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sldIdLst>
    <p:sldId id="256" r:id="rId2"/>
    <p:sldId id="257" r:id="rId3"/>
    <p:sldId id="258" r:id="rId4"/>
    <p:sldId id="259" r:id="rId5"/>
    <p:sldId id="260" r:id="rId6"/>
    <p:sldId id="261" r:id="rId7"/>
    <p:sldId id="262" r:id="rId8"/>
    <p:sldId id="263" r:id="rId9"/>
    <p:sldId id="266" r:id="rId10"/>
    <p:sldId id="267" r:id="rId11"/>
    <p:sldId id="264" r:id="rId12"/>
    <p:sldId id="272" r:id="rId13"/>
    <p:sldId id="270" r:id="rId14"/>
    <p:sldId id="271"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9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A423A2-80F6-4364-BAEA-FC84C2CDB23D}" type="datetimeFigureOut">
              <a:rPr lang="en-GB" smtClean="0"/>
              <a:t>26/11/2014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95C135F-979B-4DE9-932A-7B08198F3803}" type="slidenum">
              <a:rPr lang="en-GB" smtClean="0"/>
              <a:t>‹#›</a:t>
            </a:fld>
            <a:endParaRPr lang="en-GB" dirty="0"/>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A423A2-80F6-4364-BAEA-FC84C2CDB23D}" type="datetimeFigureOut">
              <a:rPr lang="en-GB" smtClean="0"/>
              <a:t>26/11/2014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95C135F-979B-4DE9-932A-7B08198F3803}"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A423A2-80F6-4364-BAEA-FC84C2CDB23D}" type="datetimeFigureOut">
              <a:rPr lang="en-GB" smtClean="0"/>
              <a:t>26/11/2014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95C135F-979B-4DE9-932A-7B08198F3803}"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A423A2-80F6-4364-BAEA-FC84C2CDB23D}" type="datetimeFigureOut">
              <a:rPr lang="en-GB" smtClean="0"/>
              <a:t>26/11/2014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95C135F-979B-4DE9-932A-7B08198F3803}"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A423A2-80F6-4364-BAEA-FC84C2CDB23D}" type="datetimeFigureOut">
              <a:rPr lang="en-GB" smtClean="0"/>
              <a:t>26/11/2014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95C135F-979B-4DE9-932A-7B08198F3803}" type="slidenum">
              <a:rPr lang="en-GB" smtClean="0"/>
              <a:t>‹#›</a:t>
            </a:fld>
            <a:endParaRPr lang="en-GB" dirty="0"/>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A423A2-80F6-4364-BAEA-FC84C2CDB23D}" type="datetimeFigureOut">
              <a:rPr lang="en-GB" smtClean="0"/>
              <a:t>26/11/2014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95C135F-979B-4DE9-932A-7B08198F3803}"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A423A2-80F6-4364-BAEA-FC84C2CDB23D}" type="datetimeFigureOut">
              <a:rPr lang="en-GB" smtClean="0"/>
              <a:t>26/11/2014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F95C135F-979B-4DE9-932A-7B08198F3803}" type="slidenum">
              <a:rPr lang="en-GB" smtClean="0"/>
              <a:t>‹#›</a:t>
            </a:fld>
            <a:endParaRPr lang="en-GB" dirty="0"/>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A423A2-80F6-4364-BAEA-FC84C2CDB23D}" type="datetimeFigureOut">
              <a:rPr lang="en-GB" smtClean="0"/>
              <a:t>26/11/2014</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F95C135F-979B-4DE9-932A-7B08198F3803}"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A423A2-80F6-4364-BAEA-FC84C2CDB23D}" type="datetimeFigureOut">
              <a:rPr lang="en-GB" smtClean="0"/>
              <a:t>26/11/2014</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F95C135F-979B-4DE9-932A-7B08198F3803}"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A423A2-80F6-4364-BAEA-FC84C2CDB23D}" type="datetimeFigureOut">
              <a:rPr lang="en-GB" smtClean="0"/>
              <a:t>26/11/2014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95C135F-979B-4DE9-932A-7B08198F3803}" type="slidenum">
              <a:rPr lang="en-GB" smtClean="0"/>
              <a:t>‹#›</a:t>
            </a:fld>
            <a:endParaRPr lang="en-GB" dirty="0"/>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A423A2-80F6-4364-BAEA-FC84C2CDB23D}" type="datetimeFigureOut">
              <a:rPr lang="en-GB" smtClean="0"/>
              <a:t>26/11/2014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95C135F-979B-4DE9-932A-7B08198F3803}" type="slidenum">
              <a:rPr lang="en-GB" smtClean="0"/>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90A423A2-80F6-4364-BAEA-FC84C2CDB23D}" type="datetimeFigureOut">
              <a:rPr lang="en-GB" smtClean="0"/>
              <a:t>26/11/2014</a:t>
            </a:fld>
            <a:endParaRPr lang="en-GB" dirty="0"/>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GB"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F95C135F-979B-4DE9-932A-7B08198F3803}" type="slidenum">
              <a:rPr lang="en-GB" smtClean="0"/>
              <a:t>‹#›</a:t>
            </a:fld>
            <a:endParaRPr lang="en-GB"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3140968"/>
            <a:ext cx="7560840" cy="2232248"/>
          </a:xfrm>
        </p:spPr>
        <p:txBody>
          <a:bodyPr/>
          <a:lstStyle/>
          <a:p>
            <a:pPr algn="ctr"/>
            <a:r>
              <a:rPr lang="en-GB" dirty="0" smtClean="0"/>
              <a:t>Exodus Defence Force</a:t>
            </a:r>
            <a:endParaRPr lang="en-GB" dirty="0"/>
          </a:p>
        </p:txBody>
      </p:sp>
      <p:sp>
        <p:nvSpPr>
          <p:cNvPr id="3" name="Subtitle 2"/>
          <p:cNvSpPr>
            <a:spLocks noGrp="1"/>
          </p:cNvSpPr>
          <p:nvPr>
            <p:ph type="subTitle" idx="1"/>
          </p:nvPr>
        </p:nvSpPr>
        <p:spPr>
          <a:xfrm>
            <a:off x="755576" y="5229200"/>
            <a:ext cx="7560840" cy="504056"/>
          </a:xfrm>
        </p:spPr>
        <p:txBody>
          <a:bodyPr>
            <a:noAutofit/>
          </a:bodyPr>
          <a:lstStyle/>
          <a:p>
            <a:pPr algn="ctr"/>
            <a:r>
              <a:rPr lang="en-GB" sz="3200" dirty="0"/>
              <a:t>“</a:t>
            </a:r>
            <a:r>
              <a:rPr lang="en-GB" dirty="0"/>
              <a:t>Saving your resources one dead bug at a </a:t>
            </a:r>
            <a:r>
              <a:rPr lang="en-GB" dirty="0" smtClean="0"/>
              <a:t>time.”</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848" y="0"/>
            <a:ext cx="3024336" cy="3024336"/>
          </a:xfrm>
          <a:prstGeom prst="rect">
            <a:avLst/>
          </a:prstGeom>
        </p:spPr>
      </p:pic>
    </p:spTree>
    <p:extLst>
      <p:ext uri="{BB962C8B-B14F-4D97-AF65-F5344CB8AC3E}">
        <p14:creationId xmlns:p14="http://schemas.microsoft.com/office/powerpoint/2010/main" val="37878556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4664"/>
            <a:ext cx="9144000" cy="1512168"/>
          </a:xfrm>
        </p:spPr>
        <p:txBody>
          <a:bodyPr anchor="t">
            <a:noAutofit/>
          </a:bodyPr>
          <a:lstStyle/>
          <a:p>
            <a:pPr algn="ctr"/>
            <a:r>
              <a:rPr lang="en-GB" sz="4000" dirty="0" smtClean="0"/>
              <a:t>Technical Requirements:</a:t>
            </a:r>
            <a:br>
              <a:rPr lang="en-GB" sz="4000" dirty="0" smtClean="0"/>
            </a:br>
            <a:r>
              <a:rPr lang="en-GB" sz="4000" dirty="0" smtClean="0"/>
              <a:t>Hardware</a:t>
            </a:r>
            <a:endParaRPr lang="en-GB" sz="4000" dirty="0"/>
          </a:p>
        </p:txBody>
      </p:sp>
      <p:sp>
        <p:nvSpPr>
          <p:cNvPr id="5" name="TextBox 4"/>
          <p:cNvSpPr txBox="1"/>
          <p:nvPr/>
        </p:nvSpPr>
        <p:spPr>
          <a:xfrm>
            <a:off x="5220073" y="5085184"/>
            <a:ext cx="3816424" cy="830997"/>
          </a:xfrm>
          <a:prstGeom prst="rect">
            <a:avLst/>
          </a:prstGeom>
          <a:noFill/>
        </p:spPr>
        <p:txBody>
          <a:bodyPr wrap="square" rtlCol="0">
            <a:spAutoFit/>
          </a:bodyPr>
          <a:lstStyle/>
          <a:p>
            <a:pPr marL="0" lvl="2">
              <a:buClr>
                <a:schemeClr val="accent1"/>
              </a:buClr>
              <a:buSzPct val="80000"/>
            </a:pPr>
            <a:r>
              <a:rPr lang="en-GB" sz="2400" dirty="0" smtClean="0"/>
              <a:t>Overall </a:t>
            </a:r>
            <a:r>
              <a:rPr lang="en-GB" sz="2400" dirty="0"/>
              <a:t>Hardware Cost: £</a:t>
            </a:r>
            <a:r>
              <a:rPr lang="en-GB" sz="2400" dirty="0" smtClean="0"/>
              <a:t>2687.34</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3111739450"/>
              </p:ext>
            </p:extLst>
          </p:nvPr>
        </p:nvGraphicFramePr>
        <p:xfrm>
          <a:off x="587896" y="1678508"/>
          <a:ext cx="4560168" cy="4306628"/>
        </p:xfrm>
        <a:graphic>
          <a:graphicData uri="http://schemas.openxmlformats.org/drawingml/2006/table">
            <a:tbl>
              <a:tblPr firstRow="1" bandRow="1">
                <a:tableStyleId>{5C22544A-7EE6-4342-B048-85BDC9FD1C3A}</a:tableStyleId>
              </a:tblPr>
              <a:tblGrid>
                <a:gridCol w="1140042"/>
                <a:gridCol w="1140042"/>
                <a:gridCol w="1140042"/>
                <a:gridCol w="1140042"/>
              </a:tblGrid>
              <a:tr h="339174">
                <a:tc>
                  <a:txBody>
                    <a:bodyPr/>
                    <a:lstStyle/>
                    <a:p>
                      <a:pPr>
                        <a:lnSpc>
                          <a:spcPct val="115000"/>
                        </a:lnSpc>
                        <a:spcAft>
                          <a:spcPts val="0"/>
                        </a:spcAft>
                      </a:pPr>
                      <a:r>
                        <a:rPr lang="en-GB" sz="1100" b="1" u="none" dirty="0">
                          <a:effectLst/>
                          <a:latin typeface="Calibri"/>
                          <a:ea typeface="Times New Roman"/>
                          <a:cs typeface="Times New Roman"/>
                        </a:rPr>
                        <a:t>COMPONENT</a:t>
                      </a:r>
                      <a:endParaRPr lang="en-GB" sz="1100" u="none" dirty="0">
                        <a:effectLst/>
                        <a:latin typeface="Calibri"/>
                        <a:ea typeface="Times New Roman"/>
                        <a:cs typeface="Times New Roman"/>
                      </a:endParaRPr>
                    </a:p>
                  </a:txBody>
                  <a:tcPr marL="68580" marR="68580" marT="0" marB="0"/>
                </a:tc>
                <a:tc>
                  <a:txBody>
                    <a:bodyPr/>
                    <a:lstStyle/>
                    <a:p>
                      <a:pPr>
                        <a:lnSpc>
                          <a:spcPct val="115000"/>
                        </a:lnSpc>
                        <a:spcAft>
                          <a:spcPts val="0"/>
                        </a:spcAft>
                      </a:pPr>
                      <a:r>
                        <a:rPr lang="en-GB" sz="1100" b="1" u="none">
                          <a:effectLst/>
                          <a:latin typeface="Calibri"/>
                          <a:ea typeface="Times New Roman"/>
                          <a:cs typeface="Times New Roman"/>
                        </a:rPr>
                        <a:t>SELECTION</a:t>
                      </a:r>
                      <a:endParaRPr lang="en-GB" sz="1100" u="none">
                        <a:effectLst/>
                        <a:latin typeface="Calibri"/>
                        <a:ea typeface="Times New Roman"/>
                        <a:cs typeface="Times New Roman"/>
                      </a:endParaRPr>
                    </a:p>
                  </a:txBody>
                  <a:tcPr marL="68580" marR="68580" marT="0" marB="0"/>
                </a:tc>
                <a:tc>
                  <a:txBody>
                    <a:bodyPr/>
                    <a:lstStyle/>
                    <a:p>
                      <a:pPr>
                        <a:lnSpc>
                          <a:spcPct val="115000"/>
                        </a:lnSpc>
                        <a:spcAft>
                          <a:spcPts val="0"/>
                        </a:spcAft>
                      </a:pPr>
                      <a:r>
                        <a:rPr lang="en-GB" sz="1100" b="1" u="none" dirty="0">
                          <a:effectLst/>
                          <a:latin typeface="Calibri"/>
                          <a:ea typeface="Times New Roman"/>
                          <a:cs typeface="Times New Roman"/>
                        </a:rPr>
                        <a:t>AMOUNT</a:t>
                      </a:r>
                      <a:endParaRPr lang="en-GB" sz="1100" u="none" dirty="0">
                        <a:effectLst/>
                        <a:latin typeface="Calibri"/>
                        <a:ea typeface="Times New Roman"/>
                        <a:cs typeface="Times New Roman"/>
                      </a:endParaRPr>
                    </a:p>
                  </a:txBody>
                  <a:tcPr marL="68580" marR="68580" marT="0" marB="0"/>
                </a:tc>
                <a:tc>
                  <a:txBody>
                    <a:bodyPr/>
                    <a:lstStyle/>
                    <a:p>
                      <a:pPr>
                        <a:lnSpc>
                          <a:spcPct val="115000"/>
                        </a:lnSpc>
                        <a:spcAft>
                          <a:spcPts val="0"/>
                        </a:spcAft>
                      </a:pPr>
                      <a:r>
                        <a:rPr lang="en-GB" sz="1100" b="1" u="none" dirty="0" smtClean="0">
                          <a:effectLst/>
                          <a:latin typeface="Calibri"/>
                          <a:ea typeface="Times New Roman"/>
                          <a:cs typeface="Times New Roman"/>
                        </a:rPr>
                        <a:t>PRICE</a:t>
                      </a:r>
                      <a:endParaRPr lang="en-GB" sz="1100" u="none" dirty="0">
                        <a:effectLst/>
                        <a:latin typeface="Calibri"/>
                        <a:ea typeface="Times New Roman"/>
                        <a:cs typeface="Times New Roman"/>
                      </a:endParaRPr>
                    </a:p>
                  </a:txBody>
                  <a:tcPr marL="68580" marR="68580" marT="0" marB="0"/>
                </a:tc>
              </a:tr>
              <a:tr h="339174">
                <a:tc>
                  <a:txBody>
                    <a:bodyPr/>
                    <a:lstStyle/>
                    <a:p>
                      <a:pPr>
                        <a:lnSpc>
                          <a:spcPct val="115000"/>
                        </a:lnSpc>
                        <a:spcAft>
                          <a:spcPts val="0"/>
                        </a:spcAft>
                      </a:pPr>
                      <a:r>
                        <a:rPr lang="en-GB" sz="1100" dirty="0">
                          <a:effectLst/>
                          <a:latin typeface="Calibri"/>
                          <a:ea typeface="Times New Roman"/>
                          <a:cs typeface="Times New Roman"/>
                        </a:rPr>
                        <a:t>CPU</a:t>
                      </a:r>
                    </a:p>
                  </a:txBody>
                  <a:tcPr marL="68580" marR="68580" marT="0" marB="0"/>
                </a:tc>
                <a:tc>
                  <a:txBody>
                    <a:bodyPr/>
                    <a:lstStyle/>
                    <a:p>
                      <a:pPr>
                        <a:lnSpc>
                          <a:spcPct val="115000"/>
                        </a:lnSpc>
                        <a:spcAft>
                          <a:spcPts val="0"/>
                        </a:spcAft>
                      </a:pPr>
                      <a:r>
                        <a:rPr lang="en-GB" sz="1100" dirty="0" smtClean="0">
                          <a:effectLst/>
                          <a:latin typeface="Calibri"/>
                          <a:ea typeface="Times New Roman"/>
                          <a:cs typeface="Times New Roman"/>
                        </a:rPr>
                        <a:t>i5-3570K</a:t>
                      </a:r>
                      <a:endParaRPr lang="en-GB" sz="1100" dirty="0">
                        <a:effectLst/>
                        <a:latin typeface="Calibri"/>
                        <a:ea typeface="Times New Roman"/>
                        <a:cs typeface="Times New Roman"/>
                      </a:endParaRPr>
                    </a:p>
                  </a:txBody>
                  <a:tcPr marL="68580" marR="68580" marT="0" marB="0"/>
                </a:tc>
                <a:tc>
                  <a:txBody>
                    <a:bodyPr/>
                    <a:lstStyle/>
                    <a:p>
                      <a:pPr>
                        <a:lnSpc>
                          <a:spcPct val="115000"/>
                        </a:lnSpc>
                        <a:spcAft>
                          <a:spcPts val="0"/>
                        </a:spcAft>
                      </a:pPr>
                      <a:r>
                        <a:rPr lang="en-GB" sz="1100">
                          <a:effectLst/>
                          <a:latin typeface="Calibri"/>
                          <a:ea typeface="Times New Roman"/>
                          <a:cs typeface="Times New Roman"/>
                        </a:rPr>
                        <a:t>2</a:t>
                      </a:r>
                    </a:p>
                  </a:txBody>
                  <a:tcPr marL="68580" marR="68580" marT="0" marB="0"/>
                </a:tc>
                <a:tc>
                  <a:txBody>
                    <a:bodyPr/>
                    <a:lstStyle/>
                    <a:p>
                      <a:pPr>
                        <a:lnSpc>
                          <a:spcPct val="115000"/>
                        </a:lnSpc>
                        <a:spcAft>
                          <a:spcPts val="0"/>
                        </a:spcAft>
                      </a:pPr>
                      <a:r>
                        <a:rPr lang="en-GB" sz="1100">
                          <a:effectLst/>
                          <a:latin typeface="Calibri"/>
                          <a:ea typeface="Times New Roman"/>
                          <a:cs typeface="Times New Roman"/>
                        </a:rPr>
                        <a:t>£161.94</a:t>
                      </a:r>
                    </a:p>
                  </a:txBody>
                  <a:tcPr marL="68580" marR="68580" marT="0" marB="0"/>
                </a:tc>
              </a:tr>
              <a:tr h="339174">
                <a:tc>
                  <a:txBody>
                    <a:bodyPr/>
                    <a:lstStyle/>
                    <a:p>
                      <a:pPr>
                        <a:lnSpc>
                          <a:spcPct val="115000"/>
                        </a:lnSpc>
                        <a:spcAft>
                          <a:spcPts val="0"/>
                        </a:spcAft>
                      </a:pPr>
                      <a:r>
                        <a:rPr lang="en-GB" sz="1100">
                          <a:effectLst/>
                          <a:latin typeface="Calibri"/>
                          <a:ea typeface="Times New Roman"/>
                          <a:cs typeface="Times New Roman"/>
                        </a:rPr>
                        <a:t>CPU Cooler</a:t>
                      </a:r>
                    </a:p>
                  </a:txBody>
                  <a:tcPr marL="68580" marR="68580" marT="0" marB="0"/>
                </a:tc>
                <a:tc>
                  <a:txBody>
                    <a:bodyPr/>
                    <a:lstStyle/>
                    <a:p>
                      <a:pPr>
                        <a:lnSpc>
                          <a:spcPct val="115000"/>
                        </a:lnSpc>
                        <a:spcAft>
                          <a:spcPts val="0"/>
                        </a:spcAft>
                      </a:pPr>
                      <a:r>
                        <a:rPr lang="en-GB" sz="1100" dirty="0" err="1">
                          <a:effectLst/>
                          <a:latin typeface="Calibri"/>
                          <a:ea typeface="Times New Roman"/>
                          <a:cs typeface="Times New Roman"/>
                        </a:rPr>
                        <a:t>Noctua</a:t>
                      </a:r>
                      <a:r>
                        <a:rPr lang="en-GB" sz="1100" dirty="0">
                          <a:effectLst/>
                          <a:latin typeface="Calibri"/>
                          <a:ea typeface="Times New Roman"/>
                          <a:cs typeface="Times New Roman"/>
                        </a:rPr>
                        <a:t> NH-U12S 55.0</a:t>
                      </a:r>
                    </a:p>
                  </a:txBody>
                  <a:tcPr marL="68580" marR="68580" marT="0" marB="0"/>
                </a:tc>
                <a:tc>
                  <a:txBody>
                    <a:bodyPr/>
                    <a:lstStyle/>
                    <a:p>
                      <a:pPr>
                        <a:lnSpc>
                          <a:spcPct val="115000"/>
                        </a:lnSpc>
                        <a:spcAft>
                          <a:spcPts val="0"/>
                        </a:spcAft>
                      </a:pPr>
                      <a:r>
                        <a:rPr lang="en-GB" sz="1100">
                          <a:effectLst/>
                          <a:latin typeface="Calibri"/>
                          <a:ea typeface="Times New Roman"/>
                          <a:cs typeface="Times New Roman"/>
                        </a:rPr>
                        <a:t>2</a:t>
                      </a:r>
                    </a:p>
                  </a:txBody>
                  <a:tcPr marL="68580" marR="68580" marT="0" marB="0"/>
                </a:tc>
                <a:tc>
                  <a:txBody>
                    <a:bodyPr/>
                    <a:lstStyle/>
                    <a:p>
                      <a:pPr>
                        <a:lnSpc>
                          <a:spcPct val="115000"/>
                        </a:lnSpc>
                        <a:spcAft>
                          <a:spcPts val="0"/>
                        </a:spcAft>
                      </a:pPr>
                      <a:r>
                        <a:rPr lang="en-GB" sz="1100">
                          <a:effectLst/>
                          <a:latin typeface="Calibri"/>
                          <a:ea typeface="Times New Roman"/>
                          <a:cs typeface="Times New Roman"/>
                        </a:rPr>
                        <a:t>£48.79</a:t>
                      </a:r>
                    </a:p>
                  </a:txBody>
                  <a:tcPr marL="68580" marR="68580" marT="0" marB="0"/>
                </a:tc>
              </a:tr>
              <a:tr h="339174">
                <a:tc>
                  <a:txBody>
                    <a:bodyPr/>
                    <a:lstStyle/>
                    <a:p>
                      <a:pPr>
                        <a:lnSpc>
                          <a:spcPct val="115000"/>
                        </a:lnSpc>
                        <a:spcAft>
                          <a:spcPts val="0"/>
                        </a:spcAft>
                      </a:pPr>
                      <a:r>
                        <a:rPr lang="en-GB" sz="1100">
                          <a:effectLst/>
                          <a:latin typeface="Calibri"/>
                          <a:ea typeface="Times New Roman"/>
                          <a:cs typeface="Times New Roman"/>
                        </a:rPr>
                        <a:t>Motherboard</a:t>
                      </a:r>
                    </a:p>
                  </a:txBody>
                  <a:tcPr marL="68580" marR="68580" marT="0" marB="0"/>
                </a:tc>
                <a:tc>
                  <a:txBody>
                    <a:bodyPr/>
                    <a:lstStyle/>
                    <a:p>
                      <a:pPr>
                        <a:lnSpc>
                          <a:spcPct val="115000"/>
                        </a:lnSpc>
                        <a:spcAft>
                          <a:spcPts val="0"/>
                        </a:spcAft>
                      </a:pPr>
                      <a:r>
                        <a:rPr lang="en-GB" sz="1100">
                          <a:effectLst/>
                          <a:latin typeface="Calibri"/>
                          <a:ea typeface="Times New Roman"/>
                          <a:cs typeface="Times New Roman"/>
                        </a:rPr>
                        <a:t>ASRock Z77 Extreme4</a:t>
                      </a:r>
                    </a:p>
                  </a:txBody>
                  <a:tcPr marL="68580" marR="68580" marT="0" marB="0"/>
                </a:tc>
                <a:tc>
                  <a:txBody>
                    <a:bodyPr/>
                    <a:lstStyle/>
                    <a:p>
                      <a:pPr>
                        <a:lnSpc>
                          <a:spcPct val="115000"/>
                        </a:lnSpc>
                        <a:spcAft>
                          <a:spcPts val="0"/>
                        </a:spcAft>
                      </a:pPr>
                      <a:r>
                        <a:rPr lang="en-GB" sz="1100">
                          <a:effectLst/>
                          <a:latin typeface="Calibri"/>
                          <a:ea typeface="Times New Roman"/>
                          <a:cs typeface="Times New Roman"/>
                        </a:rPr>
                        <a:t>2</a:t>
                      </a:r>
                    </a:p>
                  </a:txBody>
                  <a:tcPr marL="68580" marR="68580" marT="0" marB="0"/>
                </a:tc>
                <a:tc>
                  <a:txBody>
                    <a:bodyPr/>
                    <a:lstStyle/>
                    <a:p>
                      <a:pPr>
                        <a:lnSpc>
                          <a:spcPct val="115000"/>
                        </a:lnSpc>
                        <a:spcAft>
                          <a:spcPts val="0"/>
                        </a:spcAft>
                      </a:pPr>
                      <a:r>
                        <a:rPr lang="en-GB" sz="1100">
                          <a:effectLst/>
                          <a:latin typeface="Calibri"/>
                          <a:ea typeface="Times New Roman"/>
                          <a:cs typeface="Times New Roman"/>
                        </a:rPr>
                        <a:t>£84.42</a:t>
                      </a:r>
                    </a:p>
                  </a:txBody>
                  <a:tcPr marL="68580" marR="68580" marT="0" marB="0"/>
                </a:tc>
              </a:tr>
              <a:tr h="339174">
                <a:tc>
                  <a:txBody>
                    <a:bodyPr/>
                    <a:lstStyle/>
                    <a:p>
                      <a:pPr>
                        <a:lnSpc>
                          <a:spcPct val="115000"/>
                        </a:lnSpc>
                        <a:spcAft>
                          <a:spcPts val="0"/>
                        </a:spcAft>
                      </a:pPr>
                      <a:r>
                        <a:rPr lang="en-GB" sz="1100">
                          <a:effectLst/>
                          <a:latin typeface="Calibri"/>
                          <a:ea typeface="Times New Roman"/>
                          <a:cs typeface="Times New Roman"/>
                        </a:rPr>
                        <a:t>Memory</a:t>
                      </a:r>
                    </a:p>
                  </a:txBody>
                  <a:tcPr marL="68580" marR="68580" marT="0" marB="0"/>
                </a:tc>
                <a:tc>
                  <a:txBody>
                    <a:bodyPr/>
                    <a:lstStyle/>
                    <a:p>
                      <a:pPr>
                        <a:lnSpc>
                          <a:spcPct val="115000"/>
                        </a:lnSpc>
                        <a:spcAft>
                          <a:spcPts val="0"/>
                        </a:spcAft>
                      </a:pPr>
                      <a:r>
                        <a:rPr lang="en-GB" sz="1100" dirty="0" err="1">
                          <a:effectLst/>
                          <a:latin typeface="Calibri"/>
                          <a:ea typeface="Times New Roman"/>
                          <a:cs typeface="Times New Roman"/>
                        </a:rPr>
                        <a:t>G.Skill</a:t>
                      </a:r>
                      <a:r>
                        <a:rPr lang="en-GB" sz="1100" dirty="0">
                          <a:effectLst/>
                          <a:latin typeface="Calibri"/>
                          <a:ea typeface="Times New Roman"/>
                          <a:cs typeface="Times New Roman"/>
                        </a:rPr>
                        <a:t> </a:t>
                      </a:r>
                      <a:r>
                        <a:rPr lang="en-GB" sz="1100" dirty="0" err="1" smtClean="0">
                          <a:effectLst/>
                          <a:latin typeface="Calibri"/>
                          <a:ea typeface="Times New Roman"/>
                          <a:cs typeface="Times New Roman"/>
                        </a:rPr>
                        <a:t>Ripjaws</a:t>
                      </a:r>
                      <a:r>
                        <a:rPr lang="en-GB" sz="1100" baseline="0" dirty="0" smtClean="0">
                          <a:effectLst/>
                          <a:latin typeface="Calibri"/>
                          <a:ea typeface="Times New Roman"/>
                          <a:cs typeface="Times New Roman"/>
                        </a:rPr>
                        <a:t> </a:t>
                      </a:r>
                      <a:r>
                        <a:rPr lang="en-GB" sz="1100" dirty="0" smtClean="0">
                          <a:effectLst/>
                          <a:latin typeface="Calibri"/>
                          <a:ea typeface="Times New Roman"/>
                          <a:cs typeface="Times New Roman"/>
                        </a:rPr>
                        <a:t>8GB</a:t>
                      </a:r>
                      <a:endParaRPr lang="en-GB" sz="1100" dirty="0">
                        <a:effectLst/>
                        <a:latin typeface="Calibri"/>
                        <a:ea typeface="Times New Roman"/>
                        <a:cs typeface="Times New Roman"/>
                      </a:endParaRPr>
                    </a:p>
                  </a:txBody>
                  <a:tcPr marL="68580" marR="68580" marT="0" marB="0"/>
                </a:tc>
                <a:tc>
                  <a:txBody>
                    <a:bodyPr/>
                    <a:lstStyle/>
                    <a:p>
                      <a:pPr>
                        <a:lnSpc>
                          <a:spcPct val="115000"/>
                        </a:lnSpc>
                        <a:spcAft>
                          <a:spcPts val="0"/>
                        </a:spcAft>
                      </a:pPr>
                      <a:r>
                        <a:rPr lang="en-GB" sz="1100">
                          <a:effectLst/>
                          <a:latin typeface="Calibri"/>
                          <a:ea typeface="Times New Roman"/>
                          <a:cs typeface="Times New Roman"/>
                        </a:rPr>
                        <a:t>2</a:t>
                      </a:r>
                    </a:p>
                  </a:txBody>
                  <a:tcPr marL="68580" marR="68580" marT="0" marB="0"/>
                </a:tc>
                <a:tc>
                  <a:txBody>
                    <a:bodyPr/>
                    <a:lstStyle/>
                    <a:p>
                      <a:pPr>
                        <a:lnSpc>
                          <a:spcPct val="115000"/>
                        </a:lnSpc>
                        <a:spcAft>
                          <a:spcPts val="0"/>
                        </a:spcAft>
                      </a:pPr>
                      <a:r>
                        <a:rPr lang="en-GB" sz="1100">
                          <a:effectLst/>
                          <a:latin typeface="Calibri"/>
                          <a:ea typeface="Times New Roman"/>
                          <a:cs typeface="Times New Roman"/>
                        </a:rPr>
                        <a:t>£62.39</a:t>
                      </a:r>
                    </a:p>
                  </a:txBody>
                  <a:tcPr marL="68580" marR="68580" marT="0" marB="0"/>
                </a:tc>
              </a:tr>
              <a:tr h="339174">
                <a:tc>
                  <a:txBody>
                    <a:bodyPr/>
                    <a:lstStyle/>
                    <a:p>
                      <a:pPr>
                        <a:lnSpc>
                          <a:spcPct val="115000"/>
                        </a:lnSpc>
                        <a:spcAft>
                          <a:spcPts val="0"/>
                        </a:spcAft>
                      </a:pPr>
                      <a:r>
                        <a:rPr lang="en-GB" sz="1100">
                          <a:effectLst/>
                          <a:latin typeface="Calibri"/>
                          <a:ea typeface="Times New Roman"/>
                          <a:cs typeface="Times New Roman"/>
                        </a:rPr>
                        <a:t>Storage</a:t>
                      </a:r>
                    </a:p>
                  </a:txBody>
                  <a:tcPr marL="68580" marR="68580" marT="0" marB="0"/>
                </a:tc>
                <a:tc>
                  <a:txBody>
                    <a:bodyPr/>
                    <a:lstStyle/>
                    <a:p>
                      <a:pPr>
                        <a:lnSpc>
                          <a:spcPct val="115000"/>
                        </a:lnSpc>
                        <a:spcAft>
                          <a:spcPts val="0"/>
                        </a:spcAft>
                      </a:pPr>
                      <a:r>
                        <a:rPr lang="en-GB" sz="1100" dirty="0">
                          <a:effectLst/>
                          <a:latin typeface="Calibri"/>
                          <a:ea typeface="Times New Roman"/>
                          <a:cs typeface="Times New Roman"/>
                        </a:rPr>
                        <a:t>Samsung </a:t>
                      </a:r>
                      <a:r>
                        <a:rPr lang="en-GB" sz="1100" dirty="0" smtClean="0">
                          <a:effectLst/>
                          <a:latin typeface="Calibri"/>
                          <a:ea typeface="Times New Roman"/>
                          <a:cs typeface="Times New Roman"/>
                        </a:rPr>
                        <a:t>840</a:t>
                      </a:r>
                      <a:r>
                        <a:rPr lang="en-GB" sz="1100" baseline="0" dirty="0" smtClean="0">
                          <a:effectLst/>
                          <a:latin typeface="Calibri"/>
                          <a:ea typeface="Times New Roman"/>
                          <a:cs typeface="Times New Roman"/>
                        </a:rPr>
                        <a:t> </a:t>
                      </a:r>
                      <a:r>
                        <a:rPr lang="en-GB" sz="1100" dirty="0" smtClean="0">
                          <a:effectLst/>
                          <a:latin typeface="Calibri"/>
                          <a:ea typeface="Times New Roman"/>
                          <a:cs typeface="Times New Roman"/>
                        </a:rPr>
                        <a:t>256GB</a:t>
                      </a:r>
                      <a:endParaRPr lang="en-GB" sz="1100" dirty="0">
                        <a:effectLst/>
                        <a:latin typeface="Calibri"/>
                        <a:ea typeface="Times New Roman"/>
                        <a:cs typeface="Times New Roman"/>
                      </a:endParaRPr>
                    </a:p>
                  </a:txBody>
                  <a:tcPr marL="68580" marR="68580" marT="0" marB="0"/>
                </a:tc>
                <a:tc>
                  <a:txBody>
                    <a:bodyPr/>
                    <a:lstStyle/>
                    <a:p>
                      <a:pPr>
                        <a:lnSpc>
                          <a:spcPct val="115000"/>
                        </a:lnSpc>
                        <a:spcAft>
                          <a:spcPts val="0"/>
                        </a:spcAft>
                      </a:pPr>
                      <a:r>
                        <a:rPr lang="en-GB" sz="1100">
                          <a:effectLst/>
                          <a:latin typeface="Calibri"/>
                          <a:ea typeface="Times New Roman"/>
                          <a:cs typeface="Times New Roman"/>
                        </a:rPr>
                        <a:t>2</a:t>
                      </a:r>
                    </a:p>
                  </a:txBody>
                  <a:tcPr marL="68580" marR="68580" marT="0" marB="0"/>
                </a:tc>
                <a:tc>
                  <a:txBody>
                    <a:bodyPr/>
                    <a:lstStyle/>
                    <a:p>
                      <a:pPr>
                        <a:lnSpc>
                          <a:spcPct val="115000"/>
                        </a:lnSpc>
                        <a:spcAft>
                          <a:spcPts val="0"/>
                        </a:spcAft>
                      </a:pPr>
                      <a:r>
                        <a:rPr lang="en-GB" sz="1100">
                          <a:effectLst/>
                          <a:latin typeface="Calibri"/>
                          <a:ea typeface="Times New Roman"/>
                          <a:cs typeface="Times New Roman"/>
                        </a:rPr>
                        <a:t>£114.78</a:t>
                      </a:r>
                    </a:p>
                  </a:txBody>
                  <a:tcPr marL="68580" marR="68580" marT="0" marB="0"/>
                </a:tc>
              </a:tr>
              <a:tr h="339174">
                <a:tc>
                  <a:txBody>
                    <a:bodyPr/>
                    <a:lstStyle/>
                    <a:p>
                      <a:pPr>
                        <a:lnSpc>
                          <a:spcPct val="115000"/>
                        </a:lnSpc>
                        <a:spcAft>
                          <a:spcPts val="0"/>
                        </a:spcAft>
                      </a:pPr>
                      <a:r>
                        <a:rPr lang="en-GB" sz="1100">
                          <a:effectLst/>
                          <a:latin typeface="Calibri"/>
                          <a:ea typeface="Times New Roman"/>
                          <a:cs typeface="Times New Roman"/>
                        </a:rPr>
                        <a:t>Storage</a:t>
                      </a:r>
                    </a:p>
                  </a:txBody>
                  <a:tcPr marL="68580" marR="68580" marT="0" marB="0"/>
                </a:tc>
                <a:tc>
                  <a:txBody>
                    <a:bodyPr/>
                    <a:lstStyle/>
                    <a:p>
                      <a:pPr>
                        <a:lnSpc>
                          <a:spcPct val="115000"/>
                        </a:lnSpc>
                        <a:spcAft>
                          <a:spcPts val="0"/>
                        </a:spcAft>
                      </a:pPr>
                      <a:r>
                        <a:rPr lang="en-GB" sz="1100" dirty="0" smtClean="0">
                          <a:effectLst/>
                          <a:latin typeface="Calibri"/>
                          <a:ea typeface="Times New Roman"/>
                          <a:cs typeface="Times New Roman"/>
                        </a:rPr>
                        <a:t>WD BLACK </a:t>
                      </a:r>
                      <a:r>
                        <a:rPr lang="en-GB" sz="1100" dirty="0">
                          <a:effectLst/>
                          <a:latin typeface="Calibri"/>
                          <a:ea typeface="Times New Roman"/>
                          <a:cs typeface="Times New Roman"/>
                        </a:rPr>
                        <a:t>2TB</a:t>
                      </a:r>
                    </a:p>
                  </a:txBody>
                  <a:tcPr marL="68580" marR="68580" marT="0" marB="0"/>
                </a:tc>
                <a:tc>
                  <a:txBody>
                    <a:bodyPr/>
                    <a:lstStyle/>
                    <a:p>
                      <a:pPr>
                        <a:lnSpc>
                          <a:spcPct val="115000"/>
                        </a:lnSpc>
                        <a:spcAft>
                          <a:spcPts val="0"/>
                        </a:spcAft>
                      </a:pPr>
                      <a:r>
                        <a:rPr lang="en-GB" sz="1100" dirty="0">
                          <a:effectLst/>
                          <a:latin typeface="Calibri"/>
                          <a:ea typeface="Times New Roman"/>
                          <a:cs typeface="Times New Roman"/>
                        </a:rPr>
                        <a:t>2</a:t>
                      </a:r>
                    </a:p>
                  </a:txBody>
                  <a:tcPr marL="68580" marR="68580" marT="0" marB="0"/>
                </a:tc>
                <a:tc>
                  <a:txBody>
                    <a:bodyPr/>
                    <a:lstStyle/>
                    <a:p>
                      <a:pPr>
                        <a:lnSpc>
                          <a:spcPct val="115000"/>
                        </a:lnSpc>
                        <a:spcAft>
                          <a:spcPts val="0"/>
                        </a:spcAft>
                      </a:pPr>
                      <a:r>
                        <a:rPr lang="en-GB" sz="1100">
                          <a:effectLst/>
                          <a:latin typeface="Calibri"/>
                          <a:ea typeface="Times New Roman"/>
                          <a:cs typeface="Times New Roman"/>
                        </a:rPr>
                        <a:t>£89.99</a:t>
                      </a:r>
                    </a:p>
                  </a:txBody>
                  <a:tcPr marL="68580" marR="68580" marT="0" marB="0"/>
                </a:tc>
              </a:tr>
              <a:tr h="513885">
                <a:tc>
                  <a:txBody>
                    <a:bodyPr/>
                    <a:lstStyle/>
                    <a:p>
                      <a:pPr>
                        <a:lnSpc>
                          <a:spcPct val="115000"/>
                        </a:lnSpc>
                        <a:spcAft>
                          <a:spcPts val="0"/>
                        </a:spcAft>
                      </a:pPr>
                      <a:r>
                        <a:rPr lang="en-GB" sz="1100">
                          <a:effectLst/>
                          <a:latin typeface="Calibri"/>
                          <a:ea typeface="Times New Roman"/>
                          <a:cs typeface="Times New Roman"/>
                        </a:rPr>
                        <a:t>Video Card</a:t>
                      </a:r>
                    </a:p>
                  </a:txBody>
                  <a:tcPr marL="68580" marR="68580" marT="0" marB="0"/>
                </a:tc>
                <a:tc>
                  <a:txBody>
                    <a:bodyPr/>
                    <a:lstStyle/>
                    <a:p>
                      <a:pPr>
                        <a:lnSpc>
                          <a:spcPct val="115000"/>
                        </a:lnSpc>
                        <a:spcAft>
                          <a:spcPts val="0"/>
                        </a:spcAft>
                      </a:pPr>
                      <a:r>
                        <a:rPr lang="en-GB" sz="1100" dirty="0">
                          <a:effectLst/>
                          <a:latin typeface="Calibri"/>
                          <a:ea typeface="Times New Roman"/>
                          <a:cs typeface="Times New Roman"/>
                        </a:rPr>
                        <a:t>MSI GeForce GTX 760 </a:t>
                      </a:r>
                      <a:r>
                        <a:rPr lang="en-GB" sz="1100" dirty="0" smtClean="0">
                          <a:effectLst/>
                          <a:latin typeface="Calibri"/>
                          <a:ea typeface="Times New Roman"/>
                          <a:cs typeface="Times New Roman"/>
                        </a:rPr>
                        <a:t>2GB</a:t>
                      </a:r>
                      <a:endParaRPr lang="en-GB" sz="1100" dirty="0">
                        <a:effectLst/>
                        <a:latin typeface="Calibri"/>
                        <a:ea typeface="Times New Roman"/>
                        <a:cs typeface="Times New Roman"/>
                      </a:endParaRPr>
                    </a:p>
                  </a:txBody>
                  <a:tcPr marL="68580" marR="68580" marT="0" marB="0"/>
                </a:tc>
                <a:tc>
                  <a:txBody>
                    <a:bodyPr/>
                    <a:lstStyle/>
                    <a:p>
                      <a:pPr>
                        <a:lnSpc>
                          <a:spcPct val="115000"/>
                        </a:lnSpc>
                        <a:spcAft>
                          <a:spcPts val="0"/>
                        </a:spcAft>
                      </a:pPr>
                      <a:r>
                        <a:rPr lang="en-GB" sz="1100" dirty="0">
                          <a:effectLst/>
                          <a:latin typeface="Calibri"/>
                          <a:ea typeface="Times New Roman"/>
                          <a:cs typeface="Times New Roman"/>
                        </a:rPr>
                        <a:t>2</a:t>
                      </a:r>
                    </a:p>
                  </a:txBody>
                  <a:tcPr marL="68580" marR="68580" marT="0" marB="0"/>
                </a:tc>
                <a:tc>
                  <a:txBody>
                    <a:bodyPr/>
                    <a:lstStyle/>
                    <a:p>
                      <a:pPr>
                        <a:lnSpc>
                          <a:spcPct val="115000"/>
                        </a:lnSpc>
                        <a:spcAft>
                          <a:spcPts val="0"/>
                        </a:spcAft>
                      </a:pPr>
                      <a:r>
                        <a:rPr lang="en-GB" sz="1100" dirty="0">
                          <a:effectLst/>
                          <a:latin typeface="Calibri"/>
                          <a:ea typeface="Times New Roman"/>
                          <a:cs typeface="Times New Roman"/>
                        </a:rPr>
                        <a:t>£143</a:t>
                      </a:r>
                    </a:p>
                  </a:txBody>
                  <a:tcPr marL="68580" marR="68580" marT="0" marB="0"/>
                </a:tc>
              </a:tr>
              <a:tr h="339174">
                <a:tc>
                  <a:txBody>
                    <a:bodyPr/>
                    <a:lstStyle/>
                    <a:p>
                      <a:pPr>
                        <a:lnSpc>
                          <a:spcPct val="115000"/>
                        </a:lnSpc>
                        <a:spcAft>
                          <a:spcPts val="0"/>
                        </a:spcAft>
                      </a:pPr>
                      <a:r>
                        <a:rPr lang="en-GB" sz="1100">
                          <a:effectLst/>
                          <a:latin typeface="Calibri"/>
                          <a:ea typeface="Times New Roman"/>
                          <a:cs typeface="Times New Roman"/>
                        </a:rPr>
                        <a:t>Case</a:t>
                      </a:r>
                    </a:p>
                  </a:txBody>
                  <a:tcPr marL="68580" marR="68580" marT="0" marB="0"/>
                </a:tc>
                <a:tc>
                  <a:txBody>
                    <a:bodyPr/>
                    <a:lstStyle/>
                    <a:p>
                      <a:pPr>
                        <a:lnSpc>
                          <a:spcPct val="115000"/>
                        </a:lnSpc>
                        <a:spcAft>
                          <a:spcPts val="0"/>
                        </a:spcAft>
                      </a:pPr>
                      <a:r>
                        <a:rPr lang="en-GB" sz="1100">
                          <a:effectLst/>
                          <a:latin typeface="Calibri"/>
                          <a:ea typeface="Times New Roman"/>
                          <a:cs typeface="Times New Roman"/>
                        </a:rPr>
                        <a:t>Fractal Design Define R4</a:t>
                      </a:r>
                    </a:p>
                  </a:txBody>
                  <a:tcPr marL="68580" marR="68580" marT="0" marB="0"/>
                </a:tc>
                <a:tc>
                  <a:txBody>
                    <a:bodyPr/>
                    <a:lstStyle/>
                    <a:p>
                      <a:pPr>
                        <a:lnSpc>
                          <a:spcPct val="115000"/>
                        </a:lnSpc>
                        <a:spcAft>
                          <a:spcPts val="0"/>
                        </a:spcAft>
                      </a:pPr>
                      <a:r>
                        <a:rPr lang="en-GB" sz="1100">
                          <a:effectLst/>
                          <a:latin typeface="Calibri"/>
                          <a:ea typeface="Times New Roman"/>
                          <a:cs typeface="Times New Roman"/>
                        </a:rPr>
                        <a:t>2</a:t>
                      </a:r>
                    </a:p>
                  </a:txBody>
                  <a:tcPr marL="68580" marR="68580" marT="0" marB="0"/>
                </a:tc>
                <a:tc>
                  <a:txBody>
                    <a:bodyPr/>
                    <a:lstStyle/>
                    <a:p>
                      <a:pPr>
                        <a:lnSpc>
                          <a:spcPct val="115000"/>
                        </a:lnSpc>
                        <a:spcAft>
                          <a:spcPts val="0"/>
                        </a:spcAft>
                      </a:pPr>
                      <a:r>
                        <a:rPr lang="en-GB" sz="1100">
                          <a:effectLst/>
                          <a:latin typeface="Calibri"/>
                          <a:ea typeface="Times New Roman"/>
                          <a:cs typeface="Times New Roman"/>
                        </a:rPr>
                        <a:t>£67.34</a:t>
                      </a:r>
                    </a:p>
                  </a:txBody>
                  <a:tcPr marL="68580" marR="68580" marT="0" marB="0"/>
                </a:tc>
              </a:tr>
              <a:tr h="269003">
                <a:tc>
                  <a:txBody>
                    <a:bodyPr/>
                    <a:lstStyle/>
                    <a:p>
                      <a:pPr>
                        <a:lnSpc>
                          <a:spcPct val="115000"/>
                        </a:lnSpc>
                        <a:spcAft>
                          <a:spcPts val="0"/>
                        </a:spcAft>
                      </a:pPr>
                      <a:r>
                        <a:rPr lang="en-GB" sz="1100">
                          <a:effectLst/>
                          <a:latin typeface="Calibri"/>
                          <a:ea typeface="Times New Roman"/>
                          <a:cs typeface="Times New Roman"/>
                        </a:rPr>
                        <a:t>Power Supply</a:t>
                      </a:r>
                    </a:p>
                  </a:txBody>
                  <a:tcPr marL="68580" marR="68580" marT="0" marB="0"/>
                </a:tc>
                <a:tc>
                  <a:txBody>
                    <a:bodyPr/>
                    <a:lstStyle/>
                    <a:p>
                      <a:pPr>
                        <a:lnSpc>
                          <a:spcPct val="115000"/>
                        </a:lnSpc>
                        <a:spcAft>
                          <a:spcPts val="0"/>
                        </a:spcAft>
                      </a:pPr>
                      <a:r>
                        <a:rPr lang="en-GB" sz="1100">
                          <a:effectLst/>
                          <a:latin typeface="Calibri"/>
                          <a:ea typeface="Times New Roman"/>
                          <a:cs typeface="Times New Roman"/>
                        </a:rPr>
                        <a:t>SeaSonic G 550W</a:t>
                      </a:r>
                    </a:p>
                  </a:txBody>
                  <a:tcPr marL="68580" marR="68580" marT="0" marB="0"/>
                </a:tc>
                <a:tc>
                  <a:txBody>
                    <a:bodyPr/>
                    <a:lstStyle/>
                    <a:p>
                      <a:pPr>
                        <a:lnSpc>
                          <a:spcPct val="115000"/>
                        </a:lnSpc>
                        <a:spcAft>
                          <a:spcPts val="0"/>
                        </a:spcAft>
                      </a:pPr>
                      <a:r>
                        <a:rPr lang="en-GB" sz="1100">
                          <a:effectLst/>
                          <a:latin typeface="Calibri"/>
                          <a:ea typeface="Times New Roman"/>
                          <a:cs typeface="Times New Roman"/>
                        </a:rPr>
                        <a:t>2</a:t>
                      </a:r>
                    </a:p>
                  </a:txBody>
                  <a:tcPr marL="68580" marR="68580" marT="0" marB="0"/>
                </a:tc>
                <a:tc>
                  <a:txBody>
                    <a:bodyPr/>
                    <a:lstStyle/>
                    <a:p>
                      <a:pPr>
                        <a:lnSpc>
                          <a:spcPct val="115000"/>
                        </a:lnSpc>
                        <a:spcAft>
                          <a:spcPts val="0"/>
                        </a:spcAft>
                      </a:pPr>
                      <a:r>
                        <a:rPr lang="en-GB" sz="1100" dirty="0">
                          <a:effectLst/>
                          <a:latin typeface="Calibri"/>
                          <a:ea typeface="Times New Roman"/>
                          <a:cs typeface="Times New Roman"/>
                        </a:rPr>
                        <a:t>£94.99</a:t>
                      </a:r>
                    </a:p>
                  </a:txBody>
                  <a:tcPr marL="68580" marR="68580" marT="0" marB="0"/>
                </a:tc>
              </a:tr>
              <a:tr h="339174">
                <a:tc>
                  <a:txBody>
                    <a:bodyPr/>
                    <a:lstStyle/>
                    <a:p>
                      <a:pPr>
                        <a:lnSpc>
                          <a:spcPct val="115000"/>
                        </a:lnSpc>
                        <a:spcAft>
                          <a:spcPts val="0"/>
                        </a:spcAft>
                      </a:pPr>
                      <a:r>
                        <a:rPr lang="en-GB" sz="1100">
                          <a:effectLst/>
                          <a:latin typeface="Calibri"/>
                          <a:ea typeface="Times New Roman"/>
                          <a:cs typeface="Times New Roman"/>
                        </a:rPr>
                        <a:t>Operating System</a:t>
                      </a:r>
                    </a:p>
                  </a:txBody>
                  <a:tcPr marL="68580" marR="68580" marT="0" marB="0"/>
                </a:tc>
                <a:tc>
                  <a:txBody>
                    <a:bodyPr/>
                    <a:lstStyle/>
                    <a:p>
                      <a:pPr>
                        <a:lnSpc>
                          <a:spcPct val="115000"/>
                        </a:lnSpc>
                        <a:spcAft>
                          <a:spcPts val="0"/>
                        </a:spcAft>
                      </a:pPr>
                      <a:r>
                        <a:rPr lang="en-GB" sz="1100" dirty="0" smtClean="0">
                          <a:effectLst/>
                          <a:latin typeface="Calibri"/>
                          <a:ea typeface="Times New Roman"/>
                          <a:cs typeface="Times New Roman"/>
                        </a:rPr>
                        <a:t>Windows </a:t>
                      </a:r>
                      <a:r>
                        <a:rPr lang="en-GB" sz="1100" dirty="0">
                          <a:effectLst/>
                          <a:latin typeface="Calibri"/>
                          <a:ea typeface="Times New Roman"/>
                          <a:cs typeface="Times New Roman"/>
                        </a:rPr>
                        <a:t>8.1</a:t>
                      </a:r>
                    </a:p>
                  </a:txBody>
                  <a:tcPr marL="68580" marR="68580" marT="0" marB="0"/>
                </a:tc>
                <a:tc>
                  <a:txBody>
                    <a:bodyPr/>
                    <a:lstStyle/>
                    <a:p>
                      <a:pPr>
                        <a:lnSpc>
                          <a:spcPct val="115000"/>
                        </a:lnSpc>
                        <a:spcAft>
                          <a:spcPts val="0"/>
                        </a:spcAft>
                      </a:pPr>
                      <a:r>
                        <a:rPr lang="en-GB" sz="1100">
                          <a:effectLst/>
                          <a:latin typeface="Calibri"/>
                          <a:ea typeface="Times New Roman"/>
                          <a:cs typeface="Times New Roman"/>
                        </a:rPr>
                        <a:t>2</a:t>
                      </a:r>
                    </a:p>
                  </a:txBody>
                  <a:tcPr marL="68580" marR="68580" marT="0" marB="0"/>
                </a:tc>
                <a:tc>
                  <a:txBody>
                    <a:bodyPr/>
                    <a:lstStyle/>
                    <a:p>
                      <a:pPr>
                        <a:lnSpc>
                          <a:spcPct val="115000"/>
                        </a:lnSpc>
                        <a:spcAft>
                          <a:spcPts val="0"/>
                        </a:spcAft>
                      </a:pPr>
                      <a:r>
                        <a:rPr lang="en-GB" sz="1100" dirty="0">
                          <a:effectLst/>
                          <a:latin typeface="Calibri"/>
                          <a:ea typeface="Times New Roman"/>
                          <a:cs typeface="Times New Roman"/>
                        </a:rPr>
                        <a:t>£69.23</a:t>
                      </a:r>
                    </a:p>
                  </a:txBody>
                  <a:tcPr marL="68580" marR="68580" marT="0" marB="0"/>
                </a:tc>
              </a:tr>
              <a:tr h="0">
                <a:tc>
                  <a:txBody>
                    <a:bodyPr/>
                    <a:lstStyle/>
                    <a:p>
                      <a:pPr>
                        <a:lnSpc>
                          <a:spcPct val="115000"/>
                        </a:lnSpc>
                        <a:spcAft>
                          <a:spcPts val="0"/>
                        </a:spcAft>
                      </a:pPr>
                      <a:r>
                        <a:rPr lang="en-GB" sz="1100" b="1">
                          <a:effectLst/>
                          <a:latin typeface="Calibri"/>
                          <a:ea typeface="Times New Roman"/>
                          <a:cs typeface="Times New Roman"/>
                        </a:rPr>
                        <a:t>TOTAL</a:t>
                      </a:r>
                      <a:endParaRPr lang="en-GB" sz="1100">
                        <a:effectLst/>
                        <a:latin typeface="Calibri"/>
                        <a:ea typeface="Times New Roman"/>
                        <a:cs typeface="Times New Roman"/>
                      </a:endParaRPr>
                    </a:p>
                  </a:txBody>
                  <a:tcPr marL="68580" marR="68580" marT="0" marB="0"/>
                </a:tc>
                <a:tc>
                  <a:txBody>
                    <a:bodyPr/>
                    <a:lstStyle/>
                    <a:p>
                      <a:pPr>
                        <a:lnSpc>
                          <a:spcPct val="115000"/>
                        </a:lnSpc>
                        <a:spcAft>
                          <a:spcPts val="0"/>
                        </a:spcAft>
                      </a:pPr>
                      <a:r>
                        <a:rPr lang="en-GB" sz="1100" b="1" dirty="0">
                          <a:effectLst/>
                          <a:latin typeface="Calibri"/>
                          <a:ea typeface="Times New Roman"/>
                          <a:cs typeface="Times New Roman"/>
                        </a:rPr>
                        <a:t> </a:t>
                      </a:r>
                      <a:endParaRPr lang="en-GB" sz="1100" dirty="0">
                        <a:effectLst/>
                        <a:latin typeface="Calibri"/>
                        <a:ea typeface="Times New Roman"/>
                        <a:cs typeface="Times New Roman"/>
                      </a:endParaRPr>
                    </a:p>
                  </a:txBody>
                  <a:tcPr marL="68580" marR="68580" marT="0" marB="0"/>
                </a:tc>
                <a:tc>
                  <a:txBody>
                    <a:bodyPr/>
                    <a:lstStyle/>
                    <a:p>
                      <a:pPr>
                        <a:lnSpc>
                          <a:spcPct val="115000"/>
                        </a:lnSpc>
                        <a:spcAft>
                          <a:spcPts val="0"/>
                        </a:spcAft>
                      </a:pPr>
                      <a:r>
                        <a:rPr lang="en-GB" sz="1100" b="1" dirty="0">
                          <a:effectLst/>
                          <a:latin typeface="Calibri"/>
                          <a:ea typeface="Times New Roman"/>
                          <a:cs typeface="Times New Roman"/>
                        </a:rPr>
                        <a:t> </a:t>
                      </a:r>
                      <a:endParaRPr lang="en-GB" sz="1100" dirty="0">
                        <a:effectLst/>
                        <a:latin typeface="Calibri"/>
                        <a:ea typeface="Times New Roman"/>
                        <a:cs typeface="Times New Roman"/>
                      </a:endParaRPr>
                    </a:p>
                  </a:txBody>
                  <a:tcPr marL="68580" marR="68580" marT="0" marB="0"/>
                </a:tc>
                <a:tc>
                  <a:txBody>
                    <a:bodyPr/>
                    <a:lstStyle/>
                    <a:p>
                      <a:pPr>
                        <a:lnSpc>
                          <a:spcPct val="115000"/>
                        </a:lnSpc>
                        <a:spcAft>
                          <a:spcPts val="0"/>
                        </a:spcAft>
                      </a:pPr>
                      <a:r>
                        <a:rPr lang="en-GB" sz="1100" b="1" dirty="0">
                          <a:effectLst/>
                          <a:latin typeface="Calibri"/>
                          <a:ea typeface="Times New Roman"/>
                          <a:cs typeface="Times New Roman"/>
                        </a:rPr>
                        <a:t>£1873.74</a:t>
                      </a:r>
                      <a:endParaRPr lang="en-GB" sz="1100" dirty="0">
                        <a:effectLst/>
                        <a:latin typeface="Calibri"/>
                        <a:ea typeface="Times New Roman"/>
                        <a:cs typeface="Times New Roman"/>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51394625"/>
              </p:ext>
            </p:extLst>
          </p:nvPr>
        </p:nvGraphicFramePr>
        <p:xfrm>
          <a:off x="5220072" y="1700808"/>
          <a:ext cx="3816424" cy="2476754"/>
        </p:xfrm>
        <a:graphic>
          <a:graphicData uri="http://schemas.openxmlformats.org/drawingml/2006/table">
            <a:tbl>
              <a:tblPr firstRow="1" bandRow="1">
                <a:tableStyleId>{5C22544A-7EE6-4342-B048-85BDC9FD1C3A}</a:tableStyleId>
              </a:tblPr>
              <a:tblGrid>
                <a:gridCol w="954106"/>
                <a:gridCol w="954106"/>
                <a:gridCol w="954106"/>
                <a:gridCol w="954106"/>
              </a:tblGrid>
              <a:tr h="37467">
                <a:tc>
                  <a:txBody>
                    <a:bodyPr/>
                    <a:lstStyle/>
                    <a:p>
                      <a:pPr>
                        <a:lnSpc>
                          <a:spcPct val="115000"/>
                        </a:lnSpc>
                        <a:spcAft>
                          <a:spcPts val="0"/>
                        </a:spcAft>
                      </a:pPr>
                      <a:r>
                        <a:rPr lang="en-GB" sz="1100" b="1" u="none" dirty="0" smtClean="0">
                          <a:effectLst/>
                          <a:latin typeface="Calibri"/>
                          <a:ea typeface="Times New Roman"/>
                          <a:cs typeface="Times New Roman"/>
                        </a:rPr>
                        <a:t>HARDWARE</a:t>
                      </a:r>
                      <a:endParaRPr lang="en-GB" sz="1100" u="none" dirty="0">
                        <a:effectLst/>
                        <a:latin typeface="Calibri"/>
                        <a:ea typeface="Times New Roman"/>
                        <a:cs typeface="Times New Roman"/>
                      </a:endParaRPr>
                    </a:p>
                  </a:txBody>
                  <a:tcPr marL="68580" marR="68580" marT="0" marB="0"/>
                </a:tc>
                <a:tc>
                  <a:txBody>
                    <a:bodyPr/>
                    <a:lstStyle/>
                    <a:p>
                      <a:pPr>
                        <a:lnSpc>
                          <a:spcPct val="115000"/>
                        </a:lnSpc>
                        <a:spcAft>
                          <a:spcPts val="0"/>
                        </a:spcAft>
                      </a:pPr>
                      <a:r>
                        <a:rPr lang="en-GB" sz="1100" b="1" u="none" dirty="0">
                          <a:effectLst/>
                          <a:latin typeface="Calibri"/>
                          <a:ea typeface="Times New Roman"/>
                          <a:cs typeface="Times New Roman"/>
                        </a:rPr>
                        <a:t>SELECTION</a:t>
                      </a:r>
                      <a:endParaRPr lang="en-GB" sz="1100" u="none" dirty="0">
                        <a:effectLst/>
                        <a:latin typeface="Calibri"/>
                        <a:ea typeface="Times New Roman"/>
                        <a:cs typeface="Times New Roman"/>
                      </a:endParaRPr>
                    </a:p>
                  </a:txBody>
                  <a:tcPr marL="68580" marR="68580" marT="0" marB="0"/>
                </a:tc>
                <a:tc>
                  <a:txBody>
                    <a:bodyPr/>
                    <a:lstStyle/>
                    <a:p>
                      <a:pPr>
                        <a:lnSpc>
                          <a:spcPct val="115000"/>
                        </a:lnSpc>
                        <a:spcAft>
                          <a:spcPts val="0"/>
                        </a:spcAft>
                      </a:pPr>
                      <a:r>
                        <a:rPr lang="en-GB" sz="1100" b="1" u="none" dirty="0">
                          <a:effectLst/>
                          <a:latin typeface="Calibri"/>
                          <a:ea typeface="Times New Roman"/>
                          <a:cs typeface="Times New Roman"/>
                        </a:rPr>
                        <a:t>AMOUNT</a:t>
                      </a:r>
                      <a:endParaRPr lang="en-GB" sz="1100" u="none" dirty="0">
                        <a:effectLst/>
                        <a:latin typeface="Calibri"/>
                        <a:ea typeface="Times New Roman"/>
                        <a:cs typeface="Times New Roman"/>
                      </a:endParaRPr>
                    </a:p>
                  </a:txBody>
                  <a:tcPr marL="68580" marR="68580" marT="0" marB="0"/>
                </a:tc>
                <a:tc>
                  <a:txBody>
                    <a:bodyPr/>
                    <a:lstStyle/>
                    <a:p>
                      <a:pPr>
                        <a:lnSpc>
                          <a:spcPct val="115000"/>
                        </a:lnSpc>
                        <a:spcAft>
                          <a:spcPts val="0"/>
                        </a:spcAft>
                      </a:pPr>
                      <a:r>
                        <a:rPr lang="en-GB" sz="1100" b="1" u="none" dirty="0" smtClean="0">
                          <a:effectLst/>
                          <a:latin typeface="Calibri"/>
                          <a:ea typeface="Times New Roman"/>
                          <a:cs typeface="Times New Roman"/>
                        </a:rPr>
                        <a:t>PRICE</a:t>
                      </a:r>
                      <a:endParaRPr lang="en-GB" sz="1100" u="none" dirty="0">
                        <a:effectLst/>
                        <a:latin typeface="Calibri"/>
                        <a:ea typeface="Times New Roman"/>
                        <a:cs typeface="Times New Roman"/>
                      </a:endParaRPr>
                    </a:p>
                  </a:txBody>
                  <a:tcPr marL="68580" marR="68580" marT="0" marB="0"/>
                </a:tc>
              </a:tr>
              <a:tr h="370840">
                <a:tc>
                  <a:txBody>
                    <a:bodyPr/>
                    <a:lstStyle/>
                    <a:p>
                      <a:pPr>
                        <a:lnSpc>
                          <a:spcPct val="115000"/>
                        </a:lnSpc>
                        <a:spcAft>
                          <a:spcPts val="0"/>
                        </a:spcAft>
                      </a:pPr>
                      <a:r>
                        <a:rPr lang="en-GB" sz="1100" dirty="0">
                          <a:effectLst/>
                          <a:latin typeface="Calibri"/>
                          <a:ea typeface="Times New Roman"/>
                          <a:cs typeface="Times New Roman"/>
                        </a:rPr>
                        <a:t>Monitor</a:t>
                      </a:r>
                    </a:p>
                  </a:txBody>
                  <a:tcPr marL="68580" marR="68580" marT="0" marB="0"/>
                </a:tc>
                <a:tc>
                  <a:txBody>
                    <a:bodyPr/>
                    <a:lstStyle/>
                    <a:p>
                      <a:pPr>
                        <a:lnSpc>
                          <a:spcPct val="115000"/>
                        </a:lnSpc>
                        <a:spcAft>
                          <a:spcPts val="0"/>
                        </a:spcAft>
                      </a:pPr>
                      <a:r>
                        <a:rPr lang="en-GB" sz="1100">
                          <a:effectLst/>
                          <a:latin typeface="Calibri"/>
                          <a:ea typeface="Times New Roman"/>
                          <a:cs typeface="Times New Roman"/>
                        </a:rPr>
                        <a:t>Asus VS238H-P </a:t>
                      </a:r>
                    </a:p>
                  </a:txBody>
                  <a:tcPr marL="68580" marR="68580" marT="0" marB="0"/>
                </a:tc>
                <a:tc>
                  <a:txBody>
                    <a:bodyPr/>
                    <a:lstStyle/>
                    <a:p>
                      <a:pPr>
                        <a:lnSpc>
                          <a:spcPct val="115000"/>
                        </a:lnSpc>
                        <a:spcAft>
                          <a:spcPts val="0"/>
                        </a:spcAft>
                      </a:pPr>
                      <a:r>
                        <a:rPr lang="en-GB" sz="1100">
                          <a:effectLst/>
                          <a:latin typeface="Calibri"/>
                          <a:ea typeface="Times New Roman"/>
                          <a:cs typeface="Times New Roman"/>
                        </a:rPr>
                        <a:t>4</a:t>
                      </a:r>
                    </a:p>
                  </a:txBody>
                  <a:tcPr marL="68580" marR="68580" marT="0" marB="0"/>
                </a:tc>
                <a:tc>
                  <a:txBody>
                    <a:bodyPr/>
                    <a:lstStyle/>
                    <a:p>
                      <a:pPr>
                        <a:lnSpc>
                          <a:spcPct val="115000"/>
                        </a:lnSpc>
                        <a:spcAft>
                          <a:spcPts val="0"/>
                        </a:spcAft>
                      </a:pPr>
                      <a:r>
                        <a:rPr lang="en-GB" sz="1100">
                          <a:effectLst/>
                          <a:latin typeface="Calibri"/>
                          <a:ea typeface="Times New Roman"/>
                          <a:cs typeface="Times New Roman"/>
                        </a:rPr>
                        <a:t>£135.91</a:t>
                      </a:r>
                    </a:p>
                  </a:txBody>
                  <a:tcPr marL="68580" marR="68580" marT="0" marB="0"/>
                </a:tc>
              </a:tr>
              <a:tr h="370840">
                <a:tc>
                  <a:txBody>
                    <a:bodyPr/>
                    <a:lstStyle/>
                    <a:p>
                      <a:pPr>
                        <a:lnSpc>
                          <a:spcPct val="115000"/>
                        </a:lnSpc>
                        <a:spcAft>
                          <a:spcPts val="0"/>
                        </a:spcAft>
                      </a:pPr>
                      <a:r>
                        <a:rPr lang="en-GB" sz="1100">
                          <a:effectLst/>
                          <a:latin typeface="Calibri"/>
                          <a:ea typeface="Times New Roman"/>
                          <a:cs typeface="Times New Roman"/>
                        </a:rPr>
                        <a:t>Mouse and Keyboard</a:t>
                      </a:r>
                    </a:p>
                  </a:txBody>
                  <a:tcPr marL="68580" marR="68580" marT="0" marB="0"/>
                </a:tc>
                <a:tc>
                  <a:txBody>
                    <a:bodyPr/>
                    <a:lstStyle/>
                    <a:p>
                      <a:pPr>
                        <a:lnSpc>
                          <a:spcPct val="115000"/>
                        </a:lnSpc>
                        <a:spcAft>
                          <a:spcPts val="0"/>
                        </a:spcAft>
                      </a:pPr>
                      <a:r>
                        <a:rPr lang="en-GB" sz="1100">
                          <a:effectLst/>
                          <a:latin typeface="Calibri"/>
                          <a:ea typeface="Times New Roman"/>
                          <a:cs typeface="Times New Roman"/>
                        </a:rPr>
                        <a:t>Logitech Wireless Combo MK520</a:t>
                      </a:r>
                    </a:p>
                  </a:txBody>
                  <a:tcPr marL="68580" marR="68580" marT="0" marB="0"/>
                </a:tc>
                <a:tc>
                  <a:txBody>
                    <a:bodyPr/>
                    <a:lstStyle/>
                    <a:p>
                      <a:pPr>
                        <a:lnSpc>
                          <a:spcPct val="115000"/>
                        </a:lnSpc>
                        <a:spcAft>
                          <a:spcPts val="0"/>
                        </a:spcAft>
                      </a:pPr>
                      <a:r>
                        <a:rPr lang="en-GB" sz="1100">
                          <a:effectLst/>
                          <a:latin typeface="Calibri"/>
                          <a:ea typeface="Times New Roman"/>
                          <a:cs typeface="Times New Roman"/>
                        </a:rPr>
                        <a:t>2</a:t>
                      </a:r>
                    </a:p>
                  </a:txBody>
                  <a:tcPr marL="68580" marR="68580" marT="0" marB="0"/>
                </a:tc>
                <a:tc>
                  <a:txBody>
                    <a:bodyPr/>
                    <a:lstStyle/>
                    <a:p>
                      <a:pPr>
                        <a:lnSpc>
                          <a:spcPct val="115000"/>
                        </a:lnSpc>
                        <a:spcAft>
                          <a:spcPts val="0"/>
                        </a:spcAft>
                      </a:pPr>
                      <a:r>
                        <a:rPr lang="en-GB" sz="1100">
                          <a:effectLst/>
                          <a:latin typeface="Calibri"/>
                          <a:ea typeface="Times New Roman"/>
                          <a:cs typeface="Times New Roman"/>
                        </a:rPr>
                        <a:t>£49.99</a:t>
                      </a:r>
                    </a:p>
                  </a:txBody>
                  <a:tcPr marL="68580" marR="68580" marT="0" marB="0"/>
                </a:tc>
              </a:tr>
              <a:tr h="370840">
                <a:tc>
                  <a:txBody>
                    <a:bodyPr/>
                    <a:lstStyle/>
                    <a:p>
                      <a:pPr>
                        <a:lnSpc>
                          <a:spcPct val="115000"/>
                        </a:lnSpc>
                        <a:spcAft>
                          <a:spcPts val="0"/>
                        </a:spcAft>
                      </a:pPr>
                      <a:r>
                        <a:rPr lang="en-GB" sz="1100">
                          <a:effectLst/>
                          <a:latin typeface="Calibri"/>
                          <a:ea typeface="Times New Roman"/>
                          <a:cs typeface="Times New Roman"/>
                        </a:rPr>
                        <a:t>Tablet</a:t>
                      </a:r>
                    </a:p>
                  </a:txBody>
                  <a:tcPr marL="68580" marR="68580" marT="0" marB="0"/>
                </a:tc>
                <a:tc>
                  <a:txBody>
                    <a:bodyPr/>
                    <a:lstStyle/>
                    <a:p>
                      <a:pPr>
                        <a:lnSpc>
                          <a:spcPct val="115000"/>
                        </a:lnSpc>
                        <a:spcAft>
                          <a:spcPts val="0"/>
                        </a:spcAft>
                      </a:pPr>
                      <a:r>
                        <a:rPr lang="en-GB" sz="1100">
                          <a:effectLst/>
                          <a:latin typeface="Calibri"/>
                          <a:ea typeface="Times New Roman"/>
                          <a:cs typeface="Times New Roman"/>
                        </a:rPr>
                        <a:t>Tesco Hudle 2</a:t>
                      </a:r>
                    </a:p>
                  </a:txBody>
                  <a:tcPr marL="68580" marR="68580" marT="0" marB="0"/>
                </a:tc>
                <a:tc>
                  <a:txBody>
                    <a:bodyPr/>
                    <a:lstStyle/>
                    <a:p>
                      <a:pPr>
                        <a:lnSpc>
                          <a:spcPct val="115000"/>
                        </a:lnSpc>
                        <a:spcAft>
                          <a:spcPts val="0"/>
                        </a:spcAft>
                      </a:pPr>
                      <a:r>
                        <a:rPr lang="en-GB" sz="1100">
                          <a:effectLst/>
                          <a:latin typeface="Calibri"/>
                          <a:ea typeface="Times New Roman"/>
                          <a:cs typeface="Times New Roman"/>
                        </a:rPr>
                        <a:t>1</a:t>
                      </a:r>
                    </a:p>
                  </a:txBody>
                  <a:tcPr marL="68580" marR="68580" marT="0" marB="0"/>
                </a:tc>
                <a:tc>
                  <a:txBody>
                    <a:bodyPr/>
                    <a:lstStyle/>
                    <a:p>
                      <a:pPr>
                        <a:lnSpc>
                          <a:spcPct val="115000"/>
                        </a:lnSpc>
                        <a:spcAft>
                          <a:spcPts val="0"/>
                        </a:spcAft>
                      </a:pPr>
                      <a:r>
                        <a:rPr lang="en-GB" sz="1100">
                          <a:effectLst/>
                          <a:latin typeface="Calibri"/>
                          <a:ea typeface="Times New Roman"/>
                          <a:cs typeface="Times New Roman"/>
                        </a:rPr>
                        <a:t>£129.99</a:t>
                      </a:r>
                    </a:p>
                  </a:txBody>
                  <a:tcPr marL="68580" marR="68580" marT="0" marB="0"/>
                </a:tc>
              </a:tr>
              <a:tr h="370840">
                <a:tc>
                  <a:txBody>
                    <a:bodyPr/>
                    <a:lstStyle/>
                    <a:p>
                      <a:pPr>
                        <a:lnSpc>
                          <a:spcPct val="115000"/>
                        </a:lnSpc>
                        <a:spcAft>
                          <a:spcPts val="0"/>
                        </a:spcAft>
                      </a:pPr>
                      <a:r>
                        <a:rPr lang="en-GB" sz="1100">
                          <a:effectLst/>
                          <a:latin typeface="Calibri"/>
                          <a:ea typeface="Times New Roman"/>
                          <a:cs typeface="Times New Roman"/>
                        </a:rPr>
                        <a:t>Graphics Tablet</a:t>
                      </a:r>
                    </a:p>
                  </a:txBody>
                  <a:tcPr marL="68580" marR="68580" marT="0" marB="0"/>
                </a:tc>
                <a:tc>
                  <a:txBody>
                    <a:bodyPr/>
                    <a:lstStyle/>
                    <a:p>
                      <a:pPr>
                        <a:lnSpc>
                          <a:spcPct val="115000"/>
                        </a:lnSpc>
                        <a:spcAft>
                          <a:spcPts val="0"/>
                        </a:spcAft>
                      </a:pPr>
                      <a:r>
                        <a:rPr lang="en-GB" sz="1100" dirty="0">
                          <a:effectLst/>
                          <a:latin typeface="Calibri"/>
                          <a:ea typeface="Times New Roman"/>
                          <a:cs typeface="Times New Roman"/>
                        </a:rPr>
                        <a:t>Wacom Bamboo Pen</a:t>
                      </a:r>
                    </a:p>
                  </a:txBody>
                  <a:tcPr marL="68580" marR="68580" marT="0" marB="0"/>
                </a:tc>
                <a:tc>
                  <a:txBody>
                    <a:bodyPr/>
                    <a:lstStyle/>
                    <a:p>
                      <a:pPr>
                        <a:lnSpc>
                          <a:spcPct val="115000"/>
                        </a:lnSpc>
                        <a:spcAft>
                          <a:spcPts val="0"/>
                        </a:spcAft>
                      </a:pPr>
                      <a:r>
                        <a:rPr lang="en-GB" sz="1100" dirty="0">
                          <a:effectLst/>
                          <a:latin typeface="Calibri"/>
                          <a:ea typeface="Times New Roman"/>
                          <a:cs typeface="Times New Roman"/>
                        </a:rPr>
                        <a:t>1</a:t>
                      </a:r>
                    </a:p>
                  </a:txBody>
                  <a:tcPr marL="68580" marR="68580" marT="0" marB="0"/>
                </a:tc>
                <a:tc>
                  <a:txBody>
                    <a:bodyPr/>
                    <a:lstStyle/>
                    <a:p>
                      <a:pPr>
                        <a:lnSpc>
                          <a:spcPct val="115000"/>
                        </a:lnSpc>
                        <a:spcAft>
                          <a:spcPts val="0"/>
                        </a:spcAft>
                      </a:pPr>
                      <a:r>
                        <a:rPr lang="en-GB" sz="1100">
                          <a:effectLst/>
                          <a:latin typeface="Calibri"/>
                          <a:ea typeface="Times New Roman"/>
                          <a:cs typeface="Times New Roman"/>
                        </a:rPr>
                        <a:t>£39.99</a:t>
                      </a:r>
                    </a:p>
                  </a:txBody>
                  <a:tcPr marL="68580" marR="68580" marT="0" marB="0"/>
                </a:tc>
              </a:tr>
              <a:tr h="370840">
                <a:tc>
                  <a:txBody>
                    <a:bodyPr/>
                    <a:lstStyle/>
                    <a:p>
                      <a:pPr>
                        <a:lnSpc>
                          <a:spcPct val="115000"/>
                        </a:lnSpc>
                        <a:spcAft>
                          <a:spcPts val="0"/>
                        </a:spcAft>
                      </a:pPr>
                      <a:r>
                        <a:rPr lang="en-GB" sz="1100" b="1">
                          <a:effectLst/>
                          <a:latin typeface="Calibri"/>
                          <a:ea typeface="Times New Roman"/>
                          <a:cs typeface="Times New Roman"/>
                        </a:rPr>
                        <a:t>TOTAL</a:t>
                      </a:r>
                      <a:endParaRPr lang="en-GB" sz="1100">
                        <a:effectLst/>
                        <a:latin typeface="Calibri"/>
                        <a:ea typeface="Times New Roman"/>
                        <a:cs typeface="Times New Roman"/>
                      </a:endParaRPr>
                    </a:p>
                  </a:txBody>
                  <a:tcPr marL="68580" marR="68580" marT="0" marB="0"/>
                </a:tc>
                <a:tc>
                  <a:txBody>
                    <a:bodyPr/>
                    <a:lstStyle/>
                    <a:p>
                      <a:pPr>
                        <a:lnSpc>
                          <a:spcPct val="115000"/>
                        </a:lnSpc>
                        <a:spcAft>
                          <a:spcPts val="0"/>
                        </a:spcAft>
                      </a:pPr>
                      <a:r>
                        <a:rPr lang="en-GB" sz="1100" b="1" dirty="0">
                          <a:effectLst/>
                          <a:latin typeface="Calibri"/>
                          <a:ea typeface="Times New Roman"/>
                          <a:cs typeface="Times New Roman"/>
                        </a:rPr>
                        <a:t> </a:t>
                      </a:r>
                      <a:endParaRPr lang="en-GB" sz="1100" dirty="0">
                        <a:effectLst/>
                        <a:latin typeface="Calibri"/>
                        <a:ea typeface="Times New Roman"/>
                        <a:cs typeface="Times New Roman"/>
                      </a:endParaRPr>
                    </a:p>
                  </a:txBody>
                  <a:tcPr marL="68580" marR="68580" marT="0" marB="0"/>
                </a:tc>
                <a:tc>
                  <a:txBody>
                    <a:bodyPr/>
                    <a:lstStyle/>
                    <a:p>
                      <a:pPr>
                        <a:lnSpc>
                          <a:spcPct val="115000"/>
                        </a:lnSpc>
                        <a:spcAft>
                          <a:spcPts val="0"/>
                        </a:spcAft>
                      </a:pPr>
                      <a:r>
                        <a:rPr lang="en-GB" sz="1100" b="1" dirty="0">
                          <a:effectLst/>
                          <a:latin typeface="Calibri"/>
                          <a:ea typeface="Times New Roman"/>
                          <a:cs typeface="Times New Roman"/>
                        </a:rPr>
                        <a:t> </a:t>
                      </a:r>
                      <a:endParaRPr lang="en-GB" sz="1100" dirty="0">
                        <a:effectLst/>
                        <a:latin typeface="Calibri"/>
                        <a:ea typeface="Times New Roman"/>
                        <a:cs typeface="Times New Roman"/>
                      </a:endParaRPr>
                    </a:p>
                  </a:txBody>
                  <a:tcPr marL="68580" marR="68580" marT="0" marB="0"/>
                </a:tc>
                <a:tc>
                  <a:txBody>
                    <a:bodyPr/>
                    <a:lstStyle/>
                    <a:p>
                      <a:pPr>
                        <a:lnSpc>
                          <a:spcPct val="115000"/>
                        </a:lnSpc>
                        <a:spcAft>
                          <a:spcPts val="0"/>
                        </a:spcAft>
                      </a:pPr>
                      <a:r>
                        <a:rPr lang="en-GB" sz="1100" b="1" dirty="0">
                          <a:effectLst/>
                          <a:latin typeface="Calibri"/>
                          <a:ea typeface="Times New Roman"/>
                          <a:cs typeface="Times New Roman"/>
                        </a:rPr>
                        <a:t>£813.60</a:t>
                      </a:r>
                      <a:endParaRPr lang="en-GB" sz="1100" dirty="0">
                        <a:effectLst/>
                        <a:latin typeface="Calibri"/>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4758418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183880" cy="720080"/>
          </a:xfrm>
        </p:spPr>
        <p:txBody>
          <a:bodyPr>
            <a:noAutofit/>
          </a:bodyPr>
          <a:lstStyle/>
          <a:p>
            <a:pPr algn="ctr"/>
            <a:r>
              <a:rPr lang="en-GB" sz="4800" dirty="0" smtClean="0"/>
              <a:t>Target Platform</a:t>
            </a:r>
            <a:endParaRPr lang="en-GB" sz="4800" dirty="0"/>
          </a:p>
        </p:txBody>
      </p:sp>
      <p:sp>
        <p:nvSpPr>
          <p:cNvPr id="3" name="Content Placeholder 2"/>
          <p:cNvSpPr>
            <a:spLocks noGrp="1"/>
          </p:cNvSpPr>
          <p:nvPr>
            <p:ph idx="1"/>
          </p:nvPr>
        </p:nvSpPr>
        <p:spPr>
          <a:xfrm>
            <a:off x="467544" y="1556792"/>
            <a:ext cx="8183880" cy="4248471"/>
          </a:xfrm>
        </p:spPr>
        <p:txBody>
          <a:bodyPr>
            <a:normAutofit/>
          </a:bodyPr>
          <a:lstStyle/>
          <a:p>
            <a:r>
              <a:rPr lang="en-GB" dirty="0" smtClean="0"/>
              <a:t>Mobile Devices</a:t>
            </a:r>
          </a:p>
          <a:p>
            <a:pPr lvl="1"/>
            <a:r>
              <a:rPr lang="en-GB" dirty="0" smtClean="0"/>
              <a:t>Mobile phones</a:t>
            </a:r>
          </a:p>
          <a:p>
            <a:pPr lvl="1"/>
            <a:r>
              <a:rPr lang="en-GB" dirty="0" smtClean="0"/>
              <a:t>Tablets</a:t>
            </a:r>
            <a:endParaRPr lang="en-GB" dirty="0"/>
          </a:p>
          <a:p>
            <a:pPr lvl="1"/>
            <a:r>
              <a:rPr lang="en-GB" dirty="0" smtClean="0"/>
              <a:t>Iphones</a:t>
            </a:r>
            <a:endParaRPr lang="en-GB" dirty="0"/>
          </a:p>
          <a:p>
            <a:pPr lvl="1"/>
            <a:r>
              <a:rPr lang="en-GB" dirty="0" smtClean="0"/>
              <a:t>Ipads</a:t>
            </a:r>
          </a:p>
          <a:p>
            <a:pPr marL="347472" lvl="1" indent="0">
              <a:buNone/>
            </a:pPr>
            <a:endParaRPr lang="en-GB" dirty="0"/>
          </a:p>
          <a:p>
            <a:r>
              <a:rPr lang="en-GB" dirty="0" smtClean="0"/>
              <a:t>Possible Expansion</a:t>
            </a:r>
          </a:p>
          <a:p>
            <a:pPr lvl="1"/>
            <a:r>
              <a:rPr lang="en-GB" sz="1600" dirty="0" smtClean="0"/>
              <a:t>Desktop – Similar to Plants vs Zombies</a:t>
            </a:r>
          </a:p>
          <a:p>
            <a:pPr lvl="1"/>
            <a:r>
              <a:rPr lang="en-GB" sz="1600" dirty="0" smtClean="0"/>
              <a:t>Web – Known place to play Tower Defence games</a:t>
            </a:r>
          </a:p>
          <a:p>
            <a:pPr lvl="1"/>
            <a:r>
              <a:rPr lang="en-GB" sz="1600" dirty="0" smtClean="0"/>
              <a:t>Console – Not typical found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904" y="1412776"/>
            <a:ext cx="4743450" cy="3171825"/>
          </a:xfrm>
          <a:prstGeom prst="rect">
            <a:avLst/>
          </a:prstGeom>
        </p:spPr>
      </p:pic>
    </p:spTree>
    <p:extLst>
      <p:ext uri="{BB962C8B-B14F-4D97-AF65-F5344CB8AC3E}">
        <p14:creationId xmlns:p14="http://schemas.microsoft.com/office/powerpoint/2010/main" val="3493583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183880" cy="720080"/>
          </a:xfrm>
        </p:spPr>
        <p:txBody>
          <a:bodyPr>
            <a:noAutofit/>
          </a:bodyPr>
          <a:lstStyle/>
          <a:p>
            <a:pPr algn="ctr"/>
            <a:r>
              <a:rPr lang="en-GB" sz="4800" dirty="0" smtClean="0"/>
              <a:t>Pricing Options</a:t>
            </a:r>
            <a:endParaRPr lang="en-GB" sz="4800" dirty="0"/>
          </a:p>
        </p:txBody>
      </p:sp>
      <p:sp>
        <p:nvSpPr>
          <p:cNvPr id="3" name="Content Placeholder 2"/>
          <p:cNvSpPr>
            <a:spLocks noGrp="1"/>
          </p:cNvSpPr>
          <p:nvPr>
            <p:ph idx="1"/>
          </p:nvPr>
        </p:nvSpPr>
        <p:spPr>
          <a:xfrm>
            <a:off x="470137" y="1291814"/>
            <a:ext cx="8183880" cy="1368151"/>
          </a:xfrm>
        </p:spPr>
        <p:txBody>
          <a:bodyPr>
            <a:normAutofit/>
          </a:bodyPr>
          <a:lstStyle/>
          <a:p>
            <a:pPr lvl="1"/>
            <a:r>
              <a:rPr lang="en-GB" sz="2000" dirty="0" smtClean="0"/>
              <a:t>Option 1: free to play with ads </a:t>
            </a:r>
            <a:r>
              <a:rPr lang="en-GB" sz="2000" dirty="0"/>
              <a:t>(possibly with micro-transactions </a:t>
            </a:r>
            <a:r>
              <a:rPr lang="en-GB" sz="2000" dirty="0" smtClean="0"/>
              <a:t>also)</a:t>
            </a:r>
          </a:p>
          <a:p>
            <a:pPr lvl="1"/>
            <a:r>
              <a:rPr lang="en-GB" sz="2000" dirty="0" smtClean="0"/>
              <a:t>Option 2: paid app (possibly with micro-transactions also)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7" y="2564904"/>
            <a:ext cx="7560840" cy="3595905"/>
          </a:xfrm>
          <a:prstGeom prst="rect">
            <a:avLst/>
          </a:prstGeom>
        </p:spPr>
      </p:pic>
    </p:spTree>
    <p:extLst>
      <p:ext uri="{BB962C8B-B14F-4D97-AF65-F5344CB8AC3E}">
        <p14:creationId xmlns:p14="http://schemas.microsoft.com/office/powerpoint/2010/main" val="4138862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66469597"/>
              </p:ext>
            </p:extLst>
          </p:nvPr>
        </p:nvGraphicFramePr>
        <p:xfrm>
          <a:off x="827584" y="1340768"/>
          <a:ext cx="7488832" cy="4763873"/>
        </p:xfrm>
        <a:graphic>
          <a:graphicData uri="http://schemas.openxmlformats.org/drawingml/2006/table">
            <a:tbl>
              <a:tblPr firstRow="1" bandRow="1">
                <a:tableStyleId>{5C22544A-7EE6-4342-B048-85BDC9FD1C3A}</a:tableStyleId>
              </a:tblPr>
              <a:tblGrid>
                <a:gridCol w="1872208"/>
                <a:gridCol w="1872208"/>
                <a:gridCol w="1872208"/>
                <a:gridCol w="1872208"/>
              </a:tblGrid>
              <a:tr h="333132">
                <a:tc>
                  <a:txBody>
                    <a:bodyPr/>
                    <a:lstStyle/>
                    <a:p>
                      <a:pPr>
                        <a:spcAft>
                          <a:spcPts val="0"/>
                        </a:spcAft>
                      </a:pPr>
                      <a:r>
                        <a:rPr lang="en-US" sz="1050" b="1" kern="150" dirty="0">
                          <a:effectLst/>
                          <a:latin typeface="Calibri"/>
                          <a:ea typeface="Lucida Sans Unicode"/>
                          <a:cs typeface="Mangal"/>
                        </a:rPr>
                        <a:t>Risk</a:t>
                      </a:r>
                      <a:endParaRPr lang="en-GB" sz="1050" kern="150" dirty="0">
                        <a:effectLst/>
                        <a:latin typeface="Times New Roman"/>
                        <a:ea typeface="Lucida Sans Unicode"/>
                        <a:cs typeface="Mangal"/>
                      </a:endParaRPr>
                    </a:p>
                  </a:txBody>
                  <a:tcPr marL="68580" marR="68580" marT="0" marB="0"/>
                </a:tc>
                <a:tc>
                  <a:txBody>
                    <a:bodyPr/>
                    <a:lstStyle/>
                    <a:p>
                      <a:pPr>
                        <a:spcAft>
                          <a:spcPts val="0"/>
                        </a:spcAft>
                      </a:pPr>
                      <a:r>
                        <a:rPr lang="en-US" sz="1050" b="1" kern="150">
                          <a:effectLst/>
                          <a:latin typeface="Calibri"/>
                          <a:ea typeface="Lucida Sans Unicode"/>
                          <a:cs typeface="Mangal"/>
                        </a:rPr>
                        <a:t>Score</a:t>
                      </a:r>
                      <a:endParaRPr lang="en-GB" sz="1050" kern="150">
                        <a:effectLst/>
                        <a:latin typeface="Times New Roman"/>
                        <a:ea typeface="Lucida Sans Unicode"/>
                        <a:cs typeface="Mangal"/>
                      </a:endParaRPr>
                    </a:p>
                  </a:txBody>
                  <a:tcPr marL="68580" marR="68580" marT="0" marB="0"/>
                </a:tc>
                <a:tc>
                  <a:txBody>
                    <a:bodyPr/>
                    <a:lstStyle/>
                    <a:p>
                      <a:pPr>
                        <a:spcAft>
                          <a:spcPts val="0"/>
                        </a:spcAft>
                      </a:pPr>
                      <a:r>
                        <a:rPr lang="en-US" sz="1050" b="1" kern="150">
                          <a:effectLst/>
                          <a:latin typeface="Calibri"/>
                          <a:ea typeface="Lucida Sans Unicode"/>
                          <a:cs typeface="Mangal"/>
                        </a:rPr>
                        <a:t>Recognition</a:t>
                      </a:r>
                      <a:endParaRPr lang="en-GB" sz="1050" kern="150">
                        <a:effectLst/>
                        <a:latin typeface="Times New Roman"/>
                        <a:ea typeface="Lucida Sans Unicode"/>
                        <a:cs typeface="Mangal"/>
                      </a:endParaRPr>
                    </a:p>
                  </a:txBody>
                  <a:tcPr marL="68580" marR="68580" marT="0" marB="0"/>
                </a:tc>
                <a:tc>
                  <a:txBody>
                    <a:bodyPr/>
                    <a:lstStyle/>
                    <a:p>
                      <a:pPr>
                        <a:spcAft>
                          <a:spcPts val="0"/>
                        </a:spcAft>
                      </a:pPr>
                      <a:r>
                        <a:rPr lang="en-US" sz="1050" b="1" kern="150">
                          <a:effectLst/>
                          <a:latin typeface="Calibri"/>
                          <a:ea typeface="Lucida Sans Unicode"/>
                          <a:cs typeface="Mangal"/>
                        </a:rPr>
                        <a:t>Resolution</a:t>
                      </a:r>
                      <a:endParaRPr lang="en-GB" sz="1050" kern="150">
                        <a:effectLst/>
                        <a:latin typeface="Times New Roman"/>
                        <a:ea typeface="Lucida Sans Unicode"/>
                        <a:cs typeface="Mangal"/>
                      </a:endParaRPr>
                    </a:p>
                  </a:txBody>
                  <a:tcPr marL="68580" marR="68580" marT="0" marB="0"/>
                </a:tc>
              </a:tr>
              <a:tr h="684519">
                <a:tc>
                  <a:txBody>
                    <a:bodyPr/>
                    <a:lstStyle/>
                    <a:p>
                      <a:pPr>
                        <a:spcAft>
                          <a:spcPts val="0"/>
                        </a:spcAft>
                      </a:pPr>
                      <a:r>
                        <a:rPr lang="en-US" sz="1050" kern="150">
                          <a:effectLst/>
                          <a:latin typeface="Calibri"/>
                          <a:ea typeface="Lucida Sans Unicode"/>
                          <a:cs typeface="Mangal"/>
                        </a:rPr>
                        <a:t>Repetitive</a:t>
                      </a:r>
                      <a:endParaRPr lang="en-GB" sz="1050" kern="150">
                        <a:effectLst/>
                        <a:latin typeface="Times New Roman"/>
                        <a:ea typeface="Lucida Sans Unicode"/>
                        <a:cs typeface="Mangal"/>
                      </a:endParaRPr>
                    </a:p>
                  </a:txBody>
                  <a:tcPr marL="68580" marR="68580" marT="0" marB="0"/>
                </a:tc>
                <a:tc>
                  <a:txBody>
                    <a:bodyPr/>
                    <a:lstStyle/>
                    <a:p>
                      <a:pPr>
                        <a:spcAft>
                          <a:spcPts val="0"/>
                        </a:spcAft>
                      </a:pPr>
                      <a:r>
                        <a:rPr lang="en-US" sz="1050" kern="150">
                          <a:effectLst/>
                          <a:latin typeface="Calibri"/>
                          <a:ea typeface="Lucida Sans Unicode"/>
                          <a:cs typeface="Mangal"/>
                        </a:rPr>
                        <a:t>Estimated Probability (3)</a:t>
                      </a:r>
                      <a:endParaRPr lang="en-GB" sz="1050" kern="150">
                        <a:effectLst/>
                        <a:latin typeface="Times New Roman"/>
                        <a:ea typeface="Lucida Sans Unicode"/>
                        <a:cs typeface="Mangal"/>
                      </a:endParaRPr>
                    </a:p>
                    <a:p>
                      <a:pPr>
                        <a:spcAft>
                          <a:spcPts val="0"/>
                        </a:spcAft>
                      </a:pPr>
                      <a:r>
                        <a:rPr lang="en-US" sz="1050" kern="150">
                          <a:effectLst/>
                          <a:latin typeface="Calibri"/>
                          <a:ea typeface="Lucida Sans Unicode"/>
                          <a:cs typeface="Mangal"/>
                        </a:rPr>
                        <a:t>Estimated impact (5)</a:t>
                      </a:r>
                      <a:endParaRPr lang="en-GB" sz="1050" kern="150">
                        <a:effectLst/>
                        <a:latin typeface="Times New Roman"/>
                        <a:ea typeface="Lucida Sans Unicode"/>
                        <a:cs typeface="Mangal"/>
                      </a:endParaRPr>
                    </a:p>
                  </a:txBody>
                  <a:tcPr marL="68580" marR="68580" marT="0" marB="0"/>
                </a:tc>
                <a:tc>
                  <a:txBody>
                    <a:bodyPr/>
                    <a:lstStyle/>
                    <a:p>
                      <a:pPr>
                        <a:spcAft>
                          <a:spcPts val="0"/>
                        </a:spcAft>
                      </a:pPr>
                      <a:r>
                        <a:rPr lang="en-US" sz="1050" kern="150">
                          <a:effectLst/>
                          <a:latin typeface="Calibri"/>
                          <a:ea typeface="Lucida Sans Unicode"/>
                          <a:cs typeface="Mangal"/>
                        </a:rPr>
                        <a:t>If the gameplay and content could be too similar and may become repetitive</a:t>
                      </a:r>
                      <a:endParaRPr lang="en-GB" sz="1050" kern="150">
                        <a:effectLst/>
                        <a:latin typeface="Times New Roman"/>
                        <a:ea typeface="Lucida Sans Unicode"/>
                        <a:cs typeface="Mangal"/>
                      </a:endParaRPr>
                    </a:p>
                  </a:txBody>
                  <a:tcPr marL="68580" marR="68580" marT="0" marB="0"/>
                </a:tc>
                <a:tc>
                  <a:txBody>
                    <a:bodyPr/>
                    <a:lstStyle/>
                    <a:p>
                      <a:pPr>
                        <a:spcAft>
                          <a:spcPts val="0"/>
                        </a:spcAft>
                      </a:pPr>
                      <a:r>
                        <a:rPr lang="en-US" sz="1050" kern="150">
                          <a:effectLst/>
                          <a:latin typeface="Calibri"/>
                          <a:ea typeface="Lucida Sans Unicode"/>
                          <a:cs typeface="Mangal"/>
                        </a:rPr>
                        <a:t>Try and add in as much content as possible and mix up the content but still keep the game simple to play</a:t>
                      </a:r>
                      <a:endParaRPr lang="en-GB" sz="1050" kern="150">
                        <a:effectLst/>
                        <a:latin typeface="Times New Roman"/>
                        <a:ea typeface="Lucida Sans Unicode"/>
                        <a:cs typeface="Mangal"/>
                      </a:endParaRPr>
                    </a:p>
                  </a:txBody>
                  <a:tcPr marL="68580" marR="68580" marT="0" marB="0"/>
                </a:tc>
              </a:tr>
              <a:tr h="547615">
                <a:tc>
                  <a:txBody>
                    <a:bodyPr/>
                    <a:lstStyle/>
                    <a:p>
                      <a:pPr>
                        <a:spcAft>
                          <a:spcPts val="0"/>
                        </a:spcAft>
                      </a:pPr>
                      <a:r>
                        <a:rPr lang="en-US" sz="1050" kern="150">
                          <a:effectLst/>
                          <a:latin typeface="Calibri"/>
                          <a:ea typeface="Lucida Sans Unicode"/>
                          <a:cs typeface="Mangal"/>
                        </a:rPr>
                        <a:t>Too many paths</a:t>
                      </a:r>
                      <a:endParaRPr lang="en-GB" sz="1050" kern="150">
                        <a:effectLst/>
                        <a:latin typeface="Times New Roman"/>
                        <a:ea typeface="Lucida Sans Unicode"/>
                        <a:cs typeface="Mangal"/>
                      </a:endParaRPr>
                    </a:p>
                  </a:txBody>
                  <a:tcPr marL="68580" marR="68580" marT="0" marB="0"/>
                </a:tc>
                <a:tc>
                  <a:txBody>
                    <a:bodyPr/>
                    <a:lstStyle/>
                    <a:p>
                      <a:pPr>
                        <a:spcAft>
                          <a:spcPts val="0"/>
                        </a:spcAft>
                      </a:pPr>
                      <a:r>
                        <a:rPr lang="en-US" sz="1050" kern="150">
                          <a:effectLst/>
                          <a:latin typeface="Calibri"/>
                          <a:ea typeface="Lucida Sans Unicode"/>
                          <a:cs typeface="Mangal"/>
                        </a:rPr>
                        <a:t>Estimated Probability (2)</a:t>
                      </a:r>
                      <a:endParaRPr lang="en-GB" sz="1050" kern="150">
                        <a:effectLst/>
                        <a:latin typeface="Times New Roman"/>
                        <a:ea typeface="Lucida Sans Unicode"/>
                        <a:cs typeface="Mangal"/>
                      </a:endParaRPr>
                    </a:p>
                    <a:p>
                      <a:pPr>
                        <a:spcAft>
                          <a:spcPts val="0"/>
                        </a:spcAft>
                      </a:pPr>
                      <a:r>
                        <a:rPr lang="en-US" sz="1050" kern="150">
                          <a:effectLst/>
                          <a:latin typeface="Calibri"/>
                          <a:ea typeface="Lucida Sans Unicode"/>
                          <a:cs typeface="Mangal"/>
                        </a:rPr>
                        <a:t>Estimated impact (4)</a:t>
                      </a:r>
                      <a:endParaRPr lang="en-GB" sz="1050" kern="150">
                        <a:effectLst/>
                        <a:latin typeface="Times New Roman"/>
                        <a:ea typeface="Lucida Sans Unicode"/>
                        <a:cs typeface="Mangal"/>
                      </a:endParaRPr>
                    </a:p>
                  </a:txBody>
                  <a:tcPr marL="68580" marR="68580" marT="0" marB="0"/>
                </a:tc>
                <a:tc>
                  <a:txBody>
                    <a:bodyPr/>
                    <a:lstStyle/>
                    <a:p>
                      <a:pPr>
                        <a:spcAft>
                          <a:spcPts val="0"/>
                        </a:spcAft>
                      </a:pPr>
                      <a:r>
                        <a:rPr lang="en-US" sz="1050" kern="150">
                          <a:effectLst/>
                          <a:latin typeface="Calibri"/>
                          <a:ea typeface="Lucida Sans Unicode"/>
                          <a:cs typeface="Mangal"/>
                        </a:rPr>
                        <a:t>If we have too many paths to guard it could limit the age and skill base of players</a:t>
                      </a:r>
                      <a:endParaRPr lang="en-GB" sz="1050" kern="150">
                        <a:effectLst/>
                        <a:latin typeface="Times New Roman"/>
                        <a:ea typeface="Lucida Sans Unicode"/>
                        <a:cs typeface="Mangal"/>
                      </a:endParaRPr>
                    </a:p>
                  </a:txBody>
                  <a:tcPr marL="68580" marR="68580" marT="0" marB="0"/>
                </a:tc>
                <a:tc>
                  <a:txBody>
                    <a:bodyPr/>
                    <a:lstStyle/>
                    <a:p>
                      <a:pPr>
                        <a:spcAft>
                          <a:spcPts val="0"/>
                        </a:spcAft>
                      </a:pPr>
                      <a:r>
                        <a:rPr lang="en-US" sz="1050" kern="150">
                          <a:effectLst/>
                          <a:latin typeface="Calibri"/>
                          <a:ea typeface="Lucida Sans Unicode"/>
                          <a:cs typeface="Mangal"/>
                        </a:rPr>
                        <a:t>We will need to work on a balance of challenging and fun amount  of paths as to not put off players</a:t>
                      </a:r>
                      <a:endParaRPr lang="en-GB" sz="1050" kern="150">
                        <a:effectLst/>
                        <a:latin typeface="Times New Roman"/>
                        <a:ea typeface="Lucida Sans Unicode"/>
                        <a:cs typeface="Mangal"/>
                      </a:endParaRPr>
                    </a:p>
                  </a:txBody>
                  <a:tcPr marL="68580" marR="68580" marT="0" marB="0"/>
                </a:tc>
              </a:tr>
              <a:tr h="821423">
                <a:tc>
                  <a:txBody>
                    <a:bodyPr/>
                    <a:lstStyle/>
                    <a:p>
                      <a:pPr>
                        <a:spcAft>
                          <a:spcPts val="0"/>
                        </a:spcAft>
                      </a:pPr>
                      <a:r>
                        <a:rPr lang="en-US" sz="1050" kern="150">
                          <a:effectLst/>
                          <a:latin typeface="Calibri"/>
                          <a:ea typeface="Lucida Sans Unicode"/>
                          <a:cs typeface="Mangal"/>
                        </a:rPr>
                        <a:t>Cluttered screen</a:t>
                      </a:r>
                      <a:endParaRPr lang="en-GB" sz="1050" kern="150">
                        <a:effectLst/>
                        <a:latin typeface="Times New Roman"/>
                        <a:ea typeface="Lucida Sans Unicode"/>
                        <a:cs typeface="Mangal"/>
                      </a:endParaRPr>
                    </a:p>
                  </a:txBody>
                  <a:tcPr marL="68580" marR="68580" marT="0" marB="0"/>
                </a:tc>
                <a:tc>
                  <a:txBody>
                    <a:bodyPr/>
                    <a:lstStyle/>
                    <a:p>
                      <a:pPr>
                        <a:spcAft>
                          <a:spcPts val="0"/>
                        </a:spcAft>
                      </a:pPr>
                      <a:r>
                        <a:rPr lang="en-US" sz="1050" kern="150">
                          <a:effectLst/>
                          <a:latin typeface="Calibri"/>
                          <a:ea typeface="Lucida Sans Unicode"/>
                          <a:cs typeface="Mangal"/>
                        </a:rPr>
                        <a:t>Estimated Probability (2)</a:t>
                      </a:r>
                      <a:endParaRPr lang="en-GB" sz="1050" kern="150">
                        <a:effectLst/>
                        <a:latin typeface="Times New Roman"/>
                        <a:ea typeface="Lucida Sans Unicode"/>
                        <a:cs typeface="Mangal"/>
                      </a:endParaRPr>
                    </a:p>
                    <a:p>
                      <a:pPr>
                        <a:spcAft>
                          <a:spcPts val="0"/>
                        </a:spcAft>
                      </a:pPr>
                      <a:r>
                        <a:rPr lang="en-US" sz="1050" kern="150">
                          <a:effectLst/>
                          <a:latin typeface="Calibri"/>
                          <a:ea typeface="Lucida Sans Unicode"/>
                          <a:cs typeface="Mangal"/>
                        </a:rPr>
                        <a:t>Estimated impact (3)</a:t>
                      </a:r>
                      <a:endParaRPr lang="en-GB" sz="1050" kern="150">
                        <a:effectLst/>
                        <a:latin typeface="Times New Roman"/>
                        <a:ea typeface="Lucida Sans Unicode"/>
                        <a:cs typeface="Mangal"/>
                      </a:endParaRPr>
                    </a:p>
                  </a:txBody>
                  <a:tcPr marL="68580" marR="68580" marT="0" marB="0"/>
                </a:tc>
                <a:tc>
                  <a:txBody>
                    <a:bodyPr/>
                    <a:lstStyle/>
                    <a:p>
                      <a:pPr>
                        <a:spcAft>
                          <a:spcPts val="0"/>
                        </a:spcAft>
                      </a:pPr>
                      <a:r>
                        <a:rPr lang="en-US" sz="1050" kern="150">
                          <a:effectLst/>
                          <a:latin typeface="Calibri"/>
                          <a:ea typeface="Lucida Sans Unicode"/>
                          <a:cs typeface="Mangal"/>
                        </a:rPr>
                        <a:t>Screens could become too messy with the amount of objects on screen and unable to see enemies/buttons</a:t>
                      </a:r>
                      <a:endParaRPr lang="en-GB" sz="1050" kern="150">
                        <a:effectLst/>
                        <a:latin typeface="Times New Roman"/>
                        <a:ea typeface="Lucida Sans Unicode"/>
                        <a:cs typeface="Mangal"/>
                      </a:endParaRPr>
                    </a:p>
                  </a:txBody>
                  <a:tcPr marL="68580" marR="68580" marT="0" marB="0"/>
                </a:tc>
                <a:tc>
                  <a:txBody>
                    <a:bodyPr/>
                    <a:lstStyle/>
                    <a:p>
                      <a:pPr>
                        <a:spcAft>
                          <a:spcPts val="0"/>
                        </a:spcAft>
                      </a:pPr>
                      <a:r>
                        <a:rPr lang="en-US" sz="1050" kern="150">
                          <a:effectLst/>
                          <a:latin typeface="Calibri"/>
                          <a:ea typeface="Lucida Sans Unicode"/>
                          <a:cs typeface="Mangal"/>
                        </a:rPr>
                        <a:t>We will have to take care as to not put too many buttons/controls onscreen as well as ensure images do not overlap where they should not</a:t>
                      </a:r>
                      <a:endParaRPr lang="en-GB" sz="1050" kern="150">
                        <a:effectLst/>
                        <a:latin typeface="Times New Roman"/>
                        <a:ea typeface="Lucida Sans Unicode"/>
                        <a:cs typeface="Mangal"/>
                      </a:endParaRPr>
                    </a:p>
                  </a:txBody>
                  <a:tcPr marL="68580" marR="68580" marT="0" marB="0"/>
                </a:tc>
              </a:tr>
              <a:tr h="547615">
                <a:tc>
                  <a:txBody>
                    <a:bodyPr/>
                    <a:lstStyle/>
                    <a:p>
                      <a:pPr>
                        <a:spcAft>
                          <a:spcPts val="0"/>
                        </a:spcAft>
                      </a:pPr>
                      <a:r>
                        <a:rPr lang="en-US" sz="1050" kern="150">
                          <a:effectLst/>
                          <a:latin typeface="Calibri"/>
                          <a:ea typeface="Lucida Sans Unicode"/>
                          <a:cs typeface="Mangal"/>
                        </a:rPr>
                        <a:t>Turret/Tower cost</a:t>
                      </a:r>
                      <a:endParaRPr lang="en-GB" sz="1050" kern="150">
                        <a:effectLst/>
                        <a:latin typeface="Times New Roman"/>
                        <a:ea typeface="Lucida Sans Unicode"/>
                        <a:cs typeface="Mangal"/>
                      </a:endParaRPr>
                    </a:p>
                  </a:txBody>
                  <a:tcPr marL="68580" marR="68580" marT="0" marB="0"/>
                </a:tc>
                <a:tc>
                  <a:txBody>
                    <a:bodyPr/>
                    <a:lstStyle/>
                    <a:p>
                      <a:pPr>
                        <a:spcAft>
                          <a:spcPts val="0"/>
                        </a:spcAft>
                      </a:pPr>
                      <a:r>
                        <a:rPr lang="en-US" sz="1050" kern="150">
                          <a:effectLst/>
                          <a:latin typeface="Calibri"/>
                          <a:ea typeface="Lucida Sans Unicode"/>
                          <a:cs typeface="Mangal"/>
                        </a:rPr>
                        <a:t>Estimated Probability (1)</a:t>
                      </a:r>
                      <a:endParaRPr lang="en-GB" sz="1050" kern="150">
                        <a:effectLst/>
                        <a:latin typeface="Times New Roman"/>
                        <a:ea typeface="Lucida Sans Unicode"/>
                        <a:cs typeface="Mangal"/>
                      </a:endParaRPr>
                    </a:p>
                    <a:p>
                      <a:pPr>
                        <a:spcAft>
                          <a:spcPts val="0"/>
                        </a:spcAft>
                      </a:pPr>
                      <a:r>
                        <a:rPr lang="en-US" sz="1050" kern="150">
                          <a:effectLst/>
                          <a:latin typeface="Calibri"/>
                          <a:ea typeface="Lucida Sans Unicode"/>
                          <a:cs typeface="Mangal"/>
                        </a:rPr>
                        <a:t>Estimated impact (3)</a:t>
                      </a:r>
                      <a:endParaRPr lang="en-GB" sz="1050" kern="150">
                        <a:effectLst/>
                        <a:latin typeface="Times New Roman"/>
                        <a:ea typeface="Lucida Sans Unicode"/>
                        <a:cs typeface="Mangal"/>
                      </a:endParaRPr>
                    </a:p>
                  </a:txBody>
                  <a:tcPr marL="68580" marR="68580" marT="0" marB="0"/>
                </a:tc>
                <a:tc>
                  <a:txBody>
                    <a:bodyPr/>
                    <a:lstStyle/>
                    <a:p>
                      <a:pPr>
                        <a:spcAft>
                          <a:spcPts val="0"/>
                        </a:spcAft>
                      </a:pPr>
                      <a:r>
                        <a:rPr lang="en-US" sz="1050" kern="150">
                          <a:effectLst/>
                          <a:latin typeface="Calibri"/>
                          <a:ea typeface="Lucida Sans Unicode"/>
                          <a:cs typeface="Mangal"/>
                        </a:rPr>
                        <a:t>Towers being too expensive/cheap which could make the game too easy/hard</a:t>
                      </a:r>
                      <a:endParaRPr lang="en-GB" sz="1050" kern="150">
                        <a:effectLst/>
                        <a:latin typeface="Times New Roman"/>
                        <a:ea typeface="Lucida Sans Unicode"/>
                        <a:cs typeface="Mangal"/>
                      </a:endParaRPr>
                    </a:p>
                  </a:txBody>
                  <a:tcPr marL="68580" marR="68580" marT="0" marB="0"/>
                </a:tc>
                <a:tc>
                  <a:txBody>
                    <a:bodyPr/>
                    <a:lstStyle/>
                    <a:p>
                      <a:pPr>
                        <a:spcAft>
                          <a:spcPts val="0"/>
                        </a:spcAft>
                      </a:pPr>
                      <a:r>
                        <a:rPr lang="en-US" sz="1050" kern="150" dirty="0">
                          <a:effectLst/>
                          <a:latin typeface="Calibri"/>
                          <a:ea typeface="Lucida Sans Unicode"/>
                          <a:cs typeface="Mangal"/>
                        </a:rPr>
                        <a:t>Balance how many points player gets to build towers to go with the difficult of the game</a:t>
                      </a:r>
                      <a:endParaRPr lang="en-GB" sz="1050" kern="150" dirty="0">
                        <a:effectLst/>
                        <a:latin typeface="Times New Roman"/>
                        <a:ea typeface="Lucida Sans Unicode"/>
                        <a:cs typeface="Mangal"/>
                      </a:endParaRPr>
                    </a:p>
                  </a:txBody>
                  <a:tcPr marL="68580" marR="68580" marT="0" marB="0"/>
                </a:tc>
              </a:tr>
              <a:tr h="684519">
                <a:tc>
                  <a:txBody>
                    <a:bodyPr/>
                    <a:lstStyle/>
                    <a:p>
                      <a:pPr>
                        <a:spcAft>
                          <a:spcPts val="0"/>
                        </a:spcAft>
                      </a:pPr>
                      <a:r>
                        <a:rPr lang="en-US" sz="1050" kern="150">
                          <a:effectLst/>
                          <a:latin typeface="Calibri"/>
                          <a:ea typeface="Lucida Sans Unicode"/>
                          <a:cs typeface="Mangal"/>
                        </a:rPr>
                        <a:t>Enemy Difficulty</a:t>
                      </a:r>
                      <a:endParaRPr lang="en-GB" sz="1050" kern="150">
                        <a:effectLst/>
                        <a:latin typeface="Times New Roman"/>
                        <a:ea typeface="Lucida Sans Unicode"/>
                        <a:cs typeface="Mangal"/>
                      </a:endParaRPr>
                    </a:p>
                  </a:txBody>
                  <a:tcPr marL="68580" marR="68580" marT="0" marB="0"/>
                </a:tc>
                <a:tc>
                  <a:txBody>
                    <a:bodyPr/>
                    <a:lstStyle/>
                    <a:p>
                      <a:pPr>
                        <a:spcAft>
                          <a:spcPts val="0"/>
                        </a:spcAft>
                      </a:pPr>
                      <a:r>
                        <a:rPr lang="en-US" sz="1050" kern="150">
                          <a:effectLst/>
                          <a:latin typeface="Calibri"/>
                          <a:ea typeface="Lucida Sans Unicode"/>
                          <a:cs typeface="Mangal"/>
                        </a:rPr>
                        <a:t>Estimated Probability (2)</a:t>
                      </a:r>
                      <a:endParaRPr lang="en-GB" sz="1050" kern="150">
                        <a:effectLst/>
                        <a:latin typeface="Times New Roman"/>
                        <a:ea typeface="Lucida Sans Unicode"/>
                        <a:cs typeface="Mangal"/>
                      </a:endParaRPr>
                    </a:p>
                    <a:p>
                      <a:pPr>
                        <a:spcAft>
                          <a:spcPts val="0"/>
                        </a:spcAft>
                      </a:pPr>
                      <a:r>
                        <a:rPr lang="en-US" sz="1050" kern="150">
                          <a:effectLst/>
                          <a:latin typeface="Calibri"/>
                          <a:ea typeface="Lucida Sans Unicode"/>
                          <a:cs typeface="Mangal"/>
                        </a:rPr>
                        <a:t>Estimated impact (5)</a:t>
                      </a:r>
                      <a:endParaRPr lang="en-GB" sz="1050" kern="150">
                        <a:effectLst/>
                        <a:latin typeface="Times New Roman"/>
                        <a:ea typeface="Lucida Sans Unicode"/>
                        <a:cs typeface="Mangal"/>
                      </a:endParaRPr>
                    </a:p>
                  </a:txBody>
                  <a:tcPr marL="68580" marR="68580" marT="0" marB="0"/>
                </a:tc>
                <a:tc>
                  <a:txBody>
                    <a:bodyPr/>
                    <a:lstStyle/>
                    <a:p>
                      <a:pPr>
                        <a:spcAft>
                          <a:spcPts val="0"/>
                        </a:spcAft>
                      </a:pPr>
                      <a:r>
                        <a:rPr lang="en-US" sz="1050" kern="150" dirty="0">
                          <a:effectLst/>
                          <a:latin typeface="Calibri"/>
                          <a:ea typeface="Lucida Sans Unicode"/>
                          <a:cs typeface="Mangal"/>
                        </a:rPr>
                        <a:t>Enemies could be too easy/hard to kill and could also do too much/little damage to defenses</a:t>
                      </a:r>
                      <a:endParaRPr lang="en-GB" sz="1050" kern="150" dirty="0">
                        <a:effectLst/>
                        <a:latin typeface="Times New Roman"/>
                        <a:ea typeface="Lucida Sans Unicode"/>
                        <a:cs typeface="Mangal"/>
                      </a:endParaRPr>
                    </a:p>
                  </a:txBody>
                  <a:tcPr marL="68580" marR="68580" marT="0" marB="0"/>
                </a:tc>
                <a:tc>
                  <a:txBody>
                    <a:bodyPr/>
                    <a:lstStyle/>
                    <a:p>
                      <a:pPr>
                        <a:spcAft>
                          <a:spcPts val="0"/>
                        </a:spcAft>
                      </a:pPr>
                      <a:r>
                        <a:rPr lang="en-US" sz="1050" kern="150">
                          <a:effectLst/>
                          <a:latin typeface="Calibri"/>
                          <a:ea typeface="Lucida Sans Unicode"/>
                          <a:cs typeface="Mangal"/>
                        </a:rPr>
                        <a:t>We will definitely need players off different skill levels to play the game to ensure there is good balance</a:t>
                      </a:r>
                      <a:endParaRPr lang="en-GB" sz="1050" kern="150">
                        <a:effectLst/>
                        <a:latin typeface="Times New Roman"/>
                        <a:ea typeface="Lucida Sans Unicode"/>
                        <a:cs typeface="Mangal"/>
                      </a:endParaRPr>
                    </a:p>
                  </a:txBody>
                  <a:tcPr marL="68580" marR="68580" marT="0" marB="0"/>
                </a:tc>
              </a:tr>
              <a:tr h="958326">
                <a:tc>
                  <a:txBody>
                    <a:bodyPr/>
                    <a:lstStyle/>
                    <a:p>
                      <a:pPr>
                        <a:spcAft>
                          <a:spcPts val="0"/>
                        </a:spcAft>
                      </a:pPr>
                      <a:r>
                        <a:rPr lang="en-US" sz="1050" kern="150">
                          <a:effectLst/>
                          <a:latin typeface="Calibri"/>
                          <a:ea typeface="Lucida Sans Unicode"/>
                          <a:cs typeface="Mangal"/>
                        </a:rPr>
                        <a:t>Too short</a:t>
                      </a:r>
                      <a:endParaRPr lang="en-GB" sz="1050" kern="150">
                        <a:effectLst/>
                        <a:latin typeface="Times New Roman"/>
                        <a:ea typeface="Lucida Sans Unicode"/>
                        <a:cs typeface="Mangal"/>
                      </a:endParaRPr>
                    </a:p>
                  </a:txBody>
                  <a:tcPr marL="68580" marR="68580" marT="0" marB="0"/>
                </a:tc>
                <a:tc>
                  <a:txBody>
                    <a:bodyPr/>
                    <a:lstStyle/>
                    <a:p>
                      <a:pPr>
                        <a:spcAft>
                          <a:spcPts val="0"/>
                        </a:spcAft>
                      </a:pPr>
                      <a:r>
                        <a:rPr lang="en-US" sz="1050" kern="150" dirty="0">
                          <a:effectLst/>
                          <a:latin typeface="Calibri"/>
                          <a:ea typeface="Lucida Sans Unicode"/>
                          <a:cs typeface="Mangal"/>
                        </a:rPr>
                        <a:t>Estimated Probability (3)</a:t>
                      </a:r>
                      <a:endParaRPr lang="en-GB" sz="1050" kern="150" dirty="0">
                        <a:effectLst/>
                        <a:latin typeface="Times New Roman"/>
                        <a:ea typeface="Lucida Sans Unicode"/>
                        <a:cs typeface="Mangal"/>
                      </a:endParaRPr>
                    </a:p>
                    <a:p>
                      <a:pPr>
                        <a:spcAft>
                          <a:spcPts val="0"/>
                        </a:spcAft>
                      </a:pPr>
                      <a:r>
                        <a:rPr lang="en-US" sz="1050" kern="150" dirty="0">
                          <a:effectLst/>
                          <a:latin typeface="Calibri"/>
                          <a:ea typeface="Lucida Sans Unicode"/>
                          <a:cs typeface="Mangal"/>
                        </a:rPr>
                        <a:t>Estimated impact (5)</a:t>
                      </a:r>
                      <a:endParaRPr lang="en-GB" sz="1050" kern="150" dirty="0">
                        <a:effectLst/>
                        <a:latin typeface="Times New Roman"/>
                        <a:ea typeface="Lucida Sans Unicode"/>
                        <a:cs typeface="Mangal"/>
                      </a:endParaRPr>
                    </a:p>
                  </a:txBody>
                  <a:tcPr marL="68580" marR="68580" marT="0" marB="0"/>
                </a:tc>
                <a:tc>
                  <a:txBody>
                    <a:bodyPr/>
                    <a:lstStyle/>
                    <a:p>
                      <a:pPr>
                        <a:spcAft>
                          <a:spcPts val="0"/>
                        </a:spcAft>
                      </a:pPr>
                      <a:r>
                        <a:rPr lang="en-US" sz="1050" kern="150">
                          <a:effectLst/>
                          <a:latin typeface="Calibri"/>
                          <a:ea typeface="Lucida Sans Unicode"/>
                          <a:cs typeface="Mangal"/>
                        </a:rPr>
                        <a:t>With the whole premise of the game being simple to play and learn as well as being accessible to people of all gaming skills  the game could end up being too short</a:t>
                      </a:r>
                      <a:endParaRPr lang="en-GB" sz="1050" kern="150">
                        <a:effectLst/>
                        <a:latin typeface="Times New Roman"/>
                        <a:ea typeface="Lucida Sans Unicode"/>
                        <a:cs typeface="Mangal"/>
                      </a:endParaRPr>
                    </a:p>
                  </a:txBody>
                  <a:tcPr marL="68580" marR="68580" marT="0" marB="0"/>
                </a:tc>
                <a:tc>
                  <a:txBody>
                    <a:bodyPr/>
                    <a:lstStyle/>
                    <a:p>
                      <a:pPr>
                        <a:spcAft>
                          <a:spcPts val="0"/>
                        </a:spcAft>
                      </a:pPr>
                      <a:r>
                        <a:rPr lang="en-US" sz="1050" kern="150" dirty="0">
                          <a:effectLst/>
                          <a:latin typeface="Calibri"/>
                          <a:ea typeface="Lucida Sans Unicode"/>
                          <a:cs typeface="Mangal"/>
                        </a:rPr>
                        <a:t>We are going to have to take care as not to make the game too shot but also keep in mind about the possibility.</a:t>
                      </a:r>
                      <a:endParaRPr lang="en-GB" sz="1050" kern="150" dirty="0">
                        <a:effectLst/>
                        <a:latin typeface="Times New Roman"/>
                        <a:ea typeface="Lucida Sans Unicode"/>
                        <a:cs typeface="Mangal"/>
                      </a:endParaRPr>
                    </a:p>
                  </a:txBody>
                  <a:tcPr marL="68580" marR="68580" marT="0" marB="0"/>
                </a:tc>
              </a:tr>
            </a:tbl>
          </a:graphicData>
        </a:graphic>
      </p:graphicFrame>
      <p:sp>
        <p:nvSpPr>
          <p:cNvPr id="5" name="TextBox 4"/>
          <p:cNvSpPr txBox="1"/>
          <p:nvPr/>
        </p:nvSpPr>
        <p:spPr>
          <a:xfrm>
            <a:off x="1907704" y="980728"/>
            <a:ext cx="5796780" cy="369332"/>
          </a:xfrm>
          <a:prstGeom prst="rect">
            <a:avLst/>
          </a:prstGeom>
          <a:noFill/>
        </p:spPr>
        <p:txBody>
          <a:bodyPr wrap="none" rtlCol="0">
            <a:spAutoFit/>
          </a:bodyPr>
          <a:lstStyle/>
          <a:p>
            <a:pPr algn="ctr"/>
            <a:r>
              <a:rPr lang="en-US" dirty="0"/>
              <a:t>Key :( very low=1, low=2, medium=3, high=4, very high=5</a:t>
            </a:r>
            <a:r>
              <a:rPr lang="en-US" dirty="0" smtClean="0"/>
              <a:t>)</a:t>
            </a:r>
            <a:endParaRPr lang="en-GB" dirty="0"/>
          </a:p>
        </p:txBody>
      </p:sp>
      <p:sp>
        <p:nvSpPr>
          <p:cNvPr id="8" name="TextBox 7"/>
          <p:cNvSpPr txBox="1"/>
          <p:nvPr/>
        </p:nvSpPr>
        <p:spPr>
          <a:xfrm>
            <a:off x="2627784" y="334397"/>
            <a:ext cx="3585918" cy="830997"/>
          </a:xfrm>
          <a:prstGeom prst="rect">
            <a:avLst/>
          </a:prstGeom>
          <a:noFill/>
        </p:spPr>
        <p:txBody>
          <a:bodyPr wrap="none" rtlCol="0">
            <a:spAutoFit/>
          </a:bodyPr>
          <a:lstStyle/>
          <a:p>
            <a:r>
              <a:rPr lang="en-GB" sz="4800" dirty="0">
                <a:latin typeface="+mj-lt"/>
              </a:rPr>
              <a:t>Risk Analysis</a:t>
            </a:r>
          </a:p>
        </p:txBody>
      </p:sp>
    </p:spTree>
    <p:extLst>
      <p:ext uri="{BB962C8B-B14F-4D97-AF65-F5344CB8AC3E}">
        <p14:creationId xmlns:p14="http://schemas.microsoft.com/office/powerpoint/2010/main" val="867704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183880" cy="1051560"/>
          </a:xfrm>
        </p:spPr>
        <p:txBody>
          <a:bodyPr>
            <a:normAutofit/>
          </a:bodyPr>
          <a:lstStyle/>
          <a:p>
            <a:pPr algn="ctr"/>
            <a:r>
              <a:rPr lang="en-GB" sz="4800" dirty="0" smtClean="0"/>
              <a:t>Development Plan</a:t>
            </a:r>
            <a:endParaRPr lang="en-GB" sz="48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67544" y="1340768"/>
            <a:ext cx="8183563" cy="4680520"/>
          </a:xfrm>
        </p:spPr>
      </p:pic>
    </p:spTree>
    <p:extLst>
      <p:ext uri="{BB962C8B-B14F-4D97-AF65-F5344CB8AC3E}">
        <p14:creationId xmlns:p14="http://schemas.microsoft.com/office/powerpoint/2010/main" val="27540371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39752" y="404664"/>
            <a:ext cx="4248472" cy="736104"/>
          </a:xfrm>
        </p:spPr>
        <p:txBody>
          <a:bodyPr anchor="t">
            <a:normAutofit fontScale="90000"/>
          </a:bodyPr>
          <a:lstStyle/>
          <a:p>
            <a:pPr algn="ctr"/>
            <a:r>
              <a:rPr lang="en-GB" sz="4800" dirty="0" smtClean="0"/>
              <a:t>Prototype Demo</a:t>
            </a:r>
            <a:endParaRPr lang="en-GB" sz="4800" dirty="0"/>
          </a:p>
        </p:txBody>
      </p:sp>
    </p:spTree>
    <p:extLst>
      <p:ext uri="{BB962C8B-B14F-4D97-AF65-F5344CB8AC3E}">
        <p14:creationId xmlns:p14="http://schemas.microsoft.com/office/powerpoint/2010/main" val="1233698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183880" cy="720080"/>
          </a:xfrm>
        </p:spPr>
        <p:txBody>
          <a:bodyPr>
            <a:noAutofit/>
          </a:bodyPr>
          <a:lstStyle/>
          <a:p>
            <a:pPr algn="ctr"/>
            <a:r>
              <a:rPr lang="en-GB" sz="4800" dirty="0" smtClean="0"/>
              <a:t>Introduction</a:t>
            </a:r>
            <a:endParaRPr lang="en-GB" sz="4800" dirty="0"/>
          </a:p>
        </p:txBody>
      </p:sp>
      <p:pic>
        <p:nvPicPr>
          <p:cNvPr id="1026" name="Picture 2" descr="C:\Users\Dan\Desktop\dri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1268760"/>
            <a:ext cx="3381554" cy="45358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55577" y="1275725"/>
            <a:ext cx="4608511" cy="4524315"/>
          </a:xfrm>
          <a:prstGeom prst="rect">
            <a:avLst/>
          </a:prstGeom>
          <a:noFill/>
        </p:spPr>
        <p:txBody>
          <a:bodyPr wrap="square" rtlCol="0">
            <a:spAutoFit/>
          </a:bodyPr>
          <a:lstStyle/>
          <a:p>
            <a:r>
              <a:rPr lang="en-GB" sz="2400" dirty="0"/>
              <a:t>Description</a:t>
            </a:r>
          </a:p>
          <a:p>
            <a:r>
              <a:rPr lang="en-GB" dirty="0"/>
              <a:t>A game where you must </a:t>
            </a:r>
            <a:r>
              <a:rPr lang="en-GB" dirty="0" smtClean="0"/>
              <a:t>defend </a:t>
            </a:r>
            <a:r>
              <a:rPr lang="en-GB" dirty="0"/>
              <a:t>your bases against waves of enemies in order to secure resources for the people of earth</a:t>
            </a:r>
            <a:r>
              <a:rPr lang="en-GB" dirty="0" smtClean="0"/>
              <a:t>.</a:t>
            </a:r>
          </a:p>
          <a:p>
            <a:endParaRPr lang="en-GB" dirty="0" smtClean="0"/>
          </a:p>
          <a:p>
            <a:endParaRPr lang="en-GB" dirty="0"/>
          </a:p>
          <a:p>
            <a:endParaRPr lang="en-GB" dirty="0"/>
          </a:p>
          <a:p>
            <a:r>
              <a:rPr lang="en-GB" sz="2400" dirty="0"/>
              <a:t>Genre</a:t>
            </a:r>
          </a:p>
          <a:p>
            <a:r>
              <a:rPr lang="en-GB" dirty="0"/>
              <a:t>Tower defence style game</a:t>
            </a:r>
            <a:r>
              <a:rPr lang="en-GB" dirty="0" smtClean="0"/>
              <a:t>.</a:t>
            </a:r>
          </a:p>
          <a:p>
            <a:endParaRPr lang="en-GB" dirty="0" smtClean="0"/>
          </a:p>
          <a:p>
            <a:endParaRPr lang="en-GB" dirty="0" smtClean="0"/>
          </a:p>
          <a:p>
            <a:endParaRPr lang="en-GB" dirty="0"/>
          </a:p>
          <a:p>
            <a:r>
              <a:rPr lang="en-GB" sz="2400" dirty="0"/>
              <a:t>Target Audience</a:t>
            </a:r>
          </a:p>
          <a:p>
            <a:r>
              <a:rPr lang="en-GB" dirty="0"/>
              <a:t>Males and females from the age of 7 and up.</a:t>
            </a:r>
          </a:p>
          <a:p>
            <a:endParaRPr lang="en-GB" dirty="0"/>
          </a:p>
        </p:txBody>
      </p:sp>
    </p:spTree>
    <p:extLst>
      <p:ext uri="{BB962C8B-B14F-4D97-AF65-F5344CB8AC3E}">
        <p14:creationId xmlns:p14="http://schemas.microsoft.com/office/powerpoint/2010/main" val="2105532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183880" cy="720080"/>
          </a:xfrm>
        </p:spPr>
        <p:txBody>
          <a:bodyPr>
            <a:noAutofit/>
          </a:bodyPr>
          <a:lstStyle/>
          <a:p>
            <a:pPr algn="ctr"/>
            <a:r>
              <a:rPr lang="en-GB" sz="4800" dirty="0" smtClean="0"/>
              <a:t>Story</a:t>
            </a:r>
            <a:endParaRPr lang="en-GB" sz="4800" dirty="0"/>
          </a:p>
        </p:txBody>
      </p:sp>
      <p:sp>
        <p:nvSpPr>
          <p:cNvPr id="3" name="Content Placeholder 2"/>
          <p:cNvSpPr>
            <a:spLocks noGrp="1"/>
          </p:cNvSpPr>
          <p:nvPr>
            <p:ph idx="1"/>
          </p:nvPr>
        </p:nvSpPr>
        <p:spPr>
          <a:xfrm>
            <a:off x="467544" y="1268760"/>
            <a:ext cx="8183880" cy="2592288"/>
          </a:xfrm>
        </p:spPr>
        <p:txBody>
          <a:bodyPr>
            <a:normAutofit lnSpcReduction="10000"/>
          </a:bodyPr>
          <a:lstStyle/>
          <a:p>
            <a:pPr marL="0" indent="0">
              <a:buNone/>
            </a:pPr>
            <a:r>
              <a:rPr lang="en-GB" dirty="0" smtClean="0"/>
              <a:t>Backstory</a:t>
            </a:r>
          </a:p>
          <a:p>
            <a:pPr marL="0" indent="0">
              <a:buNone/>
            </a:pPr>
            <a:r>
              <a:rPr lang="en-GB" sz="1900" dirty="0" smtClean="0"/>
              <a:t>Earth has run out of </a:t>
            </a:r>
            <a:r>
              <a:rPr lang="en-GB" sz="1900" dirty="0" smtClean="0"/>
              <a:t>natural </a:t>
            </a:r>
            <a:r>
              <a:rPr lang="en-GB" sz="1900" dirty="0" smtClean="0"/>
              <a:t>resources and is struggling with the ever increasing population, so we took to the stars and other planets to find more resources. But now we are under attack and it is up to you to help </a:t>
            </a:r>
            <a:r>
              <a:rPr lang="en-GB" sz="1900" dirty="0" smtClean="0"/>
              <a:t>defend </a:t>
            </a:r>
            <a:r>
              <a:rPr lang="en-GB" sz="1900" dirty="0" smtClean="0"/>
              <a:t>our bases.</a:t>
            </a:r>
          </a:p>
          <a:p>
            <a:pPr marL="0" indent="0">
              <a:buNone/>
            </a:pPr>
            <a:endParaRPr lang="en-GB" sz="1800" dirty="0"/>
          </a:p>
          <a:p>
            <a:pPr marL="0" indent="0">
              <a:buNone/>
            </a:pPr>
            <a:r>
              <a:rPr lang="en-GB" sz="2600" dirty="0"/>
              <a:t>Setting</a:t>
            </a:r>
          </a:p>
          <a:p>
            <a:pPr marL="0" indent="0">
              <a:buNone/>
            </a:pPr>
            <a:r>
              <a:rPr lang="en-GB" sz="1900" dirty="0"/>
              <a:t>The game will be set across three different areas of a fictional planet named </a:t>
            </a:r>
            <a:r>
              <a:rPr lang="en-GB" sz="1900" dirty="0" smtClean="0"/>
              <a:t>Exodus-21</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6327" y="3374761"/>
            <a:ext cx="3206313" cy="3206313"/>
          </a:xfrm>
          <a:prstGeom prst="rect">
            <a:avLst/>
          </a:prstGeom>
        </p:spPr>
      </p:pic>
    </p:spTree>
    <p:extLst>
      <p:ext uri="{BB962C8B-B14F-4D97-AF65-F5344CB8AC3E}">
        <p14:creationId xmlns:p14="http://schemas.microsoft.com/office/powerpoint/2010/main" val="1675785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183880" cy="720080"/>
          </a:xfrm>
        </p:spPr>
        <p:txBody>
          <a:bodyPr>
            <a:noAutofit/>
          </a:bodyPr>
          <a:lstStyle/>
          <a:p>
            <a:pPr algn="ctr"/>
            <a:r>
              <a:rPr lang="en-GB" sz="4800" dirty="0" smtClean="0"/>
              <a:t>Defences &amp; Enemies</a:t>
            </a:r>
            <a:endParaRPr lang="en-GB" sz="4800" dirty="0"/>
          </a:p>
        </p:txBody>
      </p:sp>
      <p:sp>
        <p:nvSpPr>
          <p:cNvPr id="3" name="Content Placeholder 2"/>
          <p:cNvSpPr>
            <a:spLocks noGrp="1"/>
          </p:cNvSpPr>
          <p:nvPr>
            <p:ph idx="1"/>
          </p:nvPr>
        </p:nvSpPr>
        <p:spPr>
          <a:xfrm>
            <a:off x="467544" y="1196752"/>
            <a:ext cx="4968552" cy="4764016"/>
          </a:xfrm>
        </p:spPr>
        <p:txBody>
          <a:bodyPr>
            <a:normAutofit lnSpcReduction="10000"/>
          </a:bodyPr>
          <a:lstStyle/>
          <a:p>
            <a:pPr marL="0" indent="0">
              <a:buNone/>
            </a:pPr>
            <a:r>
              <a:rPr lang="en-GB" dirty="0" smtClean="0"/>
              <a:t>Defences</a:t>
            </a:r>
          </a:p>
          <a:p>
            <a:pPr marL="0" indent="0">
              <a:buNone/>
            </a:pPr>
            <a:r>
              <a:rPr lang="en-GB" sz="1800" dirty="0" smtClean="0"/>
              <a:t>You will have a wide range of different turrets and other defences to help you, these include laser turrets, gas mines and shotgun turrets.</a:t>
            </a:r>
          </a:p>
          <a:p>
            <a:pPr marL="0" indent="0">
              <a:buNone/>
            </a:pPr>
            <a:endParaRPr lang="en-GB" sz="1800" dirty="0"/>
          </a:p>
          <a:p>
            <a:pPr marL="0" indent="0">
              <a:buNone/>
            </a:pPr>
            <a:r>
              <a:rPr lang="en-GB" dirty="0" smtClean="0"/>
              <a:t>Basic Enemies</a:t>
            </a:r>
          </a:p>
          <a:p>
            <a:pPr marL="0" indent="0">
              <a:buNone/>
            </a:pPr>
            <a:r>
              <a:rPr lang="en-GB" sz="1800" dirty="0" smtClean="0"/>
              <a:t>Our troops on the ground have confirmed there is a large variety of enemies with each one of them being more deadly than the last. Examples of their attacks are fire spitting, crushing things under their immense size and slashing people in half. </a:t>
            </a:r>
            <a:endParaRPr lang="en-GB" sz="1800" dirty="0"/>
          </a:p>
          <a:p>
            <a:pPr marL="0" indent="0">
              <a:buNone/>
            </a:pPr>
            <a:endParaRPr lang="en-GB" sz="1800" dirty="0" smtClean="0"/>
          </a:p>
          <a:p>
            <a:pPr marL="0" indent="0">
              <a:buNone/>
            </a:pPr>
            <a:r>
              <a:rPr lang="en-GB" dirty="0" smtClean="0"/>
              <a:t>Queen</a:t>
            </a:r>
          </a:p>
          <a:p>
            <a:pPr marL="0" indent="0">
              <a:buNone/>
            </a:pPr>
            <a:r>
              <a:rPr lang="en-GB" sz="1800" dirty="0" smtClean="0"/>
              <a:t>We also have word about a queen who is growing more and more angry and could attack at anytime.</a:t>
            </a:r>
            <a:endParaRPr lang="en-GB" sz="1800" dirty="0"/>
          </a:p>
        </p:txBody>
      </p:sp>
      <p:pic>
        <p:nvPicPr>
          <p:cNvPr id="2050" name="Picture 2" descr="C:\Users\Dan\Desktop\Year 3\Games Project Design and Plan\Concept Art\Concept Art\NPC\Reinforced WOrker.jpg"/>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4088" y="1484784"/>
            <a:ext cx="3672408"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785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183880" cy="720080"/>
          </a:xfrm>
        </p:spPr>
        <p:txBody>
          <a:bodyPr>
            <a:noAutofit/>
          </a:bodyPr>
          <a:lstStyle/>
          <a:p>
            <a:pPr algn="ctr"/>
            <a:r>
              <a:rPr lang="en-GB" sz="4800" dirty="0" smtClean="0"/>
              <a:t>Areas</a:t>
            </a:r>
            <a:endParaRPr lang="en-GB" sz="4800" dirty="0"/>
          </a:p>
        </p:txBody>
      </p:sp>
      <p:sp>
        <p:nvSpPr>
          <p:cNvPr id="3" name="Content Placeholder 2"/>
          <p:cNvSpPr>
            <a:spLocks noGrp="1"/>
          </p:cNvSpPr>
          <p:nvPr>
            <p:ph idx="1"/>
          </p:nvPr>
        </p:nvSpPr>
        <p:spPr>
          <a:xfrm>
            <a:off x="179512" y="1124744"/>
            <a:ext cx="8712968" cy="2880320"/>
          </a:xfrm>
        </p:spPr>
        <p:txBody>
          <a:bodyPr>
            <a:normAutofit fontScale="92500"/>
          </a:bodyPr>
          <a:lstStyle/>
          <a:p>
            <a:pPr marL="0" indent="0">
              <a:buNone/>
            </a:pPr>
            <a:r>
              <a:rPr lang="en-GB" dirty="0" smtClean="0"/>
              <a:t>Desert</a:t>
            </a:r>
          </a:p>
          <a:p>
            <a:pPr marL="0" indent="0">
              <a:buNone/>
            </a:pPr>
            <a:r>
              <a:rPr lang="en-GB" sz="1800" dirty="0" smtClean="0"/>
              <a:t>A baron wasteland filled </a:t>
            </a:r>
            <a:r>
              <a:rPr lang="en-GB" sz="1800" dirty="0" smtClean="0"/>
              <a:t>with </a:t>
            </a:r>
            <a:r>
              <a:rPr lang="en-GB" sz="1800" dirty="0" smtClean="0"/>
              <a:t>nothing but sand and a few oil extractors.</a:t>
            </a:r>
          </a:p>
          <a:p>
            <a:pPr marL="0" indent="0">
              <a:buNone/>
            </a:pPr>
            <a:endParaRPr lang="en-GB" sz="1800" dirty="0" smtClean="0"/>
          </a:p>
          <a:p>
            <a:pPr marL="0" indent="0">
              <a:buNone/>
            </a:pPr>
            <a:r>
              <a:rPr lang="en-GB" dirty="0" smtClean="0"/>
              <a:t>Grassland </a:t>
            </a:r>
            <a:endParaRPr lang="en-GB" dirty="0"/>
          </a:p>
          <a:p>
            <a:pPr marL="0" indent="0">
              <a:buNone/>
            </a:pPr>
            <a:r>
              <a:rPr lang="en-GB" sz="1800" dirty="0" smtClean="0"/>
              <a:t>A vibrant green land covered with foliage as well as settlements. </a:t>
            </a:r>
          </a:p>
          <a:p>
            <a:pPr marL="0" indent="0">
              <a:buNone/>
            </a:pPr>
            <a:endParaRPr lang="en-GB" sz="1800" dirty="0" smtClean="0"/>
          </a:p>
          <a:p>
            <a:pPr marL="0" indent="0">
              <a:buNone/>
            </a:pPr>
            <a:r>
              <a:rPr lang="en-GB" sz="2600" dirty="0" smtClean="0"/>
              <a:t>Mountains </a:t>
            </a:r>
            <a:endParaRPr lang="en-GB" sz="2600" dirty="0"/>
          </a:p>
          <a:p>
            <a:pPr marL="0" indent="0">
              <a:buNone/>
            </a:pPr>
            <a:r>
              <a:rPr lang="en-GB" sz="1900" dirty="0" smtClean="0"/>
              <a:t>Mountain tops covered in snow and ice which is also where our largest power plant is kept.</a:t>
            </a:r>
            <a:endParaRPr lang="en-GB" sz="19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4005064"/>
            <a:ext cx="7560840" cy="2133600"/>
          </a:xfrm>
          <a:prstGeom prst="rect">
            <a:avLst/>
          </a:prstGeom>
        </p:spPr>
      </p:pic>
    </p:spTree>
    <p:extLst>
      <p:ext uri="{BB962C8B-B14F-4D97-AF65-F5344CB8AC3E}">
        <p14:creationId xmlns:p14="http://schemas.microsoft.com/office/powerpoint/2010/main" val="1675785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183880" cy="720080"/>
          </a:xfrm>
        </p:spPr>
        <p:txBody>
          <a:bodyPr>
            <a:noAutofit/>
          </a:bodyPr>
          <a:lstStyle/>
          <a:p>
            <a:pPr algn="ctr"/>
            <a:r>
              <a:rPr lang="en-GB" sz="4800" dirty="0" smtClean="0"/>
              <a:t>Graphic Style</a:t>
            </a:r>
            <a:endParaRPr lang="en-GB" sz="4800" dirty="0"/>
          </a:p>
        </p:txBody>
      </p:sp>
      <p:sp>
        <p:nvSpPr>
          <p:cNvPr id="6" name="TextBox 5"/>
          <p:cNvSpPr txBox="1"/>
          <p:nvPr/>
        </p:nvSpPr>
        <p:spPr>
          <a:xfrm>
            <a:off x="1187624" y="1196752"/>
            <a:ext cx="7212231" cy="1292662"/>
          </a:xfrm>
          <a:prstGeom prst="rect">
            <a:avLst/>
          </a:prstGeom>
          <a:noFill/>
        </p:spPr>
        <p:txBody>
          <a:bodyPr wrap="none" rtlCol="0">
            <a:spAutoFit/>
          </a:bodyPr>
          <a:lstStyle/>
          <a:p>
            <a:pPr algn="ctr"/>
            <a:r>
              <a:rPr lang="en-GB" sz="2400" dirty="0"/>
              <a:t>Pixel </a:t>
            </a:r>
            <a:r>
              <a:rPr lang="en-GB" sz="2400" dirty="0" smtClean="0"/>
              <a:t>Art</a:t>
            </a:r>
          </a:p>
          <a:p>
            <a:pPr marL="285750" indent="-285750" algn="ctr">
              <a:buFont typeface="Arial" panose="020B0604020202020204" pitchFamily="34" charset="0"/>
              <a:buChar char="•"/>
            </a:pPr>
            <a:r>
              <a:rPr lang="en-GB" dirty="0" smtClean="0"/>
              <a:t>Not </a:t>
            </a:r>
            <a:r>
              <a:rPr lang="en-GB" dirty="0"/>
              <a:t>commonly used in tower defence </a:t>
            </a:r>
            <a:r>
              <a:rPr lang="en-GB" dirty="0" smtClean="0"/>
              <a:t>games</a:t>
            </a:r>
          </a:p>
          <a:p>
            <a:pPr marL="285750" indent="-285750" algn="ctr">
              <a:buFont typeface="Arial" panose="020B0604020202020204" pitchFamily="34" charset="0"/>
              <a:buChar char="•"/>
            </a:pPr>
            <a:r>
              <a:rPr lang="en-GB" dirty="0" smtClean="0"/>
              <a:t>Can </a:t>
            </a:r>
            <a:r>
              <a:rPr lang="en-GB" dirty="0"/>
              <a:t>still be used to incorporate lots of detail while providing a retro look</a:t>
            </a:r>
          </a:p>
          <a:p>
            <a:endParaRPr lang="en-GB" dirty="0"/>
          </a:p>
        </p:txBody>
      </p:sp>
      <p:pic>
        <p:nvPicPr>
          <p:cNvPr id="3074" name="Picture 2" descr="C:\Users\Dan\Desktop\Shovel-Knight.pn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204864"/>
            <a:ext cx="7056784" cy="295232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55576" y="5157192"/>
            <a:ext cx="7644279" cy="1015663"/>
          </a:xfrm>
          <a:prstGeom prst="rect">
            <a:avLst/>
          </a:prstGeom>
          <a:noFill/>
        </p:spPr>
        <p:txBody>
          <a:bodyPr wrap="square" rtlCol="0">
            <a:spAutoFit/>
          </a:bodyPr>
          <a:lstStyle/>
          <a:p>
            <a:pPr algn="ctr"/>
            <a:r>
              <a:rPr lang="en-GB" sz="2400" dirty="0"/>
              <a:t>Look and Feel</a:t>
            </a:r>
          </a:p>
          <a:p>
            <a:pPr algn="ctr"/>
            <a:r>
              <a:rPr lang="en-GB" dirty="0"/>
              <a:t>Focusing on a more </a:t>
            </a:r>
            <a:r>
              <a:rPr lang="en-GB" dirty="0" smtClean="0"/>
              <a:t>cartoon </a:t>
            </a:r>
            <a:r>
              <a:rPr lang="en-GB" dirty="0"/>
              <a:t>look for children but will still add </a:t>
            </a:r>
            <a:r>
              <a:rPr lang="en-GB" dirty="0" smtClean="0"/>
              <a:t>detail and </a:t>
            </a:r>
            <a:r>
              <a:rPr lang="en-GB" dirty="0"/>
              <a:t>shading to give somewhat of a gritty realistic feeling. </a:t>
            </a:r>
          </a:p>
        </p:txBody>
      </p:sp>
    </p:spTree>
    <p:extLst>
      <p:ext uri="{BB962C8B-B14F-4D97-AF65-F5344CB8AC3E}">
        <p14:creationId xmlns:p14="http://schemas.microsoft.com/office/powerpoint/2010/main" val="1675785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183880" cy="720080"/>
          </a:xfrm>
        </p:spPr>
        <p:txBody>
          <a:bodyPr>
            <a:noAutofit/>
          </a:bodyPr>
          <a:lstStyle/>
          <a:p>
            <a:pPr algn="ctr"/>
            <a:r>
              <a:rPr lang="en-GB" sz="4800" dirty="0" smtClean="0"/>
              <a:t>Gameplay</a:t>
            </a:r>
            <a:endParaRPr lang="en-GB" sz="4800" dirty="0"/>
          </a:p>
        </p:txBody>
      </p:sp>
      <p:sp>
        <p:nvSpPr>
          <p:cNvPr id="4" name="TextBox 3"/>
          <p:cNvSpPr txBox="1"/>
          <p:nvPr/>
        </p:nvSpPr>
        <p:spPr>
          <a:xfrm>
            <a:off x="755576" y="5157192"/>
            <a:ext cx="7632848" cy="1015663"/>
          </a:xfrm>
          <a:prstGeom prst="rect">
            <a:avLst/>
          </a:prstGeom>
          <a:noFill/>
        </p:spPr>
        <p:txBody>
          <a:bodyPr wrap="square" rtlCol="0">
            <a:spAutoFit/>
          </a:bodyPr>
          <a:lstStyle/>
          <a:p>
            <a:pPr algn="ctr"/>
            <a:r>
              <a:rPr lang="en-GB" sz="2400" dirty="0"/>
              <a:t>Level Progression</a:t>
            </a:r>
          </a:p>
          <a:p>
            <a:pPr algn="ctr"/>
            <a:r>
              <a:rPr lang="en-GB" dirty="0"/>
              <a:t>Player must successfully stop all enemies from reaching the base, even if one enemy reaches the base the player will need to restart</a:t>
            </a:r>
            <a:r>
              <a:rPr lang="en-GB" dirty="0" smtClean="0"/>
              <a:t>.</a:t>
            </a:r>
            <a:endParaRPr lang="en-GB" dirty="0"/>
          </a:p>
        </p:txBody>
      </p:sp>
      <p:sp>
        <p:nvSpPr>
          <p:cNvPr id="5" name="TextBox 4"/>
          <p:cNvSpPr txBox="1"/>
          <p:nvPr/>
        </p:nvSpPr>
        <p:spPr>
          <a:xfrm>
            <a:off x="2627784" y="1231904"/>
            <a:ext cx="4176464" cy="1569660"/>
          </a:xfrm>
          <a:prstGeom prst="rect">
            <a:avLst/>
          </a:prstGeom>
          <a:noFill/>
        </p:spPr>
        <p:txBody>
          <a:bodyPr wrap="square" rtlCol="0">
            <a:spAutoFit/>
          </a:bodyPr>
          <a:lstStyle/>
          <a:p>
            <a:pPr algn="ctr"/>
            <a:r>
              <a:rPr lang="en-GB" sz="2400" dirty="0" smtClean="0"/>
              <a:t>Mechanics</a:t>
            </a:r>
          </a:p>
          <a:p>
            <a:pPr marL="285750" indent="-285750">
              <a:buFont typeface="Arial" panose="020B0604020202020204" pitchFamily="34" charset="0"/>
              <a:buChar char="•"/>
            </a:pPr>
            <a:r>
              <a:rPr lang="en-GB" dirty="0" smtClean="0"/>
              <a:t>Variety </a:t>
            </a:r>
            <a:r>
              <a:rPr lang="en-GB" dirty="0"/>
              <a:t>of different defences and </a:t>
            </a:r>
            <a:r>
              <a:rPr lang="en-GB" dirty="0" smtClean="0"/>
              <a:t>stats</a:t>
            </a:r>
          </a:p>
          <a:p>
            <a:pPr marL="285750" indent="-285750">
              <a:buFont typeface="Arial" panose="020B0604020202020204" pitchFamily="34" charset="0"/>
              <a:buChar char="•"/>
            </a:pPr>
            <a:r>
              <a:rPr lang="en-GB" dirty="0" smtClean="0"/>
              <a:t>Variety </a:t>
            </a:r>
            <a:r>
              <a:rPr lang="en-GB" dirty="0"/>
              <a:t>of enemies, attacks and </a:t>
            </a:r>
            <a:r>
              <a:rPr lang="en-GB" dirty="0" smtClean="0"/>
              <a:t>stats</a:t>
            </a:r>
          </a:p>
          <a:p>
            <a:pPr marL="285750" indent="-285750">
              <a:buFont typeface="Arial" panose="020B0604020202020204" pitchFamily="34" charset="0"/>
              <a:buChar char="•"/>
            </a:pPr>
            <a:r>
              <a:rPr lang="en-GB" dirty="0" smtClean="0"/>
              <a:t>Swipe </a:t>
            </a:r>
            <a:r>
              <a:rPr lang="en-GB" dirty="0"/>
              <a:t>screen to view different </a:t>
            </a:r>
            <a:r>
              <a:rPr lang="en-GB" dirty="0" smtClean="0"/>
              <a:t>grids</a:t>
            </a:r>
          </a:p>
          <a:p>
            <a:pPr marL="285750" indent="-285750">
              <a:buFont typeface="Arial" panose="020B0604020202020204" pitchFamily="34" charset="0"/>
              <a:buChar char="•"/>
            </a:pPr>
            <a:r>
              <a:rPr lang="en-GB" dirty="0" smtClean="0"/>
              <a:t>Shake </a:t>
            </a:r>
            <a:r>
              <a:rPr lang="en-GB" dirty="0"/>
              <a:t>device to remove oil from </a:t>
            </a:r>
            <a:r>
              <a:rPr lang="en-GB" dirty="0" smtClean="0"/>
              <a:t>screen</a:t>
            </a:r>
            <a:endParaRPr lang="en-GB" dirty="0"/>
          </a:p>
        </p:txBody>
      </p:sp>
      <p:pic>
        <p:nvPicPr>
          <p:cNvPr id="4098" name="Picture 2" descr="C:\Users\Dan\Desktop\Year 3\Games Project Design and Plan\Concept Art\Concept Art\NPC\Fire Spitter.jpg"/>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3472" y="2717513"/>
            <a:ext cx="4628808" cy="2511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785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1899" y="476672"/>
            <a:ext cx="1728192" cy="648072"/>
          </a:xfrm>
        </p:spPr>
        <p:txBody>
          <a:bodyPr anchor="t">
            <a:noAutofit/>
          </a:bodyPr>
          <a:lstStyle/>
          <a:p>
            <a:pPr algn="ctr"/>
            <a:r>
              <a:rPr lang="en-GB" sz="4800" dirty="0" smtClean="0"/>
              <a:t>Audio</a:t>
            </a:r>
            <a:endParaRPr lang="en-GB" sz="4800" dirty="0"/>
          </a:p>
        </p:txBody>
      </p:sp>
      <p:sp>
        <p:nvSpPr>
          <p:cNvPr id="5" name="TextBox 4"/>
          <p:cNvSpPr txBox="1"/>
          <p:nvPr/>
        </p:nvSpPr>
        <p:spPr>
          <a:xfrm>
            <a:off x="755576" y="1213009"/>
            <a:ext cx="7560840" cy="1292662"/>
          </a:xfrm>
          <a:prstGeom prst="rect">
            <a:avLst/>
          </a:prstGeom>
          <a:noFill/>
        </p:spPr>
        <p:txBody>
          <a:bodyPr wrap="square" rtlCol="0">
            <a:spAutoFit/>
          </a:bodyPr>
          <a:lstStyle/>
          <a:p>
            <a:pPr algn="ctr"/>
            <a:r>
              <a:rPr lang="en-GB" sz="2400" dirty="0" smtClean="0"/>
              <a:t>Audio</a:t>
            </a:r>
          </a:p>
          <a:p>
            <a:pPr marL="285750" indent="-285750" algn="ctr">
              <a:buFont typeface="Arial" panose="020B0604020202020204" pitchFamily="34" charset="0"/>
              <a:buChar char="•"/>
            </a:pPr>
            <a:r>
              <a:rPr lang="en-GB" dirty="0" smtClean="0"/>
              <a:t>Using </a:t>
            </a:r>
            <a:r>
              <a:rPr lang="en-GB" dirty="0"/>
              <a:t>chip-tunes to go with retro setting and </a:t>
            </a:r>
            <a:r>
              <a:rPr lang="en-GB" dirty="0" smtClean="0"/>
              <a:t>feel</a:t>
            </a:r>
          </a:p>
          <a:p>
            <a:pPr marL="285750" indent="-285750" algn="ctr">
              <a:buFont typeface="Arial" panose="020B0604020202020204" pitchFamily="34" charset="0"/>
              <a:buChar char="•"/>
            </a:pPr>
            <a:r>
              <a:rPr lang="en-GB" dirty="0" smtClean="0"/>
              <a:t>Music </a:t>
            </a:r>
            <a:r>
              <a:rPr lang="en-GB" dirty="0"/>
              <a:t>will start slow but the pace will increase with the battles </a:t>
            </a:r>
            <a:r>
              <a:rPr lang="en-GB" dirty="0" smtClean="0"/>
              <a:t>intensity</a:t>
            </a:r>
          </a:p>
          <a:p>
            <a:pPr marL="285750" indent="-285750" algn="ctr">
              <a:buFont typeface="Arial" panose="020B0604020202020204" pitchFamily="34" charset="0"/>
              <a:buChar char="•"/>
            </a:pPr>
            <a:r>
              <a:rPr lang="en-GB" dirty="0" smtClean="0"/>
              <a:t>Sound </a:t>
            </a:r>
            <a:r>
              <a:rPr lang="en-GB" dirty="0"/>
              <a:t>effects for defences firing and enemies </a:t>
            </a:r>
            <a:r>
              <a:rPr lang="en-GB" dirty="0" smtClean="0"/>
              <a:t>dying</a:t>
            </a:r>
            <a:endParaRPr lang="en-GB" dirty="0"/>
          </a:p>
        </p:txBody>
      </p:sp>
      <p:pic>
        <p:nvPicPr>
          <p:cNvPr id="6" name="Castlevania Sound Track.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4139952" y="3395464"/>
            <a:ext cx="609600" cy="609600"/>
          </a:xfrm>
          <a:prstGeom prst="rect">
            <a:avLst/>
          </a:prstGeom>
        </p:spPr>
      </p:pic>
      <p:sp>
        <p:nvSpPr>
          <p:cNvPr id="7" name="TextBox 6"/>
          <p:cNvSpPr txBox="1"/>
          <p:nvPr/>
        </p:nvSpPr>
        <p:spPr>
          <a:xfrm>
            <a:off x="2433497" y="2492896"/>
            <a:ext cx="4204997" cy="830997"/>
          </a:xfrm>
          <a:prstGeom prst="rect">
            <a:avLst/>
          </a:prstGeom>
          <a:noFill/>
        </p:spPr>
        <p:txBody>
          <a:bodyPr wrap="none" rtlCol="0">
            <a:spAutoFit/>
          </a:bodyPr>
          <a:lstStyle/>
          <a:p>
            <a:pPr algn="ctr"/>
            <a:r>
              <a:rPr lang="en-GB" sz="2400" dirty="0" smtClean="0"/>
              <a:t>Castlevania Soundtrack </a:t>
            </a:r>
          </a:p>
          <a:p>
            <a:pPr algn="ctr"/>
            <a:r>
              <a:rPr lang="en-GB" sz="2400" dirty="0" smtClean="0"/>
              <a:t>Nintendo Entertainment System </a:t>
            </a:r>
            <a:endParaRPr lang="en-GB" sz="2400" dirty="0"/>
          </a:p>
        </p:txBody>
      </p:sp>
      <p:sp>
        <p:nvSpPr>
          <p:cNvPr id="8" name="TextBox 7"/>
          <p:cNvSpPr txBox="1"/>
          <p:nvPr/>
        </p:nvSpPr>
        <p:spPr>
          <a:xfrm>
            <a:off x="755576" y="4797152"/>
            <a:ext cx="7560840" cy="1384995"/>
          </a:xfrm>
          <a:prstGeom prst="rect">
            <a:avLst/>
          </a:prstGeom>
          <a:noFill/>
        </p:spPr>
        <p:txBody>
          <a:bodyPr wrap="square" rtlCol="0">
            <a:spAutoFit/>
          </a:bodyPr>
          <a:lstStyle/>
          <a:p>
            <a:pPr algn="ctr"/>
            <a:r>
              <a:rPr lang="en-GB" sz="4800" dirty="0">
                <a:latin typeface="+mj-lt"/>
              </a:rPr>
              <a:t>Game </a:t>
            </a:r>
            <a:r>
              <a:rPr lang="en-GB" sz="4800" dirty="0" smtClean="0">
                <a:latin typeface="+mj-lt"/>
              </a:rPr>
              <a:t>Modes</a:t>
            </a:r>
          </a:p>
          <a:p>
            <a:r>
              <a:rPr lang="en-GB" dirty="0" smtClean="0"/>
              <a:t>Story mode – Player must defend various bases against the enemy attack</a:t>
            </a:r>
          </a:p>
          <a:p>
            <a:r>
              <a:rPr lang="en-GB" dirty="0" smtClean="0"/>
              <a:t>Survival mode – Player must survive through as many enemy waves as possible </a:t>
            </a:r>
            <a:endParaRPr lang="en-GB" dirty="0"/>
          </a:p>
        </p:txBody>
      </p:sp>
    </p:spTree>
    <p:extLst>
      <p:ext uri="{BB962C8B-B14F-4D97-AF65-F5344CB8AC3E}">
        <p14:creationId xmlns:p14="http://schemas.microsoft.com/office/powerpoint/2010/main" val="167578523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0093" fill="hold"/>
                                        <p:tgtEl>
                                          <p:spTgt spid="6"/>
                                        </p:tgtEl>
                                      </p:cBhvr>
                                    </p:cmd>
                                  </p:childTnLst>
                                </p:cTn>
                              </p:par>
                            </p:childTnLst>
                          </p:cTn>
                        </p:par>
                      </p:childTnLst>
                    </p:cTn>
                  </p:par>
                </p:childTnLst>
              </p:cTn>
              <p:nextCondLst>
                <p:cond evt="onClick" delay="0">
                  <p:tgtEl>
                    <p:spTgt spid="6"/>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16" y="865272"/>
            <a:ext cx="9121282" cy="835536"/>
          </a:xfrm>
        </p:spPr>
        <p:txBody>
          <a:bodyPr>
            <a:normAutofit fontScale="90000"/>
          </a:bodyPr>
          <a:lstStyle/>
          <a:p>
            <a:pPr algn="ctr"/>
            <a:r>
              <a:rPr lang="en-GB" sz="4800" dirty="0" smtClean="0"/>
              <a:t>Technical Requirements:</a:t>
            </a:r>
            <a:br>
              <a:rPr lang="en-GB" sz="4800" dirty="0" smtClean="0"/>
            </a:br>
            <a:r>
              <a:rPr lang="en-GB" sz="4800" dirty="0" smtClean="0"/>
              <a:t>Software</a:t>
            </a:r>
            <a:endParaRPr lang="en-GB" sz="4800" dirty="0"/>
          </a:p>
        </p:txBody>
      </p:sp>
      <p:sp>
        <p:nvSpPr>
          <p:cNvPr id="3" name="Content Placeholder 2"/>
          <p:cNvSpPr>
            <a:spLocks noGrp="1"/>
          </p:cNvSpPr>
          <p:nvPr>
            <p:ph idx="1"/>
          </p:nvPr>
        </p:nvSpPr>
        <p:spPr>
          <a:xfrm>
            <a:off x="683568" y="1316535"/>
            <a:ext cx="7920880" cy="2976561"/>
          </a:xfrm>
        </p:spPr>
        <p:txBody>
          <a:bodyPr>
            <a:normAutofit/>
          </a:bodyPr>
          <a:lstStyle/>
          <a:p>
            <a:pPr lvl="1"/>
            <a:r>
              <a:rPr lang="en-GB" sz="2400" dirty="0" smtClean="0"/>
              <a:t>Unity</a:t>
            </a:r>
            <a:r>
              <a:rPr lang="en-GB" dirty="0" smtClean="0"/>
              <a:t> </a:t>
            </a:r>
            <a:r>
              <a:rPr lang="en-GB" sz="1800" dirty="0" smtClean="0"/>
              <a:t>– Game engine and development environment. </a:t>
            </a:r>
          </a:p>
          <a:p>
            <a:pPr lvl="1"/>
            <a:r>
              <a:rPr lang="en-GB" dirty="0" smtClean="0"/>
              <a:t>Adobe suite </a:t>
            </a:r>
            <a:r>
              <a:rPr lang="en-GB" sz="1800" dirty="0" smtClean="0"/>
              <a:t>-  These </a:t>
            </a:r>
            <a:r>
              <a:rPr lang="en-GB" sz="1800" dirty="0"/>
              <a:t>will be used to edit and manipulate  </a:t>
            </a:r>
            <a:r>
              <a:rPr lang="en-GB" sz="1800" dirty="0" smtClean="0"/>
              <a:t>the games graphics.</a:t>
            </a:r>
          </a:p>
          <a:p>
            <a:pPr lvl="1"/>
            <a:r>
              <a:rPr lang="en-GB" sz="2400" dirty="0" smtClean="0"/>
              <a:t>Pickle/Piskel</a:t>
            </a:r>
            <a:r>
              <a:rPr lang="en-GB" dirty="0" smtClean="0"/>
              <a:t> </a:t>
            </a:r>
            <a:r>
              <a:rPr lang="en-GB" sz="1800" dirty="0" smtClean="0"/>
              <a:t>- These </a:t>
            </a:r>
            <a:r>
              <a:rPr lang="en-GB" sz="1800" dirty="0"/>
              <a:t>will be used for the actual </a:t>
            </a:r>
            <a:r>
              <a:rPr lang="en-GB" sz="1800" dirty="0" smtClean="0"/>
              <a:t>drawing of the sprites </a:t>
            </a:r>
            <a:r>
              <a:rPr lang="en-GB" sz="1800" dirty="0"/>
              <a:t>and graphics for the </a:t>
            </a:r>
            <a:r>
              <a:rPr lang="en-GB" sz="1800" dirty="0" smtClean="0"/>
              <a:t>game.</a:t>
            </a:r>
          </a:p>
          <a:p>
            <a:pPr lvl="1"/>
            <a:r>
              <a:rPr lang="en-GB" sz="2400" dirty="0" smtClean="0"/>
              <a:t>Audacity</a:t>
            </a:r>
            <a:r>
              <a:rPr lang="en-GB" sz="1800" dirty="0" smtClean="0"/>
              <a:t> - This </a:t>
            </a:r>
            <a:r>
              <a:rPr lang="en-GB" sz="1800" dirty="0"/>
              <a:t>software will be used to </a:t>
            </a:r>
            <a:r>
              <a:rPr lang="en-GB" sz="1800" dirty="0" smtClean="0"/>
              <a:t>record/manipulate </a:t>
            </a:r>
            <a:r>
              <a:rPr lang="en-GB" sz="1800" dirty="0"/>
              <a:t>sound effects for the </a:t>
            </a:r>
            <a:r>
              <a:rPr lang="en-GB" sz="1800" dirty="0" smtClean="0"/>
              <a:t>game.</a:t>
            </a:r>
            <a:r>
              <a:rPr lang="en-GB" dirty="0" smtClean="0"/>
              <a:t>	</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477405532"/>
              </p:ext>
            </p:extLst>
          </p:nvPr>
        </p:nvGraphicFramePr>
        <p:xfrm>
          <a:off x="1547664" y="4149080"/>
          <a:ext cx="6096000" cy="1849120"/>
        </p:xfrm>
        <a:graphic>
          <a:graphicData uri="http://schemas.openxmlformats.org/drawingml/2006/table">
            <a:tbl>
              <a:tblPr firstRow="1" bandRow="1">
                <a:tableStyleId>{5C22544A-7EE6-4342-B048-85BDC9FD1C3A}</a:tableStyleId>
              </a:tblPr>
              <a:tblGrid>
                <a:gridCol w="3048000"/>
                <a:gridCol w="3048000"/>
              </a:tblGrid>
              <a:tr h="0">
                <a:tc>
                  <a:txBody>
                    <a:bodyPr/>
                    <a:lstStyle/>
                    <a:p>
                      <a:r>
                        <a:rPr lang="en-GB" dirty="0" smtClean="0"/>
                        <a:t>Software</a:t>
                      </a:r>
                      <a:endParaRPr lang="en-GB" dirty="0"/>
                    </a:p>
                  </a:txBody>
                  <a:tcPr/>
                </a:tc>
                <a:tc>
                  <a:txBody>
                    <a:bodyPr/>
                    <a:lstStyle/>
                    <a:p>
                      <a:r>
                        <a:rPr lang="en-GB" dirty="0" smtClean="0"/>
                        <a:t>Price (£)</a:t>
                      </a:r>
                      <a:endParaRPr lang="en-GB" dirty="0"/>
                    </a:p>
                  </a:txBody>
                  <a:tcPr/>
                </a:tc>
              </a:tr>
              <a:tr h="370840">
                <a:tc>
                  <a:txBody>
                    <a:bodyPr/>
                    <a:lstStyle/>
                    <a:p>
                      <a:r>
                        <a:rPr lang="en-GB" dirty="0" smtClean="0"/>
                        <a:t>Unity Pro</a:t>
                      </a:r>
                      <a:endParaRPr lang="en-GB" dirty="0"/>
                    </a:p>
                  </a:txBody>
                  <a:tcPr/>
                </a:tc>
                <a:tc>
                  <a:txBody>
                    <a:bodyPr/>
                    <a:lstStyle/>
                    <a:p>
                      <a:r>
                        <a:rPr lang="en-GB" dirty="0" smtClean="0"/>
                        <a:t>950</a:t>
                      </a:r>
                      <a:endParaRPr lang="en-GB" dirty="0"/>
                    </a:p>
                  </a:txBody>
                  <a:tcPr/>
                </a:tc>
              </a:tr>
              <a:tr h="370840">
                <a:tc>
                  <a:txBody>
                    <a:bodyPr/>
                    <a:lstStyle/>
                    <a:p>
                      <a:r>
                        <a:rPr lang="en-GB" dirty="0" smtClean="0"/>
                        <a:t>Adobe Suite</a:t>
                      </a:r>
                      <a:endParaRPr lang="en-GB" dirty="0"/>
                    </a:p>
                  </a:txBody>
                  <a:tcPr/>
                </a:tc>
                <a:tc>
                  <a:txBody>
                    <a:bodyPr/>
                    <a:lstStyle/>
                    <a:p>
                      <a:r>
                        <a:rPr lang="en-GB" dirty="0" smtClean="0"/>
                        <a:t>638.40pa</a:t>
                      </a:r>
                      <a:endParaRPr lang="en-GB" dirty="0"/>
                    </a:p>
                  </a:txBody>
                  <a:tcPr/>
                </a:tc>
              </a:tr>
              <a:tr h="370840">
                <a:tc>
                  <a:txBody>
                    <a:bodyPr/>
                    <a:lstStyle/>
                    <a:p>
                      <a:r>
                        <a:rPr lang="en-GB" dirty="0" smtClean="0"/>
                        <a:t>Pickle</a:t>
                      </a:r>
                      <a:endParaRPr lang="en-GB" dirty="0"/>
                    </a:p>
                  </a:txBody>
                  <a:tcPr/>
                </a:tc>
                <a:tc>
                  <a:txBody>
                    <a:bodyPr/>
                    <a:lstStyle/>
                    <a:p>
                      <a:r>
                        <a:rPr lang="en-GB" dirty="0" smtClean="0"/>
                        <a:t>16.10</a:t>
                      </a:r>
                      <a:endParaRPr lang="en-GB" dirty="0"/>
                    </a:p>
                  </a:txBody>
                  <a:tcPr/>
                </a:tc>
              </a:tr>
              <a:tr h="370840">
                <a:tc>
                  <a:txBody>
                    <a:bodyPr/>
                    <a:lstStyle/>
                    <a:p>
                      <a:r>
                        <a:rPr lang="en-GB" dirty="0" smtClean="0"/>
                        <a:t>Audacity</a:t>
                      </a:r>
                      <a:endParaRPr lang="en-GB" dirty="0"/>
                    </a:p>
                  </a:txBody>
                  <a:tcPr/>
                </a:tc>
                <a:tc>
                  <a:txBody>
                    <a:bodyPr/>
                    <a:lstStyle/>
                    <a:p>
                      <a:r>
                        <a:rPr lang="en-GB" dirty="0" smtClean="0"/>
                        <a:t>Free</a:t>
                      </a:r>
                      <a:endParaRPr lang="en-GB" dirty="0"/>
                    </a:p>
                  </a:txBody>
                  <a:tcPr/>
                </a:tc>
              </a:tr>
            </a:tbl>
          </a:graphicData>
        </a:graphic>
      </p:graphicFrame>
    </p:spTree>
    <p:extLst>
      <p:ext uri="{BB962C8B-B14F-4D97-AF65-F5344CB8AC3E}">
        <p14:creationId xmlns:p14="http://schemas.microsoft.com/office/powerpoint/2010/main" val="29022822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462</TotalTime>
  <Words>1036</Words>
  <Application>Microsoft Office PowerPoint</Application>
  <PresentationFormat>On-screen Show (4:3)</PresentationFormat>
  <Paragraphs>204</Paragraphs>
  <Slides>15</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Impact</vt:lpstr>
      <vt:lpstr>Lucida Sans Unicode</vt:lpstr>
      <vt:lpstr>Mangal</vt:lpstr>
      <vt:lpstr>Times New Roman</vt:lpstr>
      <vt:lpstr>NewsPrint</vt:lpstr>
      <vt:lpstr>Exodus Defence Force</vt:lpstr>
      <vt:lpstr>Introduction</vt:lpstr>
      <vt:lpstr>Story</vt:lpstr>
      <vt:lpstr>Defences &amp; Enemies</vt:lpstr>
      <vt:lpstr>Areas</vt:lpstr>
      <vt:lpstr>Graphic Style</vt:lpstr>
      <vt:lpstr>Gameplay</vt:lpstr>
      <vt:lpstr>Audio</vt:lpstr>
      <vt:lpstr>Technical Requirements: Software</vt:lpstr>
      <vt:lpstr>Technical Requirements: Hardware</vt:lpstr>
      <vt:lpstr>Target Platform</vt:lpstr>
      <vt:lpstr>Pricing Options</vt:lpstr>
      <vt:lpstr>PowerPoint Presentation</vt:lpstr>
      <vt:lpstr>Development Plan</vt:lpstr>
      <vt:lpstr>Prototype 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Exodus Defence Force</dc:title>
  <dc:creator>Dan</dc:creator>
  <cp:lastModifiedBy>jason</cp:lastModifiedBy>
  <cp:revision>40</cp:revision>
  <dcterms:created xsi:type="dcterms:W3CDTF">2014-10-12T15:17:25Z</dcterms:created>
  <dcterms:modified xsi:type="dcterms:W3CDTF">2014-11-26T20:46:31Z</dcterms:modified>
</cp:coreProperties>
</file>