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670550" cx="10080625"/>
  <p:notesSz cx="7772400" cy="100584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Noto Sans"/>
      <p:regular r:id="rId19"/>
      <p:bold r:id="rId20"/>
      <p:italic r:id="rId21"/>
      <p:boldItalic r:id="rId22"/>
    </p:embeddedFont>
    <p:embeddedFont>
      <p:font typeface="BioRhyme ExtraLigh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NotoSans-boldItalic.fntdata"/><Relationship Id="rId10" Type="http://schemas.openxmlformats.org/officeDocument/2006/relationships/slide" Target="slides/slide6.xml"/><Relationship Id="rId21" Type="http://schemas.openxmlformats.org/officeDocument/2006/relationships/font" Target="fonts/NotoSans-italic.fntdata"/><Relationship Id="rId13" Type="http://schemas.openxmlformats.org/officeDocument/2006/relationships/font" Target="fonts/Montserrat-italic.fntdata"/><Relationship Id="rId24" Type="http://schemas.openxmlformats.org/officeDocument/2006/relationships/font" Target="fonts/BioRhymeExtraLight-bold.fntdata"/><Relationship Id="rId12" Type="http://schemas.openxmlformats.org/officeDocument/2006/relationships/font" Target="fonts/Montserrat-bold.fntdata"/><Relationship Id="rId23" Type="http://schemas.openxmlformats.org/officeDocument/2006/relationships/font" Target="fonts/BioRhymeExtra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schemas.openxmlformats.org/officeDocument/2006/relationships/font" Target="fonts/NotoSans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8268625" y="557"/>
            <a:ext cx="1812000" cy="18120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00800" lIns="100800" spcFirstLastPara="1" rIns="100800" wrap="square" tIns="10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540"/>
            <a:ext cx="5681444" cy="5660516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899462" y="1740137"/>
            <a:ext cx="5531400" cy="17406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604702" y="4327109"/>
            <a:ext cx="3826200" cy="558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857615" y="0"/>
            <a:ext cx="5222730" cy="5670229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908237" y="1416315"/>
            <a:ext cx="5265300" cy="1434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908237" y="2913963"/>
            <a:ext cx="5265300" cy="1343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503640" y="225720"/>
            <a:ext cx="9071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503640" y="1326240"/>
            <a:ext cx="90714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spcBef>
                <a:spcPts val="130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spcBef>
                <a:spcPts val="1300"/>
              </a:spcBef>
              <a:spcAft>
                <a:spcPts val="13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857615" y="0"/>
            <a:ext cx="5222730" cy="5670229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908237" y="2263369"/>
            <a:ext cx="5056800" cy="12663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420054"/>
            <a:ext cx="1144126" cy="112045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430404" y="434097"/>
            <a:ext cx="7759800" cy="1007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430404" y="1728175"/>
            <a:ext cx="7759800" cy="32094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420054"/>
            <a:ext cx="1144126" cy="112045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430404" y="434097"/>
            <a:ext cx="7759800" cy="1007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430404" y="1728175"/>
            <a:ext cx="3751800" cy="32094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438534" y="1728175"/>
            <a:ext cx="3751800" cy="32094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420054"/>
            <a:ext cx="1144126" cy="112045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430404" y="434097"/>
            <a:ext cx="7759800" cy="10077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420054"/>
            <a:ext cx="1144126" cy="112045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430404" y="434097"/>
            <a:ext cx="4188000" cy="16461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430404" y="2174675"/>
            <a:ext cx="4188000" cy="26634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857615" y="0"/>
            <a:ext cx="5222730" cy="567070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908237" y="955593"/>
            <a:ext cx="5056800" cy="38820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420054"/>
            <a:ext cx="1144126" cy="112045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430404" y="1828252"/>
            <a:ext cx="3347400" cy="19311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430404" y="3900536"/>
            <a:ext cx="3347400" cy="5580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5124318" y="1870449"/>
            <a:ext cx="4053300" cy="2588100"/>
          </a:xfrm>
          <a:prstGeom prst="rect">
            <a:avLst/>
          </a:prstGeom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551740"/>
            <a:ext cx="770495" cy="754834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00800" lIns="100800" spcFirstLastPara="1" rIns="100800" wrap="square" tIns="100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95973" y="4746543"/>
            <a:ext cx="7646400" cy="5775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3628" y="490626"/>
            <a:ext cx="93933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  <a:defRPr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  <a:defRPr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  <a:defRPr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  <a:defRPr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  <a:defRPr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  <a:defRPr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  <a:defRPr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  <a:defRPr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  <a:defRPr sz="3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3628" y="1270568"/>
            <a:ext cx="93933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0800" lIns="100800" spcFirstLastPara="1" rIns="100800" wrap="square" tIns="100800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40296" y="5141053"/>
            <a:ext cx="60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0800" lIns="100800" spcFirstLastPara="1" rIns="100800" wrap="square" tIns="100800">
            <a:normAutofit/>
          </a:bodyPr>
          <a:lstStyle>
            <a:lvl1pPr lvl="0" algn="r"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4"/>
          <p:cNvCxnSpPr/>
          <p:nvPr/>
        </p:nvCxnSpPr>
        <p:spPr>
          <a:xfrm>
            <a:off x="842040" y="3206160"/>
            <a:ext cx="6494400" cy="0"/>
          </a:xfrm>
          <a:prstGeom prst="straightConnector1">
            <a:avLst/>
          </a:prstGeom>
          <a:noFill/>
          <a:ln cap="flat" cmpd="sng" w="38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4"/>
          <p:cNvSpPr txBox="1"/>
          <p:nvPr/>
        </p:nvSpPr>
        <p:spPr>
          <a:xfrm>
            <a:off x="72000" y="4500000"/>
            <a:ext cx="9900000" cy="10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28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           A deep learning application for healthcare support</a:t>
            </a:r>
            <a:endParaRPr b="0" i="0" sz="28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406"/>
              </a:spcBef>
              <a:spcAft>
                <a:spcPts val="0"/>
              </a:spcAft>
              <a:buNone/>
            </a:pPr>
            <a:r>
              <a:rPr b="1" i="1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By Juan Jimenez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6"/>
              </a:spcBef>
              <a:spcAft>
                <a:spcPts val="0"/>
              </a:spcAft>
              <a:buNone/>
            </a:pPr>
            <a:r>
              <a:rPr b="0" i="0" lang="en-IE" sz="1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Data  source: https://www.kaggle.com/datasets/masoudnickparvar/brain-tumor-mri-dataset</a:t>
            </a:r>
            <a:endParaRPr b="0" i="0" sz="1000" u="none" cap="none" strike="noStrike"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2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3 types of tumors: Glioma</a:t>
            </a:r>
            <a:endParaRPr b="0" i="0" sz="3200" u="none" cap="none" strike="noStrike">
              <a:solidFill>
                <a:srgbClr val="3A8C9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-360" y="1224000"/>
            <a:ext cx="4896360" cy="43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19713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Common type of tumor originating in the brain.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19713" lvl="0" marL="432000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About 30 percent of all brain tumors (and 80% of all malignant ones). They originate in the glial cells that surround and support neurons in the brain.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19713" lvl="0" marL="432000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5 year survival rate on glioblastoma: 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16856" lvl="1" marL="864000" marR="0" rtl="0" algn="l">
              <a:spcBef>
                <a:spcPts val="112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20-44 years: 22%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16856" lvl="1" marL="864000" marR="0" rtl="0" algn="l">
              <a:spcBef>
                <a:spcPts val="112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55-64 years: 6%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19713" lvl="0" marL="432000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It depends on the subtype of tumor and age, overall they have the least favorable prognosis.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065" y="1172140"/>
            <a:ext cx="4876561" cy="487656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>
            <a:off x="6431275" y="2673575"/>
            <a:ext cx="720000" cy="720000"/>
          </a:xfrm>
          <a:prstGeom prst="ellipse">
            <a:avLst/>
          </a:prstGeom>
          <a:noFill/>
          <a:ln cap="flat" cmpd="sng" w="38150">
            <a:solidFill>
              <a:srgbClr val="C921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2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3 types of tumors: Meningioma</a:t>
            </a:r>
            <a:endParaRPr b="0" i="0" sz="3200" u="none" cap="none" strike="noStrike">
              <a:solidFill>
                <a:srgbClr val="3A8C9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35640" y="1332000"/>
            <a:ext cx="4896360" cy="43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The most common type of primary brain tumor, approximately 30 percent of all brain tumors.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23999" lvl="0" marL="431999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Overall, meningiomas have the best prognosis</a:t>
            </a:r>
            <a:r>
              <a:rPr b="1" lang="en-IE" sz="2000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.</a:t>
            </a:r>
            <a:endParaRPr b="1" sz="2000">
              <a:solidFill>
                <a:srgbClr val="50A060"/>
              </a:solidFill>
              <a:latin typeface="BioRhyme ExtraLight"/>
              <a:ea typeface="BioRhyme ExtraLight"/>
              <a:cs typeface="BioRhyme ExtraLight"/>
              <a:sym typeface="BioRhyme ExtraLight"/>
            </a:endParaRPr>
          </a:p>
          <a:p>
            <a:pPr indent="0" lvl="0" marL="457200" marR="0" rtl="0" algn="l">
              <a:spcBef>
                <a:spcPts val="1406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0A060"/>
              </a:solidFill>
              <a:latin typeface="BioRhyme ExtraLight"/>
              <a:ea typeface="BioRhyme ExtraLight"/>
              <a:cs typeface="BioRhyme ExtraLight"/>
              <a:sym typeface="BioRhyme ExtraLight"/>
            </a:endParaRPr>
          </a:p>
          <a:p>
            <a:pPr indent="-323999" lvl="0" marL="431999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5-year survival rate for atypical and anaplastic meningioma is 63.8%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065" y="1172140"/>
            <a:ext cx="4876561" cy="48765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8098925" y="3298250"/>
            <a:ext cx="1080000" cy="1080000"/>
          </a:xfrm>
          <a:prstGeom prst="ellipse">
            <a:avLst/>
          </a:prstGeom>
          <a:noFill/>
          <a:ln cap="flat" cmpd="sng" w="38150">
            <a:solidFill>
              <a:srgbClr val="C921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2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3 types of tumors: Pituitary</a:t>
            </a:r>
            <a:endParaRPr b="0" i="0" sz="3200" u="none" cap="none" strike="noStrike">
              <a:solidFill>
                <a:srgbClr val="3A8C9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5640" y="1296000"/>
            <a:ext cx="4896360" cy="43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rmAutofit fontScale="62500" lnSpcReduction="10000"/>
          </a:bodyPr>
          <a:lstStyle/>
          <a:p>
            <a:pPr indent="-302568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The pituitary is a small gland at the base of the skull, just below the brain and above the nasal cavities. The optic nerves pass just above it.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02568" lvl="0" marL="432000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Considered the “master control gland” - it generates the hormones that control other endocrine glands in the body.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02568" lvl="0" marL="432000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Very limited space, so any abnormal growth can press on the optic nerves – causing blindness.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02568" lvl="0" marL="432000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Also, can affect the normal release of hormones, increasing or decreasing it. Some examples: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288281" lvl="1" marL="864000" marR="0" rtl="0" algn="l">
              <a:spcBef>
                <a:spcPts val="112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Growth hormone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288281" lvl="1" marL="864000" marR="0" rtl="0" algn="l">
              <a:spcBef>
                <a:spcPts val="112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Thyroid-stimulating hormone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288281" lvl="1" marL="864000" marR="0" rtl="0" algn="l">
              <a:spcBef>
                <a:spcPts val="112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Luteinizing hormone (LH) and follicle-stimulating hormone (FSH) – sexual hormones.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02568" lvl="0" marL="432000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1" i="0" lang="en-IE" sz="20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The 5-year survival rate for people with a pituitary tumor is excellent — 97%.</a:t>
            </a:r>
            <a:endParaRPr b="0" i="0" sz="2000" u="none" cap="none" strike="noStrike"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4090" y="1172140"/>
            <a:ext cx="4876561" cy="487656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>
            <a:off x="7891425" y="3705925"/>
            <a:ext cx="720000" cy="720000"/>
          </a:xfrm>
          <a:prstGeom prst="ellipse">
            <a:avLst/>
          </a:prstGeom>
          <a:noFill/>
          <a:ln cap="flat" cmpd="sng" w="38150">
            <a:solidFill>
              <a:srgbClr val="C921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503640" y="2154240"/>
            <a:ext cx="9071280" cy="32882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en-IE" sz="32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Our model takes a database with images belonging to 4 classes: the 3 types of tumors and a control class (no tumor).</a:t>
            </a:r>
            <a:endParaRPr b="0" i="0" sz="3200" u="none" cap="none" strike="noStrike">
              <a:latin typeface="Noto Sans"/>
              <a:ea typeface="Noto Sans"/>
              <a:cs typeface="Noto Sans"/>
              <a:sym typeface="Noto Sans"/>
            </a:endParaRPr>
          </a:p>
          <a:p>
            <a:pPr indent="-324000" lvl="0" marL="432000" marR="0" rtl="0" algn="l">
              <a:spcBef>
                <a:spcPts val="1406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en-IE" sz="32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Pictures are enhanced and </a:t>
            </a:r>
            <a:r>
              <a:rPr b="1" lang="en-IE" sz="3200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sent</a:t>
            </a:r>
            <a:r>
              <a:rPr b="1" i="0" lang="en-IE" sz="32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 to the model </a:t>
            </a:r>
            <a:r>
              <a:rPr b="1" lang="en-IE" sz="3200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for training</a:t>
            </a:r>
            <a:endParaRPr b="0" i="0" sz="3200" u="none" cap="none" strike="noStrike"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200" u="none" cap="none" strike="noStrike">
                <a:solidFill>
                  <a:srgbClr val="50A060"/>
                </a:solidFill>
                <a:latin typeface="BioRhyme ExtraLight"/>
                <a:ea typeface="BioRhyme ExtraLight"/>
                <a:cs typeface="BioRhyme ExtraLight"/>
                <a:sym typeface="BioRhyme ExtraLight"/>
              </a:rPr>
              <a:t>Brain scanner model</a:t>
            </a:r>
            <a:endParaRPr b="0" i="0" sz="3200" u="none" cap="none" strike="noStrike">
              <a:solidFill>
                <a:srgbClr val="3A8C93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745" y="455"/>
            <a:ext cx="9093240" cy="566964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