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2"/>
  </p:notesMasterIdLst>
  <p:sldIdLst>
    <p:sldId id="256" r:id="rId2"/>
    <p:sldId id="259" r:id="rId3"/>
    <p:sldId id="257" r:id="rId4"/>
    <p:sldId id="277" r:id="rId5"/>
    <p:sldId id="276" r:id="rId6"/>
    <p:sldId id="262" r:id="rId7"/>
    <p:sldId id="263" r:id="rId8"/>
    <p:sldId id="266" r:id="rId9"/>
    <p:sldId id="267" r:id="rId10"/>
    <p:sldId id="268" r:id="rId11"/>
    <p:sldId id="269" r:id="rId12"/>
    <p:sldId id="260" r:id="rId13"/>
    <p:sldId id="264" r:id="rId14"/>
    <p:sldId id="271" r:id="rId15"/>
    <p:sldId id="270" r:id="rId16"/>
    <p:sldId id="272" r:id="rId17"/>
    <p:sldId id="261" r:id="rId18"/>
    <p:sldId id="265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95B76B-5FCC-4D2B-B646-DD707A8A8FD2}">
          <p14:sldIdLst>
            <p14:sldId id="256"/>
            <p14:sldId id="259"/>
            <p14:sldId id="257"/>
            <p14:sldId id="277"/>
            <p14:sldId id="276"/>
            <p14:sldId id="262"/>
            <p14:sldId id="263"/>
            <p14:sldId id="266"/>
            <p14:sldId id="267"/>
            <p14:sldId id="268"/>
            <p14:sldId id="269"/>
            <p14:sldId id="260"/>
            <p14:sldId id="264"/>
            <p14:sldId id="271"/>
            <p14:sldId id="270"/>
            <p14:sldId id="272"/>
            <p14:sldId id="261"/>
            <p14:sldId id="265"/>
            <p14:sldId id="273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07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ball-reference.com/leagues/" TargetMode="External"/><Relationship Id="rId1" Type="http://schemas.openxmlformats.org/officeDocument/2006/relationships/hyperlink" Target="https://www.kaggle.com/timschutzyang/dataset1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ball-reference.com/leagues/" TargetMode="External"/><Relationship Id="rId1" Type="http://schemas.openxmlformats.org/officeDocument/2006/relationships/hyperlink" Target="https://www.kaggle.com/timschutzyang/dataset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7AF7F-C0DC-405C-A086-F718D62C8D9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707B04-9931-473E-809D-FAFEAA54A79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3200" b="0" cap="none" spc="0" dirty="0">
              <a:ln w="0"/>
              <a:solidFill>
                <a:schemeClr val="tx1"/>
              </a:solidFill>
              <a:effectLst/>
            </a:rPr>
            <a:t>“Using machine learning we will try and predict attendance for the year based on a team’s total wins or win/lose ratio from past years.”</a:t>
          </a:r>
        </a:p>
      </dgm:t>
    </dgm:pt>
    <dgm:pt modelId="{5F0C9FB2-F6E0-4814-8C4A-250C4E5AAF7F}" type="parTrans" cxnId="{3E046732-A2F9-401C-BE6D-EF9FAD72F7C6}">
      <dgm:prSet/>
      <dgm:spPr/>
      <dgm:t>
        <a:bodyPr/>
        <a:lstStyle/>
        <a:p>
          <a:endParaRPr lang="en-US"/>
        </a:p>
      </dgm:t>
    </dgm:pt>
    <dgm:pt modelId="{3FB3DC68-90BF-4BE5-8D70-9006C00EA50D}" type="sibTrans" cxnId="{3E046732-A2F9-401C-BE6D-EF9FAD72F7C6}">
      <dgm:prSet/>
      <dgm:spPr/>
      <dgm:t>
        <a:bodyPr/>
        <a:lstStyle/>
        <a:p>
          <a:endParaRPr lang="en-US"/>
        </a:p>
      </dgm:t>
    </dgm:pt>
    <dgm:pt modelId="{E71192A5-5DF7-4925-BB9A-A51D70D4C11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90000"/>
            </a:lnSpc>
          </a:pPr>
          <a:r>
            <a:rPr lang="en-US" sz="2400" dirty="0"/>
            <a:t>We will also compare the wins models to the ratio model</a:t>
          </a:r>
        </a:p>
      </dgm:t>
    </dgm:pt>
    <dgm:pt modelId="{0AB83BD1-776E-4A9B-B4B0-7DDDDDB645F5}" type="parTrans" cxnId="{099E18B8-9806-4F3D-8F51-6AC5D1E1EE43}">
      <dgm:prSet/>
      <dgm:spPr/>
      <dgm:t>
        <a:bodyPr/>
        <a:lstStyle/>
        <a:p>
          <a:endParaRPr lang="en-US"/>
        </a:p>
      </dgm:t>
    </dgm:pt>
    <dgm:pt modelId="{CF277189-246B-4B6D-B202-4BFBC6825651}" type="sibTrans" cxnId="{099E18B8-9806-4F3D-8F51-6AC5D1E1EE43}">
      <dgm:prSet/>
      <dgm:spPr/>
      <dgm:t>
        <a:bodyPr/>
        <a:lstStyle/>
        <a:p>
          <a:endParaRPr lang="en-US"/>
        </a:p>
      </dgm:t>
    </dgm:pt>
    <dgm:pt modelId="{317334F6-3DAC-49B7-B4C0-1D7003C1CF5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We plan to run and compare different variations of our model using both teams' specific data and league data.</a:t>
          </a:r>
        </a:p>
      </dgm:t>
    </dgm:pt>
    <dgm:pt modelId="{5DD30CF3-66FE-45F9-B3C3-327D0BE2DFB8}" type="parTrans" cxnId="{1FAFAAA8-A806-485A-96A9-1B7669C26929}">
      <dgm:prSet/>
      <dgm:spPr/>
      <dgm:t>
        <a:bodyPr/>
        <a:lstStyle/>
        <a:p>
          <a:endParaRPr lang="en-US"/>
        </a:p>
      </dgm:t>
    </dgm:pt>
    <dgm:pt modelId="{42621B39-AFAF-4FE5-8693-EA27AF571D4B}" type="sibTrans" cxnId="{1FAFAAA8-A806-485A-96A9-1B7669C26929}">
      <dgm:prSet/>
      <dgm:spPr/>
      <dgm:t>
        <a:bodyPr/>
        <a:lstStyle/>
        <a:p>
          <a:endParaRPr lang="en-US"/>
        </a:p>
      </dgm:t>
    </dgm:pt>
    <dgm:pt modelId="{422C3403-6C20-4D9F-BA8D-FDC45664072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90000"/>
            </a:lnSpc>
          </a:pPr>
          <a:endParaRPr lang="en-US" sz="2400" dirty="0"/>
        </a:p>
      </dgm:t>
    </dgm:pt>
    <dgm:pt modelId="{C943E54F-4700-4391-847F-3D6893BE56BD}" type="sibTrans" cxnId="{E4F75114-C093-4C20-ADFB-19390B1CA6B3}">
      <dgm:prSet/>
      <dgm:spPr/>
      <dgm:t>
        <a:bodyPr/>
        <a:lstStyle/>
        <a:p>
          <a:endParaRPr lang="en-US"/>
        </a:p>
      </dgm:t>
    </dgm:pt>
    <dgm:pt modelId="{4A517E9E-0D7F-48A8-880E-D3918F43F11D}" type="parTrans" cxnId="{E4F75114-C093-4C20-ADFB-19390B1CA6B3}">
      <dgm:prSet/>
      <dgm:spPr/>
      <dgm:t>
        <a:bodyPr/>
        <a:lstStyle/>
        <a:p>
          <a:endParaRPr lang="en-US"/>
        </a:p>
      </dgm:t>
    </dgm:pt>
    <dgm:pt modelId="{6FB73664-E0EC-4EAA-A9FE-C615C1515B40}" type="pres">
      <dgm:prSet presAssocID="{6FB7AF7F-C0DC-405C-A086-F718D62C8D9A}" presName="Name0" presStyleCnt="0">
        <dgm:presLayoutVars>
          <dgm:dir/>
          <dgm:animLvl val="lvl"/>
          <dgm:resizeHandles val="exact"/>
        </dgm:presLayoutVars>
      </dgm:prSet>
      <dgm:spPr/>
    </dgm:pt>
    <dgm:pt modelId="{A1684508-A601-4822-A501-C7333239B743}" type="pres">
      <dgm:prSet presAssocID="{70707B04-9931-473E-809D-FAFEAA54A797}" presName="composite" presStyleCnt="0"/>
      <dgm:spPr/>
    </dgm:pt>
    <dgm:pt modelId="{2175E7DB-A87B-4EAC-A599-C3B78E5C6232}" type="pres">
      <dgm:prSet presAssocID="{70707B04-9931-473E-809D-FAFEAA54A79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5B13CEC-C752-4F0F-863F-C5D741C8E433}" type="pres">
      <dgm:prSet presAssocID="{70707B04-9931-473E-809D-FAFEAA54A79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4F75114-C093-4C20-ADFB-19390B1CA6B3}" srcId="{70707B04-9931-473E-809D-FAFEAA54A797}" destId="{422C3403-6C20-4D9F-BA8D-FDC456640726}" srcOrd="1" destOrd="0" parTransId="{4A517E9E-0D7F-48A8-880E-D3918F43F11D}" sibTransId="{C943E54F-4700-4391-847F-3D6893BE56BD}"/>
    <dgm:cxn modelId="{3E046732-A2F9-401C-BE6D-EF9FAD72F7C6}" srcId="{6FB7AF7F-C0DC-405C-A086-F718D62C8D9A}" destId="{70707B04-9931-473E-809D-FAFEAA54A797}" srcOrd="0" destOrd="0" parTransId="{5F0C9FB2-F6E0-4814-8C4A-250C4E5AAF7F}" sibTransId="{3FB3DC68-90BF-4BE5-8D70-9006C00EA50D}"/>
    <dgm:cxn modelId="{C0323A64-102F-4194-BBA7-0D23EEA4A830}" type="presOf" srcId="{E71192A5-5DF7-4925-BB9A-A51D70D4C117}" destId="{15B13CEC-C752-4F0F-863F-C5D741C8E433}" srcOrd="0" destOrd="2" presId="urn:microsoft.com/office/officeart/2005/8/layout/hList1"/>
    <dgm:cxn modelId="{E4C8BF54-6994-49AD-B31D-1CCC287B0721}" type="presOf" srcId="{317334F6-3DAC-49B7-B4C0-1D7003C1CF56}" destId="{15B13CEC-C752-4F0F-863F-C5D741C8E433}" srcOrd="0" destOrd="0" presId="urn:microsoft.com/office/officeart/2005/8/layout/hList1"/>
    <dgm:cxn modelId="{0DE70A8A-DC8A-4123-90DE-BFCF52E8F3A4}" type="presOf" srcId="{422C3403-6C20-4D9F-BA8D-FDC456640726}" destId="{15B13CEC-C752-4F0F-863F-C5D741C8E433}" srcOrd="0" destOrd="1" presId="urn:microsoft.com/office/officeart/2005/8/layout/hList1"/>
    <dgm:cxn modelId="{1FAFAAA8-A806-485A-96A9-1B7669C26929}" srcId="{70707B04-9931-473E-809D-FAFEAA54A797}" destId="{317334F6-3DAC-49B7-B4C0-1D7003C1CF56}" srcOrd="0" destOrd="0" parTransId="{5DD30CF3-66FE-45F9-B3C3-327D0BE2DFB8}" sibTransId="{42621B39-AFAF-4FE5-8693-EA27AF571D4B}"/>
    <dgm:cxn modelId="{881BE9AF-F74C-4EF0-B384-D0EB348075E9}" type="presOf" srcId="{6FB7AF7F-C0DC-405C-A086-F718D62C8D9A}" destId="{6FB73664-E0EC-4EAA-A9FE-C615C1515B40}" srcOrd="0" destOrd="0" presId="urn:microsoft.com/office/officeart/2005/8/layout/hList1"/>
    <dgm:cxn modelId="{099E18B8-9806-4F3D-8F51-6AC5D1E1EE43}" srcId="{70707B04-9931-473E-809D-FAFEAA54A797}" destId="{E71192A5-5DF7-4925-BB9A-A51D70D4C117}" srcOrd="2" destOrd="0" parTransId="{0AB83BD1-776E-4A9B-B4B0-7DDDDDB645F5}" sibTransId="{CF277189-246B-4B6D-B202-4BFBC6825651}"/>
    <dgm:cxn modelId="{CDBEACFE-798B-4D71-911D-D96A5C36ECF7}" type="presOf" srcId="{70707B04-9931-473E-809D-FAFEAA54A797}" destId="{2175E7DB-A87B-4EAC-A599-C3B78E5C6232}" srcOrd="0" destOrd="0" presId="urn:microsoft.com/office/officeart/2005/8/layout/hList1"/>
    <dgm:cxn modelId="{51C936C7-4EF3-4822-94C4-AA0AAE07D7E2}" type="presParOf" srcId="{6FB73664-E0EC-4EAA-A9FE-C615C1515B40}" destId="{A1684508-A601-4822-A501-C7333239B743}" srcOrd="0" destOrd="0" presId="urn:microsoft.com/office/officeart/2005/8/layout/hList1"/>
    <dgm:cxn modelId="{B89663D2-A294-4EA6-B6AF-300B971C30C0}" type="presParOf" srcId="{A1684508-A601-4822-A501-C7333239B743}" destId="{2175E7DB-A87B-4EAC-A599-C3B78E5C6232}" srcOrd="0" destOrd="0" presId="urn:microsoft.com/office/officeart/2005/8/layout/hList1"/>
    <dgm:cxn modelId="{57EC0A7E-A16C-4655-8593-B3E5EA0F09EE}" type="presParOf" srcId="{A1684508-A601-4822-A501-C7333239B743}" destId="{15B13CEC-C752-4F0F-863F-C5D741C8E433}" srcOrd="1" destOrd="0" presId="urn:microsoft.com/office/officeart/2005/8/layout/h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6E0A3-CA01-4953-8D75-B1CD8D9F6547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07A271BB-F47D-4FE4-BA83-C1A238A38B6B}">
      <dgm:prSet custT="1"/>
      <dgm:spPr/>
      <dgm:t>
        <a:bodyPr/>
        <a:lstStyle/>
        <a:p>
          <a:r>
            <a:rPr lang="en-US" sz="3600" dirty="0"/>
            <a:t>Resources </a:t>
          </a:r>
        </a:p>
      </dgm:t>
    </dgm:pt>
    <dgm:pt modelId="{563F69BE-2857-4F0B-BC4C-37BECCCC1209}" type="parTrans" cxnId="{701BD7CF-90BA-45CA-A77C-AA1896C8EC04}">
      <dgm:prSet/>
      <dgm:spPr/>
      <dgm:t>
        <a:bodyPr/>
        <a:lstStyle/>
        <a:p>
          <a:endParaRPr lang="en-US"/>
        </a:p>
      </dgm:t>
    </dgm:pt>
    <dgm:pt modelId="{F88FADB0-6B3E-4A09-A992-9D655D9FFEA3}" type="sibTrans" cxnId="{701BD7CF-90BA-45CA-A77C-AA1896C8EC04}">
      <dgm:prSet/>
      <dgm:spPr/>
      <dgm:t>
        <a:bodyPr/>
        <a:lstStyle/>
        <a:p>
          <a:endParaRPr lang="en-US"/>
        </a:p>
      </dgm:t>
    </dgm:pt>
    <dgm:pt modelId="{EFE0C488-5951-4D26-9D4C-A2BD2295516D}">
      <dgm:prSet custT="1"/>
      <dgm:spPr/>
      <dgm:t>
        <a:bodyPr/>
        <a:lstStyle/>
        <a:p>
          <a:pPr algn="ctr"/>
          <a:r>
            <a:rPr lang="en-US" sz="1800" dirty="0"/>
            <a:t>We used our database from a previous project converted into csv table.  This data original comes from a </a:t>
          </a:r>
          <a:r>
            <a:rPr lang="en-US" sz="1800" dirty="0" err="1"/>
            <a:t>kaggale</a:t>
          </a:r>
          <a:r>
            <a:rPr lang="en-US" sz="1800" dirty="0"/>
            <a:t> data (</a:t>
          </a:r>
          <a:r>
            <a:rPr lang="en-US" sz="1800" dirty="0">
              <a:hlinkClick xmlns:r="http://schemas.openxmlformats.org/officeDocument/2006/relationships" r:id="rId1"/>
            </a:rPr>
            <a:t>https://www.kaggle.com/timschutzyang/dataset1</a:t>
          </a:r>
          <a:r>
            <a:rPr lang="en-US" sz="1800" dirty="0"/>
            <a:t>) that scrapped this site  (</a:t>
          </a:r>
          <a:r>
            <a:rPr lang="en-US" sz="1800" dirty="0">
              <a:hlinkClick xmlns:r="http://schemas.openxmlformats.org/officeDocument/2006/relationships" r:id="rId2"/>
            </a:rPr>
            <a:t>https://www.baseball-reference.com/leagues/</a:t>
          </a:r>
          <a:r>
            <a:rPr lang="en-US" sz="1800" dirty="0"/>
            <a:t>).</a:t>
          </a:r>
        </a:p>
      </dgm:t>
    </dgm:pt>
    <dgm:pt modelId="{661119D3-75A4-4D34-9AB2-251C13ACAA9F}" type="parTrans" cxnId="{D05A64D0-AE6D-4E8B-BA29-F131EC741746}">
      <dgm:prSet/>
      <dgm:spPr/>
      <dgm:t>
        <a:bodyPr/>
        <a:lstStyle/>
        <a:p>
          <a:endParaRPr lang="en-US"/>
        </a:p>
      </dgm:t>
    </dgm:pt>
    <dgm:pt modelId="{999F7B2A-35A1-4F5F-BC86-8BC66F4ADCF9}" type="sibTrans" cxnId="{D05A64D0-AE6D-4E8B-BA29-F131EC741746}">
      <dgm:prSet/>
      <dgm:spPr/>
      <dgm:t>
        <a:bodyPr/>
        <a:lstStyle/>
        <a:p>
          <a:endParaRPr lang="en-US"/>
        </a:p>
      </dgm:t>
    </dgm:pt>
    <dgm:pt modelId="{D4ACFAD8-C303-405E-B98A-DD8EC261852C}">
      <dgm:prSet custT="1"/>
      <dgm:spPr/>
      <dgm:t>
        <a:bodyPr/>
        <a:lstStyle/>
        <a:p>
          <a:r>
            <a:rPr lang="en-US" sz="3600" dirty="0"/>
            <a:t>Tools</a:t>
          </a:r>
        </a:p>
      </dgm:t>
    </dgm:pt>
    <dgm:pt modelId="{D28C7404-E4FB-422D-8E2F-23F72C00520A}" type="parTrans" cxnId="{522DA337-FD1E-46CD-9987-BB363A09C47F}">
      <dgm:prSet/>
      <dgm:spPr/>
      <dgm:t>
        <a:bodyPr/>
        <a:lstStyle/>
        <a:p>
          <a:endParaRPr lang="en-US"/>
        </a:p>
      </dgm:t>
    </dgm:pt>
    <dgm:pt modelId="{B6550E83-0962-495C-A2B1-8F35EEB84F15}" type="sibTrans" cxnId="{522DA337-FD1E-46CD-9987-BB363A09C47F}">
      <dgm:prSet/>
      <dgm:spPr/>
      <dgm:t>
        <a:bodyPr/>
        <a:lstStyle/>
        <a:p>
          <a:endParaRPr lang="en-US"/>
        </a:p>
      </dgm:t>
    </dgm:pt>
    <dgm:pt modelId="{1C8B468F-BD54-4318-AEFD-F45AC3E28BB0}">
      <dgm:prSet custT="1"/>
      <dgm:spPr/>
      <dgm:t>
        <a:bodyPr/>
        <a:lstStyle/>
        <a:p>
          <a:pPr algn="ctr"/>
          <a:r>
            <a:rPr lang="en-US" sz="1800" dirty="0"/>
            <a:t>We used Python Pandas, NumPy,  Matplotlib and Sckit-Learn’s machine learning Liner Model</a:t>
          </a:r>
          <a:r>
            <a:rPr lang="en-US" sz="1500" dirty="0"/>
            <a:t>.</a:t>
          </a:r>
        </a:p>
      </dgm:t>
    </dgm:pt>
    <dgm:pt modelId="{B62ED8CB-87A1-457C-BB72-97D37ADD95B8}" type="parTrans" cxnId="{10BED897-8C19-4103-BDE5-FCE34EBF4370}">
      <dgm:prSet/>
      <dgm:spPr/>
      <dgm:t>
        <a:bodyPr/>
        <a:lstStyle/>
        <a:p>
          <a:endParaRPr lang="en-US"/>
        </a:p>
      </dgm:t>
    </dgm:pt>
    <dgm:pt modelId="{9536C13D-27E1-47DB-AB05-E667867E2749}" type="sibTrans" cxnId="{10BED897-8C19-4103-BDE5-FCE34EBF4370}">
      <dgm:prSet/>
      <dgm:spPr/>
      <dgm:t>
        <a:bodyPr/>
        <a:lstStyle/>
        <a:p>
          <a:endParaRPr lang="en-US"/>
        </a:p>
      </dgm:t>
    </dgm:pt>
    <dgm:pt modelId="{F57C94E9-A192-4072-8891-925C6BCB1362}" type="pres">
      <dgm:prSet presAssocID="{F536E0A3-CA01-4953-8D75-B1CD8D9F6547}" presName="Name0" presStyleCnt="0">
        <dgm:presLayoutVars>
          <dgm:dir/>
          <dgm:animLvl val="lvl"/>
          <dgm:resizeHandles val="exact"/>
        </dgm:presLayoutVars>
      </dgm:prSet>
      <dgm:spPr/>
    </dgm:pt>
    <dgm:pt modelId="{4586D4ED-B047-4211-B596-F5E143C4EA29}" type="pres">
      <dgm:prSet presAssocID="{07A271BB-F47D-4FE4-BA83-C1A238A38B6B}" presName="linNode" presStyleCnt="0"/>
      <dgm:spPr/>
    </dgm:pt>
    <dgm:pt modelId="{BBF991BE-D384-4EE7-816B-DE5926A341BF}" type="pres">
      <dgm:prSet presAssocID="{07A271BB-F47D-4FE4-BA83-C1A238A38B6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A4C36A8-20F5-4428-A833-06F3AB0F066F}" type="pres">
      <dgm:prSet presAssocID="{07A271BB-F47D-4FE4-BA83-C1A238A38B6B}" presName="descendantText" presStyleLbl="alignAccFollowNode1" presStyleIdx="0" presStyleCnt="2" custScaleX="100896" custScaleY="118179">
        <dgm:presLayoutVars>
          <dgm:bulletEnabled val="1"/>
        </dgm:presLayoutVars>
      </dgm:prSet>
      <dgm:spPr/>
    </dgm:pt>
    <dgm:pt modelId="{E76EF140-8E72-4DAD-A826-D4598D199AA1}" type="pres">
      <dgm:prSet presAssocID="{F88FADB0-6B3E-4A09-A992-9D655D9FFEA3}" presName="sp" presStyleCnt="0"/>
      <dgm:spPr/>
    </dgm:pt>
    <dgm:pt modelId="{CB114FE1-3F06-4186-8397-FC56041641A1}" type="pres">
      <dgm:prSet presAssocID="{D4ACFAD8-C303-405E-B98A-DD8EC261852C}" presName="linNode" presStyleCnt="0"/>
      <dgm:spPr/>
    </dgm:pt>
    <dgm:pt modelId="{BA747BD2-E91A-45E3-B2D3-7ED14FDBBB80}" type="pres">
      <dgm:prSet presAssocID="{D4ACFAD8-C303-405E-B98A-DD8EC261852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6569EA4-30B8-474B-BBF8-1E3916A82553}" type="pres">
      <dgm:prSet presAssocID="{D4ACFAD8-C303-405E-B98A-DD8EC261852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7A0E31E-28F9-4E6E-A438-5D7FF3602B86}" type="presOf" srcId="{D4ACFAD8-C303-405E-B98A-DD8EC261852C}" destId="{BA747BD2-E91A-45E3-B2D3-7ED14FDBBB80}" srcOrd="0" destOrd="0" presId="urn:microsoft.com/office/officeart/2005/8/layout/vList5"/>
    <dgm:cxn modelId="{99B18235-8ACF-42A0-9268-A794EF3AEE20}" type="presOf" srcId="{F536E0A3-CA01-4953-8D75-B1CD8D9F6547}" destId="{F57C94E9-A192-4072-8891-925C6BCB1362}" srcOrd="0" destOrd="0" presId="urn:microsoft.com/office/officeart/2005/8/layout/vList5"/>
    <dgm:cxn modelId="{522DA337-FD1E-46CD-9987-BB363A09C47F}" srcId="{F536E0A3-CA01-4953-8D75-B1CD8D9F6547}" destId="{D4ACFAD8-C303-405E-B98A-DD8EC261852C}" srcOrd="1" destOrd="0" parTransId="{D28C7404-E4FB-422D-8E2F-23F72C00520A}" sibTransId="{B6550E83-0962-495C-A2B1-8F35EEB84F15}"/>
    <dgm:cxn modelId="{3EDF103B-D0DB-458E-AC14-30D173B2E26C}" type="presOf" srcId="{EFE0C488-5951-4D26-9D4C-A2BD2295516D}" destId="{DA4C36A8-20F5-4428-A833-06F3AB0F066F}" srcOrd="0" destOrd="0" presId="urn:microsoft.com/office/officeart/2005/8/layout/vList5"/>
    <dgm:cxn modelId="{1D2BE288-754E-4863-B3FA-28F181CB21DE}" type="presOf" srcId="{07A271BB-F47D-4FE4-BA83-C1A238A38B6B}" destId="{BBF991BE-D384-4EE7-816B-DE5926A341BF}" srcOrd="0" destOrd="0" presId="urn:microsoft.com/office/officeart/2005/8/layout/vList5"/>
    <dgm:cxn modelId="{10BED897-8C19-4103-BDE5-FCE34EBF4370}" srcId="{D4ACFAD8-C303-405E-B98A-DD8EC261852C}" destId="{1C8B468F-BD54-4318-AEFD-F45AC3E28BB0}" srcOrd="0" destOrd="0" parTransId="{B62ED8CB-87A1-457C-BB72-97D37ADD95B8}" sibTransId="{9536C13D-27E1-47DB-AB05-E667867E2749}"/>
    <dgm:cxn modelId="{701BD7CF-90BA-45CA-A77C-AA1896C8EC04}" srcId="{F536E0A3-CA01-4953-8D75-B1CD8D9F6547}" destId="{07A271BB-F47D-4FE4-BA83-C1A238A38B6B}" srcOrd="0" destOrd="0" parTransId="{563F69BE-2857-4F0B-BC4C-37BECCCC1209}" sibTransId="{F88FADB0-6B3E-4A09-A992-9D655D9FFEA3}"/>
    <dgm:cxn modelId="{D05A64D0-AE6D-4E8B-BA29-F131EC741746}" srcId="{07A271BB-F47D-4FE4-BA83-C1A238A38B6B}" destId="{EFE0C488-5951-4D26-9D4C-A2BD2295516D}" srcOrd="0" destOrd="0" parTransId="{661119D3-75A4-4D34-9AB2-251C13ACAA9F}" sibTransId="{999F7B2A-35A1-4F5F-BC86-8BC66F4ADCF9}"/>
    <dgm:cxn modelId="{7EF025EA-765F-4FA3-BF0C-8F9206AC8862}" type="presOf" srcId="{1C8B468F-BD54-4318-AEFD-F45AC3E28BB0}" destId="{F6569EA4-30B8-474B-BBF8-1E3916A82553}" srcOrd="0" destOrd="0" presId="urn:microsoft.com/office/officeart/2005/8/layout/vList5"/>
    <dgm:cxn modelId="{6D7B27AB-B6BC-4B94-8504-13C5F158C473}" type="presParOf" srcId="{F57C94E9-A192-4072-8891-925C6BCB1362}" destId="{4586D4ED-B047-4211-B596-F5E143C4EA29}" srcOrd="0" destOrd="0" presId="urn:microsoft.com/office/officeart/2005/8/layout/vList5"/>
    <dgm:cxn modelId="{3165C3A4-F256-421A-A9F3-172063F21B4A}" type="presParOf" srcId="{4586D4ED-B047-4211-B596-F5E143C4EA29}" destId="{BBF991BE-D384-4EE7-816B-DE5926A341BF}" srcOrd="0" destOrd="0" presId="urn:microsoft.com/office/officeart/2005/8/layout/vList5"/>
    <dgm:cxn modelId="{BE3644E8-EB00-48D5-9170-2EC2300DE6EF}" type="presParOf" srcId="{4586D4ED-B047-4211-B596-F5E143C4EA29}" destId="{DA4C36A8-20F5-4428-A833-06F3AB0F066F}" srcOrd="1" destOrd="0" presId="urn:microsoft.com/office/officeart/2005/8/layout/vList5"/>
    <dgm:cxn modelId="{6DB283EC-5C16-46E0-BB22-B2B848C230FF}" type="presParOf" srcId="{F57C94E9-A192-4072-8891-925C6BCB1362}" destId="{E76EF140-8E72-4DAD-A826-D4598D199AA1}" srcOrd="1" destOrd="0" presId="urn:microsoft.com/office/officeart/2005/8/layout/vList5"/>
    <dgm:cxn modelId="{F34D870C-975A-4B47-B34C-922029D0554B}" type="presParOf" srcId="{F57C94E9-A192-4072-8891-925C6BCB1362}" destId="{CB114FE1-3F06-4186-8397-FC56041641A1}" srcOrd="2" destOrd="0" presId="urn:microsoft.com/office/officeart/2005/8/layout/vList5"/>
    <dgm:cxn modelId="{F5A0094A-EED5-4267-8EFF-8E7061228346}" type="presParOf" srcId="{CB114FE1-3F06-4186-8397-FC56041641A1}" destId="{BA747BD2-E91A-45E3-B2D3-7ED14FDBBB80}" srcOrd="0" destOrd="0" presId="urn:microsoft.com/office/officeart/2005/8/layout/vList5"/>
    <dgm:cxn modelId="{4D0937B7-849F-41E0-999D-860152536592}" type="presParOf" srcId="{CB114FE1-3F06-4186-8397-FC56041641A1}" destId="{F6569EA4-30B8-474B-BBF8-1E3916A825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5E7DB-A87B-4EAC-A599-C3B78E5C6232}">
      <dsp:nvSpPr>
        <dsp:cNvPr id="0" name=""/>
        <dsp:cNvSpPr/>
      </dsp:nvSpPr>
      <dsp:spPr>
        <a:xfrm>
          <a:off x="0" y="32807"/>
          <a:ext cx="9413127" cy="15405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dirty="0">
              <a:ln w="0"/>
              <a:solidFill>
                <a:schemeClr val="tx1"/>
              </a:solidFill>
              <a:effectLst/>
            </a:rPr>
            <a:t>“Using machine learning we will try and predict attendance for the year based on a team’s total wins or win/lose ratio from past years.”</a:t>
          </a:r>
        </a:p>
      </dsp:txBody>
      <dsp:txXfrm>
        <a:off x="0" y="32807"/>
        <a:ext cx="9413127" cy="1540564"/>
      </dsp:txXfrm>
    </dsp:sp>
    <dsp:sp modelId="{15B13CEC-C752-4F0F-863F-C5D741C8E433}">
      <dsp:nvSpPr>
        <dsp:cNvPr id="0" name=""/>
        <dsp:cNvSpPr/>
      </dsp:nvSpPr>
      <dsp:spPr>
        <a:xfrm>
          <a:off x="0" y="1573372"/>
          <a:ext cx="9413127" cy="22399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 plan to run and compare different variations of our model using both teams' specific data and league data.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 will also compare the wins models to the ratio model</a:t>
          </a:r>
        </a:p>
      </dsp:txBody>
      <dsp:txXfrm>
        <a:off x="0" y="1573372"/>
        <a:ext cx="9413127" cy="223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C36A8-20F5-4428-A833-06F3AB0F066F}">
      <dsp:nvSpPr>
        <dsp:cNvPr id="0" name=""/>
        <dsp:cNvSpPr/>
      </dsp:nvSpPr>
      <dsp:spPr>
        <a:xfrm rot="5400000">
          <a:off x="5097310" y="-1916712"/>
          <a:ext cx="1686793" cy="561766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used our database from a previous project converted into csv table.  This data original comes from a </a:t>
          </a:r>
          <a:r>
            <a:rPr lang="en-US" sz="1800" kern="1200" dirty="0" err="1"/>
            <a:t>kaggale</a:t>
          </a:r>
          <a:r>
            <a:rPr lang="en-US" sz="1800" kern="1200" dirty="0"/>
            <a:t> data (</a:t>
          </a:r>
          <a:r>
            <a:rPr lang="en-US" sz="1800" kern="1200" dirty="0">
              <a:hlinkClick xmlns:r="http://schemas.openxmlformats.org/officeDocument/2006/relationships" r:id="rId1"/>
            </a:rPr>
            <a:t>https://www.kaggle.com/timschutzyang/dataset1</a:t>
          </a:r>
          <a:r>
            <a:rPr lang="en-US" sz="1800" kern="1200" dirty="0"/>
            <a:t>) that scrapped this site  (</a:t>
          </a:r>
          <a:r>
            <a:rPr lang="en-US" sz="1800" kern="1200" dirty="0">
              <a:hlinkClick xmlns:r="http://schemas.openxmlformats.org/officeDocument/2006/relationships" r:id="rId2"/>
            </a:rPr>
            <a:t>https://www.baseball-reference.com/leagues/</a:t>
          </a:r>
          <a:r>
            <a:rPr lang="en-US" sz="1800" kern="1200" dirty="0"/>
            <a:t>).</a:t>
          </a:r>
        </a:p>
      </dsp:txBody>
      <dsp:txXfrm rot="-5400000">
        <a:off x="3131874" y="131066"/>
        <a:ext cx="5535323" cy="1522109"/>
      </dsp:txXfrm>
    </dsp:sp>
    <dsp:sp modelId="{BBF991BE-D384-4EE7-816B-DE5926A341BF}">
      <dsp:nvSpPr>
        <dsp:cNvPr id="0" name=""/>
        <dsp:cNvSpPr/>
      </dsp:nvSpPr>
      <dsp:spPr>
        <a:xfrm>
          <a:off x="0" y="44"/>
          <a:ext cx="3131875" cy="1784151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Resources </a:t>
          </a:r>
        </a:p>
      </dsp:txBody>
      <dsp:txXfrm>
        <a:off x="87095" y="87139"/>
        <a:ext cx="2957685" cy="1609961"/>
      </dsp:txXfrm>
    </dsp:sp>
    <dsp:sp modelId="{F6569EA4-30B8-474B-BBF8-1E3916A82553}">
      <dsp:nvSpPr>
        <dsp:cNvPr id="0" name=""/>
        <dsp:cNvSpPr/>
      </dsp:nvSpPr>
      <dsp:spPr>
        <a:xfrm rot="5400000">
          <a:off x="5236970" y="-34817"/>
          <a:ext cx="1427321" cy="560059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used Python Pandas, NumPy,  Matplotlib and Sckit-Learn’s machine learning Liner Model</a:t>
          </a:r>
          <a:r>
            <a:rPr lang="en-US" sz="1500" kern="1200" dirty="0"/>
            <a:t>.</a:t>
          </a:r>
        </a:p>
      </dsp:txBody>
      <dsp:txXfrm rot="-5400000">
        <a:off x="3150334" y="2121495"/>
        <a:ext cx="5530917" cy="1287969"/>
      </dsp:txXfrm>
    </dsp:sp>
    <dsp:sp modelId="{BA747BD2-E91A-45E3-B2D3-7ED14FDBBB80}">
      <dsp:nvSpPr>
        <dsp:cNvPr id="0" name=""/>
        <dsp:cNvSpPr/>
      </dsp:nvSpPr>
      <dsp:spPr>
        <a:xfrm>
          <a:off x="0" y="1873403"/>
          <a:ext cx="3150334" cy="1784151"/>
        </a:xfrm>
        <a:prstGeom prst="roundRect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Tools</a:t>
          </a:r>
        </a:p>
      </dsp:txBody>
      <dsp:txXfrm>
        <a:off x="87095" y="1960498"/>
        <a:ext cx="2976144" cy="160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BB593-0C7D-4B9E-8222-00110F6858E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1E1B-2778-4C74-AA5A-BD89F6E1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1F3616E-23F1-411B-B984-6B6E4BAF2A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362262" y="507674"/>
            <a:ext cx="11467475" cy="5842651"/>
          </a:xfrm>
          <a:prstGeom prst="rect">
            <a:avLst/>
          </a:prstGeom>
          <a:blipFill>
            <a:blip r:embed="rId3">
              <a:alphaModFix amt="65000"/>
            </a:blip>
            <a:tile tx="0" ty="0" sx="100000" sy="100000" flip="none" algn="tl"/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67879-4A98-4F3F-8A6D-C43AF198F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2729644"/>
            <a:ext cx="8991600" cy="1645920"/>
          </a:xfrm>
        </p:spPr>
        <p:txBody>
          <a:bodyPr/>
          <a:lstStyle/>
          <a:p>
            <a:r>
              <a:rPr lang="en-US" sz="4000" dirty="0"/>
              <a:t>Predicting MlB Attendance</a:t>
            </a:r>
            <a:br>
              <a:rPr lang="en-US" dirty="0"/>
            </a:br>
            <a:r>
              <a:rPr lang="en-US" sz="1200" dirty="0"/>
              <a:t> Team – Mike, John, Sir &amp; Dante</a:t>
            </a:r>
            <a:br>
              <a:rPr lang="en-US" sz="1200" dirty="0"/>
            </a:br>
            <a:r>
              <a:rPr lang="en-US" sz="1200" dirty="0"/>
              <a:t>Project 3 – Demystifying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A371-8E6F-467C-9525-8044EE8E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A3F6-D758-4E45-A295-EC188EBE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531F-5600-48F2-951F-35540B8A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Rinse and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50D5-432A-4489-83E8-869A1667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5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9A9127-9ED8-4B76-9854-F72383CF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Results &amp;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8678C-3C12-4CA0-A75F-AF4A3C1C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2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36C0-4883-48EB-AF9D-3C9F561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Specific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11E9-FA0B-42DD-9ECE-D89813FC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team</a:t>
            </a:r>
          </a:p>
          <a:p>
            <a:r>
              <a:rPr lang="en-US" dirty="0"/>
              <a:t>Ratio forecasted results</a:t>
            </a:r>
          </a:p>
          <a:p>
            <a:r>
              <a:rPr lang="en-US" dirty="0"/>
              <a:t>Wins forecasted results</a:t>
            </a:r>
          </a:p>
          <a:p>
            <a:r>
              <a:rPr lang="en-US" dirty="0"/>
              <a:t>MSE &amp; </a:t>
            </a:r>
            <a:r>
              <a:rPr lang="en-US" dirty="0" err="1"/>
              <a:t>Rsq</a:t>
            </a:r>
            <a:r>
              <a:rPr lang="en-US" dirty="0"/>
              <a:t> (…)</a:t>
            </a:r>
          </a:p>
          <a:p>
            <a:r>
              <a:rPr lang="en-US" dirty="0"/>
              <a:t>(visual wit table and/or line graph)</a:t>
            </a:r>
          </a:p>
        </p:txBody>
      </p:sp>
    </p:spTree>
    <p:extLst>
      <p:ext uri="{BB962C8B-B14F-4D97-AF65-F5344CB8AC3E}">
        <p14:creationId xmlns:p14="http://schemas.microsoft.com/office/powerpoint/2010/main" val="136490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36C0-4883-48EB-AF9D-3C9F561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League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11E9-FA0B-42DD-9ECE-D89813FC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team</a:t>
            </a:r>
          </a:p>
          <a:p>
            <a:r>
              <a:rPr lang="en-US" dirty="0"/>
              <a:t>Ratio forecasted results</a:t>
            </a:r>
          </a:p>
          <a:p>
            <a:r>
              <a:rPr lang="en-US" dirty="0"/>
              <a:t>Wins forecasted results</a:t>
            </a:r>
          </a:p>
          <a:p>
            <a:r>
              <a:rPr lang="en-US" dirty="0"/>
              <a:t>MSE &amp; </a:t>
            </a:r>
            <a:r>
              <a:rPr lang="en-US" dirty="0" err="1"/>
              <a:t>Rsq</a:t>
            </a:r>
            <a:r>
              <a:rPr lang="en-US" dirty="0"/>
              <a:t> (…)</a:t>
            </a:r>
          </a:p>
          <a:p>
            <a:r>
              <a:rPr lang="en-US" dirty="0"/>
              <a:t>(visual wit table and/or line graph)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0698-B560-448F-9A6A-29BCE920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EB00-4829-41DF-BAD3-1535A9FA8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Rmse</a:t>
            </a:r>
            <a:r>
              <a:rPr lang="en-US" dirty="0"/>
              <a:t> and 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6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679A-04C2-47DE-815C-C4A54105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DC74-2465-4C29-B453-3B541C20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which model ratio or wins/team specific or league make most sense, seems most accurate</a:t>
            </a:r>
          </a:p>
          <a:p>
            <a:r>
              <a:rPr lang="en-US" dirty="0"/>
              <a:t>Which model would be suggested to use and why</a:t>
            </a:r>
          </a:p>
        </p:txBody>
      </p:sp>
    </p:spTree>
    <p:extLst>
      <p:ext uri="{BB962C8B-B14F-4D97-AF65-F5344CB8AC3E}">
        <p14:creationId xmlns:p14="http://schemas.microsoft.com/office/powerpoint/2010/main" val="193847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9A9127-9ED8-4B76-9854-F72383CF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Recap and </a:t>
            </a:r>
            <a:r>
              <a:rPr lang="en-US" sz="38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REview</a:t>
            </a:r>
            <a:endParaRPr lang="en-US" sz="3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8678C-3C12-4CA0-A75F-AF4A3C1C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2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36C0-4883-48EB-AF9D-3C9F561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Summary…(predictions)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11E9-FA0B-42DD-9ECE-D89813FC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problem – </a:t>
            </a:r>
          </a:p>
          <a:p>
            <a:r>
              <a:rPr lang="en-US" dirty="0"/>
              <a:t>Serve answer</a:t>
            </a:r>
          </a:p>
          <a:p>
            <a:r>
              <a:rPr lang="en-US" dirty="0"/>
              <a:t>Visual of look for suggested model</a:t>
            </a:r>
          </a:p>
        </p:txBody>
      </p:sp>
    </p:spTree>
    <p:extLst>
      <p:ext uri="{BB962C8B-B14F-4D97-AF65-F5344CB8AC3E}">
        <p14:creationId xmlns:p14="http://schemas.microsoft.com/office/powerpoint/2010/main" val="209069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BC5D-6D4F-418B-A1EE-C92E09D3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F87D-8EBC-46B4-9272-79306544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8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9A9127-9ED8-4B76-9854-F72383CF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background</a:t>
            </a:r>
            <a:endParaRPr lang="en-US" sz="3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8678C-3C12-4CA0-A75F-AF4A3C1C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546213"/>
            <a:ext cx="3995955" cy="75828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Our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Our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and Tools</a:t>
            </a:r>
          </a:p>
        </p:txBody>
      </p:sp>
      <p:pic>
        <p:nvPicPr>
          <p:cNvPr id="9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3962DC01-92A9-49D6-AAD3-A6071A35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395" y="5966084"/>
            <a:ext cx="972882" cy="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F7B6F4DD-5973-4AED-865E-A7EDFB6025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30472" y="440527"/>
            <a:ext cx="11731056" cy="5976945"/>
          </a:xfrm>
          <a:prstGeom prst="rect">
            <a:avLst/>
          </a:prstGeom>
          <a:blipFill>
            <a:blip r:embed="rId3">
              <a:alphaModFix amt="55000"/>
            </a:blip>
            <a:tile tx="0" ty="0" sx="100000" sy="100000" flip="none" algn="tl"/>
          </a:blip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D375633-6333-4D15-866B-3AE4B298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9" y="2965704"/>
            <a:ext cx="8991600" cy="16459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Comments &amp; Questions?</a:t>
            </a:r>
            <a:br>
              <a:rPr lang="en-US" dirty="0"/>
            </a:br>
            <a:r>
              <a:rPr lang="en-US" sz="1800" dirty="0"/>
              <a:t>Thank you for your time.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042008-4F68-4FEF-8C76-32CADA7F9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2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0FE29010-E1B9-4E31-A842-9AB7686D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8526" y="6033540"/>
            <a:ext cx="972882" cy="6745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836C0-4883-48EB-AF9D-3C9F5615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930" y="275144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Our 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BF127-CBC9-4EBE-9E24-2457777F6E17}"/>
              </a:ext>
            </a:extLst>
          </p:cNvPr>
          <p:cNvSpPr txBox="1">
            <a:spLocks/>
          </p:cNvSpPr>
          <p:nvPr/>
        </p:nvSpPr>
        <p:spPr>
          <a:xfrm>
            <a:off x="2428467" y="1725284"/>
            <a:ext cx="817285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a previous data science project we created a site that explored MLB (Major League Baseball) data.  It visualized and compared the League's teams' wins and home games attendance over time.</a:t>
            </a:r>
          </a:p>
          <a:p>
            <a:r>
              <a:rPr lang="en-US" sz="2400" dirty="0"/>
              <a:t>We hypothesize that there might be a correlation between the two variables.</a:t>
            </a:r>
          </a:p>
          <a:p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E20E1A7-E401-468C-9C64-FED5147C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930" y="4350505"/>
            <a:ext cx="7876801" cy="207406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07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4392-954F-40B4-B29D-1EC7D068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97" y="386048"/>
            <a:ext cx="9413129" cy="1188720"/>
          </a:xfrm>
        </p:spPr>
        <p:txBody>
          <a:bodyPr>
            <a:normAutofit/>
          </a:bodyPr>
          <a:lstStyle/>
          <a:p>
            <a:r>
              <a:rPr lang="en-US" sz="3600" dirty="0"/>
              <a:t>Our Goal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76D3BC-DD2D-4218-85A4-29EBD1A12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49846"/>
              </p:ext>
            </p:extLst>
          </p:nvPr>
        </p:nvGraphicFramePr>
        <p:xfrm>
          <a:off x="1455397" y="2006060"/>
          <a:ext cx="9413128" cy="384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D0572E15-0327-4622-93C8-ECD824F705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526" y="6033540"/>
            <a:ext cx="972882" cy="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2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AD29-5BCB-4A38-BC95-3DD2E683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9852"/>
            <a:ext cx="829360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Data &amp;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2BF8A4-7C1C-438D-BDB0-2C8A5D8B8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39384"/>
              </p:ext>
            </p:extLst>
          </p:nvPr>
        </p:nvGraphicFramePr>
        <p:xfrm>
          <a:off x="2117598" y="1927860"/>
          <a:ext cx="875092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91F3D8EB-1E1B-43F5-AC5A-5BF2F062F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526" y="6033540"/>
            <a:ext cx="972882" cy="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3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9A9127-9ED8-4B76-9854-F72383CF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ETL AND 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8678C-3C12-4CA0-A75F-AF4A3C1C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0600" y="4328317"/>
            <a:ext cx="5041280" cy="14933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Processing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Running the Machine Learning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3763C3F7-AF0A-4F8A-9DA6-CC3EDD31D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526" y="6033540"/>
            <a:ext cx="972882" cy="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36C0-4883-48EB-AF9D-3C9F561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11E9-FA0B-42DD-9ECE-D89813FC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FB1A-F2DE-4F76-B551-6E525C0C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07F-7219-48D9-8354-C6E26830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303D-A68B-478D-8A92-0058A2E9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2EF2-70C3-4D9B-ACFB-F921894B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04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350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Predicting MlB Attendance  Team – Mike, John, Sir &amp; Dante Project 3 – Demystifying Machine learning</vt:lpstr>
      <vt:lpstr>background</vt:lpstr>
      <vt:lpstr>Our Story</vt:lpstr>
      <vt:lpstr>Our Goal</vt:lpstr>
      <vt:lpstr>Data &amp; Tools</vt:lpstr>
      <vt:lpstr>ETL AND ml</vt:lpstr>
      <vt:lpstr>extract </vt:lpstr>
      <vt:lpstr>transform</vt:lpstr>
      <vt:lpstr>load</vt:lpstr>
      <vt:lpstr>Machine learning</vt:lpstr>
      <vt:lpstr>Rinse and Repeat</vt:lpstr>
      <vt:lpstr>Results &amp; Analysis</vt:lpstr>
      <vt:lpstr>Team Specific Results</vt:lpstr>
      <vt:lpstr>League Results</vt:lpstr>
      <vt:lpstr>Comparison</vt:lpstr>
      <vt:lpstr>conclusion</vt:lpstr>
      <vt:lpstr>Recap and REview</vt:lpstr>
      <vt:lpstr>In Summary…(predictions)</vt:lpstr>
      <vt:lpstr>Challenges &amp; Opportunities</vt:lpstr>
      <vt:lpstr> Comments &amp; Questions? Thank you for your time.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TITLE….</dc:title>
  <dc:creator>office365</dc:creator>
  <cp:lastModifiedBy>office365</cp:lastModifiedBy>
  <cp:revision>33</cp:revision>
  <dcterms:created xsi:type="dcterms:W3CDTF">2020-04-06T23:23:49Z</dcterms:created>
  <dcterms:modified xsi:type="dcterms:W3CDTF">2020-04-07T22:53:40Z</dcterms:modified>
</cp:coreProperties>
</file>