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9" r:id="rId6"/>
    <p:sldId id="295" r:id="rId7"/>
    <p:sldId id="296" r:id="rId8"/>
    <p:sldId id="297" r:id="rId9"/>
    <p:sldId id="298" r:id="rId10"/>
    <p:sldId id="300" r:id="rId11"/>
    <p:sldId id="301" r:id="rId12"/>
    <p:sldId id="303"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E49C18-ADD2-4931-B496-BF1BA0DA7EA4}">
          <p14:sldIdLst>
            <p14:sldId id="293"/>
            <p14:sldId id="299"/>
            <p14:sldId id="295"/>
            <p14:sldId id="296"/>
            <p14:sldId id="297"/>
            <p14:sldId id="298"/>
            <p14:sldId id="300"/>
            <p14:sldId id="301"/>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 varma" initials="nv" lastIdx="1" clrIdx="0">
    <p:extLst>
      <p:ext uri="{19B8F6BF-5375-455C-9EA6-DF929625EA0E}">
        <p15:presenceInfo xmlns:p15="http://schemas.microsoft.com/office/powerpoint/2012/main" userId="64c7e88acce0d1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3200" b="1" i="0" dirty="0">
                <a:solidFill>
                  <a:srgbClr val="C9D1D9"/>
                </a:solidFill>
                <a:effectLst/>
                <a:latin typeface="-apple-system"/>
              </a:rPr>
              <a:t>Scaling up the mbhs / dhis2 tracker and trainer applications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LibreHealth</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0D80-5B86-4022-B4BB-9346DD80E14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95165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61A3-384A-47AB-A876-3C83711A2160}"/>
              </a:ext>
            </a:extLst>
          </p:cNvPr>
          <p:cNvSpPr>
            <a:spLocks noGrp="1"/>
          </p:cNvSpPr>
          <p:nvPr>
            <p:ph type="title"/>
          </p:nvPr>
        </p:nvSpPr>
        <p:spPr/>
        <p:txBody>
          <a:bodyPr/>
          <a:lstStyle/>
          <a:p>
            <a:pPr algn="ctr"/>
            <a:r>
              <a:rPr lang="en-US" dirty="0">
                <a:solidFill>
                  <a:schemeClr val="tx1">
                    <a:lumMod val="95000"/>
                    <a:lumOff val="5000"/>
                  </a:schemeClr>
                </a:solidFill>
                <a:latin typeface="Bahnschrift SemiBold SemiConden" panose="020B0502040204020203" pitchFamily="34" charset="0"/>
              </a:rPr>
              <a:t>MBHS/DHIS2 TRACKER AND TRAINER</a:t>
            </a:r>
          </a:p>
        </p:txBody>
      </p:sp>
      <p:sp>
        <p:nvSpPr>
          <p:cNvPr id="3" name="TextBox 2">
            <a:extLst>
              <a:ext uri="{FF2B5EF4-FFF2-40B4-BE49-F238E27FC236}">
                <a16:creationId xmlns:a16="http://schemas.microsoft.com/office/drawing/2014/main" id="{AF65C63F-4421-4812-A61D-73BE58BB85FA}"/>
              </a:ext>
            </a:extLst>
          </p:cNvPr>
          <p:cNvSpPr txBox="1"/>
          <p:nvPr/>
        </p:nvSpPr>
        <p:spPr>
          <a:xfrm>
            <a:off x="819150" y="1943100"/>
            <a:ext cx="10448925" cy="3693319"/>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chemeClr val="tx1">
                    <a:lumMod val="95000"/>
                    <a:lumOff val="5000"/>
                  </a:schemeClr>
                </a:solidFill>
                <a:effectLst/>
                <a:latin typeface="ui-monospace"/>
              </a:rPr>
              <a:t>DHIS 2 - global public good transforming health information management around the world , developed by HISP(health information system program)</a:t>
            </a:r>
          </a:p>
          <a:p>
            <a:pPr marL="285750" indent="-285750">
              <a:buFont typeface="Wingdings" panose="05000000000000000000" pitchFamily="2" charset="2"/>
              <a:buChar char="v"/>
            </a:pPr>
            <a:endParaRPr lang="en-US" dirty="0">
              <a:solidFill>
                <a:schemeClr val="tx1">
                  <a:lumMod val="95000"/>
                  <a:lumOff val="5000"/>
                </a:schemeClr>
              </a:solidFill>
              <a:latin typeface="ui-monospace"/>
            </a:endParaRPr>
          </a:p>
          <a:p>
            <a:pPr marL="285750" indent="-285750">
              <a:buFont typeface="Wingdings" panose="05000000000000000000" pitchFamily="2" charset="2"/>
              <a:buChar char="v"/>
            </a:pPr>
            <a:r>
              <a:rPr lang="en-US" b="0" i="0" dirty="0">
                <a:solidFill>
                  <a:schemeClr val="tx1">
                    <a:lumMod val="95000"/>
                    <a:lumOff val="5000"/>
                  </a:schemeClr>
                </a:solidFill>
                <a:effectLst/>
                <a:latin typeface="ui-monospace"/>
              </a:rPr>
              <a:t> DHIS2 has a modular, layered architecture with a strong and open application programming interface (API).</a:t>
            </a:r>
          </a:p>
          <a:p>
            <a:pPr marL="285750" indent="-285750">
              <a:buFont typeface="Wingdings" panose="05000000000000000000" pitchFamily="2" charset="2"/>
              <a:buChar char="v"/>
            </a:pPr>
            <a:endParaRPr lang="en-US" dirty="0">
              <a:solidFill>
                <a:schemeClr val="tx1">
                  <a:lumMod val="95000"/>
                  <a:lumOff val="5000"/>
                </a:schemeClr>
              </a:solidFill>
              <a:latin typeface="ui-monospace"/>
            </a:endParaRPr>
          </a:p>
          <a:p>
            <a:pPr marL="285750" indent="-285750">
              <a:buFont typeface="Wingdings" panose="05000000000000000000" pitchFamily="2" charset="2"/>
              <a:buChar char="v"/>
            </a:pPr>
            <a:r>
              <a:rPr lang="en-US" b="0" i="0" dirty="0">
                <a:solidFill>
                  <a:schemeClr val="tx1">
                    <a:lumMod val="95000"/>
                    <a:lumOff val="5000"/>
                  </a:schemeClr>
                </a:solidFill>
                <a:effectLst/>
                <a:latin typeface="ui-monospace"/>
              </a:rPr>
              <a:t> It stores information from various sources , stored in dhis2 database and can be used to analyze the situation</a:t>
            </a:r>
          </a:p>
          <a:p>
            <a:pPr marL="285750" indent="-285750">
              <a:buFont typeface="Wingdings" panose="05000000000000000000" pitchFamily="2" charset="2"/>
              <a:buChar char="v"/>
            </a:pPr>
            <a:endParaRPr lang="en-US" dirty="0">
              <a:solidFill>
                <a:schemeClr val="tx1">
                  <a:lumMod val="95000"/>
                  <a:lumOff val="5000"/>
                </a:schemeClr>
              </a:solidFill>
              <a:latin typeface="ui-monospace"/>
            </a:endParaRPr>
          </a:p>
          <a:p>
            <a:pPr marL="285750" indent="-285750">
              <a:buFont typeface="Wingdings" panose="05000000000000000000" pitchFamily="2" charset="2"/>
              <a:buChar char="v"/>
            </a:pPr>
            <a:r>
              <a:rPr lang="en-US" b="0" i="0" dirty="0">
                <a:solidFill>
                  <a:schemeClr val="tx1">
                    <a:lumMod val="95000"/>
                    <a:lumOff val="5000"/>
                  </a:schemeClr>
                </a:solidFill>
                <a:effectLst/>
                <a:latin typeface="ui-monospace"/>
              </a:rPr>
              <a:t> Also has an offline feature , that is sending SMS .</a:t>
            </a:r>
          </a:p>
          <a:p>
            <a:pPr marL="285750" indent="-285750">
              <a:buFont typeface="Wingdings" panose="05000000000000000000" pitchFamily="2" charset="2"/>
              <a:buChar char="v"/>
            </a:pPr>
            <a:endParaRPr lang="en-US" dirty="0">
              <a:solidFill>
                <a:schemeClr val="tx1">
                  <a:lumMod val="95000"/>
                  <a:lumOff val="5000"/>
                </a:schemeClr>
              </a:solidFill>
              <a:latin typeface="ui-monospace"/>
            </a:endParaRPr>
          </a:p>
          <a:p>
            <a:pPr marL="285750" indent="-285750">
              <a:buFont typeface="Wingdings" panose="05000000000000000000" pitchFamily="2" charset="2"/>
              <a:buChar char="v"/>
            </a:pPr>
            <a:r>
              <a:rPr lang="en-US" b="0" i="0" dirty="0">
                <a:solidFill>
                  <a:schemeClr val="tx1">
                    <a:lumMod val="95000"/>
                    <a:lumOff val="5000"/>
                  </a:schemeClr>
                </a:solidFill>
                <a:effectLst/>
                <a:latin typeface="ui-monospace"/>
              </a:rPr>
              <a:t> Can be used in less internet areas also</a:t>
            </a:r>
          </a:p>
          <a:p>
            <a:endParaRPr lang="en-US" dirty="0">
              <a:solidFill>
                <a:srgbClr val="C9D1D9"/>
              </a:solidFill>
              <a:latin typeface="ui-monospace"/>
            </a:endParaRPr>
          </a:p>
          <a:p>
            <a:endParaRPr lang="en-US" dirty="0"/>
          </a:p>
        </p:txBody>
      </p:sp>
    </p:spTree>
    <p:extLst>
      <p:ext uri="{BB962C8B-B14F-4D97-AF65-F5344CB8AC3E}">
        <p14:creationId xmlns:p14="http://schemas.microsoft.com/office/powerpoint/2010/main" val="89452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b="0" i="0" dirty="0">
                <a:solidFill>
                  <a:schemeClr val="tx1">
                    <a:lumMod val="95000"/>
                    <a:lumOff val="5000"/>
                  </a:schemeClr>
                </a:solidFill>
                <a:effectLst/>
                <a:latin typeface="ui-monospace"/>
              </a:rPr>
              <a:t>LibreHealth</a:t>
            </a:r>
            <a:r>
              <a:rPr lang="en-US" b="0" i="0" dirty="0">
                <a:solidFill>
                  <a:srgbClr val="C9D1D9"/>
                </a:solidFill>
                <a:effectLst/>
                <a:latin typeface="ui-monospace"/>
              </a:rPr>
              <a:t> </a:t>
            </a:r>
            <a:r>
              <a:rPr lang="en-US" b="0" i="0" dirty="0">
                <a:solidFill>
                  <a:schemeClr val="tx1">
                    <a:lumMod val="50000"/>
                    <a:lumOff val="50000"/>
                  </a:schemeClr>
                </a:solidFill>
                <a:effectLst/>
                <a:latin typeface="ui-monospace"/>
              </a:rPr>
              <a:t>(https://librehealth.io)</a:t>
            </a:r>
            <a:endParaRPr lang="en-US" dirty="0">
              <a:solidFill>
                <a:schemeClr val="tx1">
                  <a:lumMod val="50000"/>
                  <a:lumOff val="50000"/>
                </a:schemeClr>
              </a:solidFill>
            </a:endParaRPr>
          </a:p>
        </p:txBody>
      </p:sp>
      <p:sp>
        <p:nvSpPr>
          <p:cNvPr id="3" name="TextBox 2">
            <a:extLst>
              <a:ext uri="{FF2B5EF4-FFF2-40B4-BE49-F238E27FC236}">
                <a16:creationId xmlns:a16="http://schemas.microsoft.com/office/drawing/2014/main" id="{E9E53A1B-8804-43E6-81F7-85F3D59F147E}"/>
              </a:ext>
            </a:extLst>
          </p:cNvPr>
          <p:cNvSpPr txBox="1"/>
          <p:nvPr/>
        </p:nvSpPr>
        <p:spPr>
          <a:xfrm>
            <a:off x="1066799" y="2698376"/>
            <a:ext cx="10300447" cy="3108543"/>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chemeClr val="tx1">
                    <a:lumMod val="95000"/>
                    <a:lumOff val="5000"/>
                  </a:schemeClr>
                </a:solidFill>
                <a:effectLst/>
                <a:latin typeface="ui-monospace"/>
              </a:rPr>
              <a:t>LibreHealth is an umbrella organization(collaborative community) where multiple health information technology projects collaborate.</a:t>
            </a:r>
          </a:p>
          <a:p>
            <a:pPr marL="285750" indent="-285750">
              <a:buFont typeface="Arial" panose="020B0604020202020204" pitchFamily="34" charset="0"/>
              <a:buChar char="•"/>
            </a:pPr>
            <a:endParaRPr lang="en-US" sz="2800" dirty="0">
              <a:solidFill>
                <a:schemeClr val="tx1">
                  <a:lumMod val="95000"/>
                  <a:lumOff val="5000"/>
                </a:schemeClr>
              </a:solidFill>
              <a:latin typeface="ui-monospace"/>
            </a:endParaRPr>
          </a:p>
          <a:p>
            <a:pPr marL="285750" indent="-285750">
              <a:buFont typeface="Arial" panose="020B0604020202020204" pitchFamily="34" charset="0"/>
              <a:buChar char="•"/>
            </a:pPr>
            <a:r>
              <a:rPr lang="en-US" sz="2800" dirty="0">
                <a:latin typeface="ui-monospace"/>
              </a:rPr>
              <a:t>The mission of LibreHealth is to help provide high quality medical care to all people, regardless of race, socioeconomic status, or geographic location, by providing medical practices and clinics across the globe access to free of charge medical software.</a:t>
            </a:r>
          </a:p>
        </p:txBody>
      </p:sp>
    </p:spTree>
    <p:extLst>
      <p:ext uri="{BB962C8B-B14F-4D97-AF65-F5344CB8AC3E}">
        <p14:creationId xmlns:p14="http://schemas.microsoft.com/office/powerpoint/2010/main" val="204954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3323-9EC9-46EF-9B46-15D5AF69478C}"/>
              </a:ext>
            </a:extLst>
          </p:cNvPr>
          <p:cNvSpPr>
            <a:spLocks noGrp="1"/>
          </p:cNvSpPr>
          <p:nvPr>
            <p:ph type="title"/>
          </p:nvPr>
        </p:nvSpPr>
        <p:spPr/>
        <p:txBody>
          <a:bodyPr>
            <a:normAutofit/>
          </a:bodyPr>
          <a:lstStyle/>
          <a:p>
            <a:pPr algn="ctr"/>
            <a:r>
              <a:rPr lang="en-US" sz="2800" dirty="0">
                <a:latin typeface="Bahnschrift SemiBold SemiConden" panose="020B0502040204020203" pitchFamily="34" charset="0"/>
              </a:rPr>
              <a:t>LibreHealth organization’s trending works are :</a:t>
            </a:r>
          </a:p>
        </p:txBody>
      </p:sp>
      <p:sp>
        <p:nvSpPr>
          <p:cNvPr id="6" name="TextBox 5">
            <a:extLst>
              <a:ext uri="{FF2B5EF4-FFF2-40B4-BE49-F238E27FC236}">
                <a16:creationId xmlns:a16="http://schemas.microsoft.com/office/drawing/2014/main" id="{7A067FFF-DC70-4FDB-A9FE-12A0BB5A34B7}"/>
              </a:ext>
            </a:extLst>
          </p:cNvPr>
          <p:cNvSpPr txBox="1"/>
          <p:nvPr/>
        </p:nvSpPr>
        <p:spPr>
          <a:xfrm>
            <a:off x="752475" y="1852269"/>
            <a:ext cx="4143375"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Bahnschrift SemiBold SemiConden" panose="020B0502040204020203" pitchFamily="34" charset="0"/>
              </a:rPr>
              <a:t>LIBREHEALTH EHR APLLICATION</a:t>
            </a:r>
          </a:p>
          <a:p>
            <a:pPr algn="ctr"/>
            <a:r>
              <a:rPr lang="en-US" dirty="0">
                <a:latin typeface="Bahnschrift SemiBold SemiConden" panose="020B0502040204020203" pitchFamily="34" charset="0"/>
              </a:rPr>
              <a:t>    </a:t>
            </a:r>
            <a:r>
              <a:rPr lang="en-US" b="0" i="0" dirty="0">
                <a:solidFill>
                  <a:schemeClr val="tx1">
                    <a:lumMod val="95000"/>
                    <a:lumOff val="5000"/>
                  </a:schemeClr>
                </a:solidFill>
                <a:effectLst/>
                <a:latin typeface="ui-monospace"/>
              </a:rPr>
              <a:t>is a clinically focused electronic health record(EHR) system , which is easy to use and also customizable for use in a variety of health care settings</a:t>
            </a:r>
            <a:endParaRPr lang="en-US" dirty="0">
              <a:solidFill>
                <a:schemeClr val="tx1">
                  <a:lumMod val="95000"/>
                  <a:lumOff val="5000"/>
                </a:schemeClr>
              </a:solidFill>
              <a:latin typeface="Bahnschrift SemiBold SemiConden" panose="020B0502040204020203" pitchFamily="34" charset="0"/>
            </a:endParaRPr>
          </a:p>
          <a:p>
            <a:r>
              <a:rPr lang="en-US" dirty="0"/>
              <a:t>   </a:t>
            </a:r>
          </a:p>
        </p:txBody>
      </p:sp>
      <p:sp>
        <p:nvSpPr>
          <p:cNvPr id="7" name="TextBox 6">
            <a:extLst>
              <a:ext uri="{FF2B5EF4-FFF2-40B4-BE49-F238E27FC236}">
                <a16:creationId xmlns:a16="http://schemas.microsoft.com/office/drawing/2014/main" id="{93AF7E2A-07D5-4F6F-B9D0-0F86AF38D333}"/>
              </a:ext>
            </a:extLst>
          </p:cNvPr>
          <p:cNvSpPr txBox="1"/>
          <p:nvPr/>
        </p:nvSpPr>
        <p:spPr>
          <a:xfrm>
            <a:off x="7077075" y="2413337"/>
            <a:ext cx="4143375" cy="2031325"/>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Bahnschrift SemiBold SemiConden" panose="020B0502040204020203" pitchFamily="34" charset="0"/>
              </a:rPr>
              <a:t>LIBREHEALTH RADIOLOGY</a:t>
            </a:r>
          </a:p>
          <a:p>
            <a:pPr algn="ctr"/>
            <a:r>
              <a:rPr lang="en-US" b="0" i="0" dirty="0">
                <a:solidFill>
                  <a:schemeClr val="tx1">
                    <a:lumMod val="95000"/>
                    <a:lumOff val="5000"/>
                  </a:schemeClr>
                </a:solidFill>
                <a:effectLst/>
                <a:latin typeface="ui-monospace"/>
              </a:rPr>
              <a:t>is an open source radiology information system , it manages the clinical workflow of radiology department , using DECOM</a:t>
            </a:r>
            <a:r>
              <a:rPr lang="en-US" dirty="0">
                <a:solidFill>
                  <a:schemeClr val="tx1">
                    <a:lumMod val="95000"/>
                    <a:lumOff val="5000"/>
                  </a:schemeClr>
                </a:solidFill>
              </a:rPr>
              <a:t>   (</a:t>
            </a:r>
            <a:r>
              <a:rPr lang="en-US" dirty="0">
                <a:solidFill>
                  <a:schemeClr val="tx1">
                    <a:lumMod val="95000"/>
                    <a:lumOff val="5000"/>
                  </a:schemeClr>
                </a:solidFill>
                <a:latin typeface="ui-monospace"/>
              </a:rPr>
              <a:t>I</a:t>
            </a:r>
            <a:r>
              <a:rPr lang="en-US" b="0" i="0" dirty="0">
                <a:effectLst/>
                <a:latin typeface="ui-monospace"/>
              </a:rPr>
              <a:t>nternational standard to transmit, store, retrieve, print, process, and display medical imaging information</a:t>
            </a:r>
            <a:r>
              <a:rPr lang="en-US" dirty="0">
                <a:solidFill>
                  <a:schemeClr val="tx1">
                    <a:lumMod val="95000"/>
                    <a:lumOff val="5000"/>
                  </a:schemeClr>
                </a:solidFill>
              </a:rPr>
              <a:t>)</a:t>
            </a:r>
          </a:p>
        </p:txBody>
      </p:sp>
      <p:sp>
        <p:nvSpPr>
          <p:cNvPr id="8" name="TextBox 7">
            <a:extLst>
              <a:ext uri="{FF2B5EF4-FFF2-40B4-BE49-F238E27FC236}">
                <a16:creationId xmlns:a16="http://schemas.microsoft.com/office/drawing/2014/main" id="{71C4A35E-F4A7-4F24-B412-77EEA410D48E}"/>
              </a:ext>
            </a:extLst>
          </p:cNvPr>
          <p:cNvSpPr txBox="1"/>
          <p:nvPr/>
        </p:nvSpPr>
        <p:spPr>
          <a:xfrm>
            <a:off x="752474" y="3871569"/>
            <a:ext cx="4143375" cy="1477328"/>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Bahnschrift SemiBold SemiConden" panose="020B0502040204020203" pitchFamily="34" charset="0"/>
              </a:rPr>
              <a:t>LIBREHEALTH TOOLKIT</a:t>
            </a:r>
          </a:p>
          <a:p>
            <a:pPr algn="ctr"/>
            <a:r>
              <a:rPr lang="en-US" dirty="0">
                <a:latin typeface="Bahnschrift SemiBold SemiConden" panose="020B0502040204020203" pitchFamily="34" charset="0"/>
              </a:rPr>
              <a:t>    </a:t>
            </a:r>
            <a:r>
              <a:rPr lang="en-US" b="0" i="0" dirty="0">
                <a:effectLst/>
                <a:latin typeface="ui-monospace"/>
              </a:rPr>
              <a:t>is A software that serves as an foundational API and also is a data model for foundational applications</a:t>
            </a:r>
            <a:r>
              <a:rPr lang="en-US" dirty="0"/>
              <a:t> (is a powerful REST API)  </a:t>
            </a:r>
          </a:p>
        </p:txBody>
      </p:sp>
      <p:sp>
        <p:nvSpPr>
          <p:cNvPr id="9" name="TextBox 8">
            <a:extLst>
              <a:ext uri="{FF2B5EF4-FFF2-40B4-BE49-F238E27FC236}">
                <a16:creationId xmlns:a16="http://schemas.microsoft.com/office/drawing/2014/main" id="{E457EAE7-FFE8-4554-BC78-EE5ABEC1FBBB}"/>
              </a:ext>
            </a:extLst>
          </p:cNvPr>
          <p:cNvSpPr txBox="1"/>
          <p:nvPr/>
        </p:nvSpPr>
        <p:spPr>
          <a:xfrm>
            <a:off x="923925" y="5819775"/>
            <a:ext cx="10534650" cy="369332"/>
          </a:xfrm>
          <a:prstGeom prst="rect">
            <a:avLst/>
          </a:prstGeom>
          <a:noFill/>
        </p:spPr>
        <p:txBody>
          <a:bodyPr wrap="square" rtlCol="0">
            <a:spAutoFit/>
          </a:bodyPr>
          <a:lstStyle/>
          <a:p>
            <a:pPr algn="ctr"/>
            <a:r>
              <a:rPr lang="en-US" dirty="0"/>
              <a:t>**THE MAJOR TECHNOLOGIES USED ARE ANDROID,JAVA,JAVASCRIPT,PYTHON AND PHP**</a:t>
            </a:r>
          </a:p>
        </p:txBody>
      </p:sp>
    </p:spTree>
    <p:extLst>
      <p:ext uri="{BB962C8B-B14F-4D97-AF65-F5344CB8AC3E}">
        <p14:creationId xmlns:p14="http://schemas.microsoft.com/office/powerpoint/2010/main" val="2590877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4491-989E-468C-968E-167B25349BC5}"/>
              </a:ext>
            </a:extLst>
          </p:cNvPr>
          <p:cNvSpPr>
            <a:spLocks noGrp="1"/>
          </p:cNvSpPr>
          <p:nvPr>
            <p:ph type="title"/>
          </p:nvPr>
        </p:nvSpPr>
        <p:spPr/>
        <p:txBody>
          <a:bodyPr>
            <a:normAutofit fontScale="90000"/>
          </a:bodyPr>
          <a:lstStyle/>
          <a:p>
            <a:pPr algn="ctr"/>
            <a:r>
              <a:rPr lang="en-US" dirty="0"/>
              <a:t>DEVELOPING  AN  ANDROID  APPLCATION FOR  NEW BORN  CLINICAL  DECISION SUPPORT</a:t>
            </a:r>
          </a:p>
        </p:txBody>
      </p:sp>
      <p:sp>
        <p:nvSpPr>
          <p:cNvPr id="3" name="TextBox 2">
            <a:extLst>
              <a:ext uri="{FF2B5EF4-FFF2-40B4-BE49-F238E27FC236}">
                <a16:creationId xmlns:a16="http://schemas.microsoft.com/office/drawing/2014/main" id="{D9801119-7362-4A92-A77D-87612DF2DD6C}"/>
              </a:ext>
            </a:extLst>
          </p:cNvPr>
          <p:cNvSpPr txBox="1"/>
          <p:nvPr/>
        </p:nvSpPr>
        <p:spPr>
          <a:xfrm>
            <a:off x="581025" y="2333625"/>
            <a:ext cx="11010900" cy="4278094"/>
          </a:xfrm>
          <a:prstGeom prst="rect">
            <a:avLst/>
          </a:prstGeom>
          <a:noFill/>
        </p:spPr>
        <p:txBody>
          <a:bodyPr wrap="square" rtlCol="0">
            <a:spAutoFit/>
          </a:bodyPr>
          <a:lstStyle/>
          <a:p>
            <a:r>
              <a:rPr lang="en-US" sz="2000" b="0" i="0" dirty="0">
                <a:effectLst/>
                <a:latin typeface="ui-monospace"/>
              </a:rPr>
              <a:t>before we dive into the project , lets understand what ECEB is?</a:t>
            </a:r>
          </a:p>
          <a:p>
            <a:endParaRPr lang="en-US" sz="2000" dirty="0">
              <a:latin typeface="ui-monospace"/>
            </a:endParaRPr>
          </a:p>
          <a:p>
            <a:pPr marL="285750" indent="-285750">
              <a:buFont typeface="Wingdings" panose="05000000000000000000" pitchFamily="2" charset="2"/>
              <a:buChar char="Ø"/>
            </a:pPr>
            <a:r>
              <a:rPr lang="en-US" sz="2000" b="0" i="0" dirty="0">
                <a:solidFill>
                  <a:schemeClr val="tx1">
                    <a:lumMod val="95000"/>
                    <a:lumOff val="5000"/>
                  </a:schemeClr>
                </a:solidFill>
                <a:effectLst/>
                <a:latin typeface="ui-monospace"/>
              </a:rPr>
              <a:t>  ECEB(essential care for every baby) is an educational an training program , developed by American academy of pediatrics , provides knowledge, skills, and competencies to nurses and doctors in low/middle-income settings so that they can provide life-saving care to newborns from birth through 24 hours postnatal(period after childbirth).</a:t>
            </a:r>
          </a:p>
          <a:p>
            <a:pPr marL="285750" indent="-285750">
              <a:buFont typeface="Wingdings" panose="05000000000000000000" pitchFamily="2" charset="2"/>
              <a:buChar char="Ø"/>
            </a:pPr>
            <a:endParaRPr lang="en-US" sz="2000" dirty="0">
              <a:solidFill>
                <a:schemeClr val="tx1">
                  <a:lumMod val="95000"/>
                  <a:lumOff val="5000"/>
                </a:schemeClr>
              </a:solidFill>
              <a:latin typeface="ui-monospace"/>
            </a:endParaRPr>
          </a:p>
          <a:p>
            <a:pPr marL="285750" indent="-285750">
              <a:buFont typeface="Wingdings" panose="05000000000000000000" pitchFamily="2" charset="2"/>
              <a:buChar char="Ø"/>
            </a:pPr>
            <a:r>
              <a:rPr lang="en-US" sz="2000" dirty="0">
                <a:solidFill>
                  <a:schemeClr val="tx1">
                    <a:lumMod val="95000"/>
                    <a:lumOff val="5000"/>
                  </a:schemeClr>
                </a:solidFill>
                <a:latin typeface="ui-monospace"/>
              </a:rPr>
              <a:t>T</a:t>
            </a:r>
            <a:r>
              <a:rPr lang="en-US" sz="2000" b="0" i="0" dirty="0">
                <a:solidFill>
                  <a:schemeClr val="tx1">
                    <a:lumMod val="95000"/>
                    <a:lumOff val="5000"/>
                  </a:schemeClr>
                </a:solidFill>
                <a:effectLst/>
                <a:latin typeface="ui-monospace"/>
              </a:rPr>
              <a:t>he aim of this project is to develop an android mobile application , the ECEB digital action plan , that is purposel4y built to provide clinical decision-support for nurses and doctors delivering essential newborn care interventions(actions) during first day of life</a:t>
            </a:r>
          </a:p>
          <a:p>
            <a:endParaRPr lang="en-US" dirty="0">
              <a:solidFill>
                <a:srgbClr val="C9D1D9"/>
              </a:solidFill>
              <a:latin typeface="ui-monospace"/>
            </a:endParaRPr>
          </a:p>
          <a:p>
            <a:endParaRPr lang="en-US" dirty="0">
              <a:solidFill>
                <a:srgbClr val="C9D1D9"/>
              </a:solidFill>
              <a:latin typeface="ui-monospace"/>
            </a:endParaRPr>
          </a:p>
          <a:p>
            <a:endParaRPr lang="en-US" dirty="0">
              <a:solidFill>
                <a:srgbClr val="C9D1D9"/>
              </a:solidFill>
              <a:latin typeface="ui-monospace"/>
            </a:endParaRPr>
          </a:p>
          <a:p>
            <a:endParaRPr lang="en-US" dirty="0"/>
          </a:p>
        </p:txBody>
      </p:sp>
    </p:spTree>
    <p:extLst>
      <p:ext uri="{BB962C8B-B14F-4D97-AF65-F5344CB8AC3E}">
        <p14:creationId xmlns:p14="http://schemas.microsoft.com/office/powerpoint/2010/main" val="28317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84ACA-04C2-4675-8F53-9F3E5678A4FC}"/>
              </a:ext>
            </a:extLst>
          </p:cNvPr>
          <p:cNvSpPr txBox="1"/>
          <p:nvPr/>
        </p:nvSpPr>
        <p:spPr>
          <a:xfrm>
            <a:off x="590550" y="590550"/>
            <a:ext cx="10820400" cy="369332"/>
          </a:xfrm>
          <a:prstGeom prst="rect">
            <a:avLst/>
          </a:prstGeom>
          <a:noFill/>
        </p:spPr>
        <p:txBody>
          <a:bodyPr wrap="square" rtlCol="0">
            <a:spAutoFit/>
          </a:bodyPr>
          <a:lstStyle/>
          <a:p>
            <a:pPr algn="ct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FEATURES OF ECEB ANDROID APPLICATION</a:t>
            </a:r>
          </a:p>
        </p:txBody>
      </p:sp>
      <p:sp>
        <p:nvSpPr>
          <p:cNvPr id="6" name="TextBox 5">
            <a:extLst>
              <a:ext uri="{FF2B5EF4-FFF2-40B4-BE49-F238E27FC236}">
                <a16:creationId xmlns:a16="http://schemas.microsoft.com/office/drawing/2014/main" id="{7C16B101-9B0A-4F21-BADE-E147D9616FD6}"/>
              </a:ext>
            </a:extLst>
          </p:cNvPr>
          <p:cNvSpPr txBox="1"/>
          <p:nvPr/>
        </p:nvSpPr>
        <p:spPr>
          <a:xfrm>
            <a:off x="790575" y="1323975"/>
            <a:ext cx="10620375" cy="4401205"/>
          </a:xfrm>
          <a:prstGeom prst="rect">
            <a:avLst/>
          </a:prstGeom>
          <a:noFill/>
        </p:spPr>
        <p:txBody>
          <a:bodyPr wrap="square" rtlCol="0">
            <a:spAutoFit/>
          </a:bodyPr>
          <a:lstStyle/>
          <a:p>
            <a:r>
              <a:rPr lang="en-US" sz="2000" dirty="0">
                <a:solidFill>
                  <a:schemeClr val="tx1">
                    <a:lumMod val="95000"/>
                    <a:lumOff val="5000"/>
                  </a:schemeClr>
                </a:solidFill>
              </a:rPr>
              <a:t>1. </a:t>
            </a:r>
            <a:r>
              <a:rPr lang="en-US" sz="2000" b="0" i="0" dirty="0">
                <a:solidFill>
                  <a:schemeClr val="tx1">
                    <a:lumMod val="95000"/>
                    <a:lumOff val="5000"/>
                  </a:schemeClr>
                </a:solidFill>
                <a:effectLst/>
                <a:latin typeface="ui-monospace"/>
              </a:rPr>
              <a:t>Time-stamping(recording time and date) births to generate an essential newborn care clock for babies.</a:t>
            </a:r>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2.</a:t>
            </a:r>
            <a:r>
              <a:rPr lang="en-US" sz="2000" b="0" i="0" dirty="0">
                <a:solidFill>
                  <a:schemeClr val="tx1">
                    <a:lumMod val="95000"/>
                    <a:lumOff val="5000"/>
                  </a:schemeClr>
                </a:solidFill>
                <a:effectLst/>
                <a:latin typeface="ui-monospace"/>
              </a:rPr>
              <a:t> ability to track multiple babies at a time</a:t>
            </a:r>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3.</a:t>
            </a:r>
            <a:r>
              <a:rPr lang="en-US" sz="2000" b="0" i="0" dirty="0">
                <a:solidFill>
                  <a:schemeClr val="tx1">
                    <a:lumMod val="95000"/>
                    <a:lumOff val="5000"/>
                  </a:schemeClr>
                </a:solidFill>
                <a:effectLst/>
                <a:latin typeface="ui-monospace"/>
              </a:rPr>
              <a:t> automated classification of babies health status , based on results from observations and assessments</a:t>
            </a:r>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4.</a:t>
            </a:r>
            <a:r>
              <a:rPr lang="en-US" sz="2000" b="0" i="0" dirty="0">
                <a:solidFill>
                  <a:schemeClr val="tx1">
                    <a:lumMod val="95000"/>
                    <a:lumOff val="5000"/>
                  </a:schemeClr>
                </a:solidFill>
                <a:effectLst/>
                <a:latin typeface="ui-monospace"/>
              </a:rPr>
              <a:t> automated advice on management of babies , based on their classification</a:t>
            </a:r>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5.</a:t>
            </a:r>
            <a:r>
              <a:rPr lang="en-US" sz="2000" b="0" i="0" dirty="0">
                <a:solidFill>
                  <a:schemeClr val="tx1">
                    <a:lumMod val="95000"/>
                    <a:lumOff val="5000"/>
                  </a:schemeClr>
                </a:solidFill>
                <a:effectLst/>
                <a:latin typeface="ui-monospace"/>
              </a:rPr>
              <a:t> reminders/alerts to provide recommended essential newborn care interventions</a:t>
            </a:r>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6.</a:t>
            </a:r>
            <a:r>
              <a:rPr lang="en-US" sz="2000" b="0" i="0" dirty="0">
                <a:solidFill>
                  <a:schemeClr val="tx1">
                    <a:lumMod val="95000"/>
                    <a:lumOff val="5000"/>
                  </a:schemeClr>
                </a:solidFill>
                <a:effectLst/>
                <a:latin typeface="ui-monospace"/>
              </a:rPr>
              <a:t> if particular interventions are not delivered on time , then capture information regarding why this essential newborn care was late or missed</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208200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D8C7-9CD3-46AF-AA5F-0652674391A9}"/>
              </a:ext>
            </a:extLst>
          </p:cNvPr>
          <p:cNvSpPr>
            <a:spLocks noGrp="1"/>
          </p:cNvSpPr>
          <p:nvPr>
            <p:ph type="title"/>
          </p:nvPr>
        </p:nvSpPr>
        <p:spPr/>
        <p:txBody>
          <a:bodyPr/>
          <a:lstStyle/>
          <a:p>
            <a:pPr algn="ctr"/>
            <a:r>
              <a:rPr lang="en-US" dirty="0"/>
              <a:t>TRAINER AND TRACKER APPS</a:t>
            </a:r>
          </a:p>
        </p:txBody>
      </p:sp>
      <p:sp>
        <p:nvSpPr>
          <p:cNvPr id="3" name="Text Placeholder 2">
            <a:extLst>
              <a:ext uri="{FF2B5EF4-FFF2-40B4-BE49-F238E27FC236}">
                <a16:creationId xmlns:a16="http://schemas.microsoft.com/office/drawing/2014/main" id="{DF339DAE-6DCD-4827-8EA7-4797683A8311}"/>
              </a:ext>
            </a:extLst>
          </p:cNvPr>
          <p:cNvSpPr>
            <a:spLocks noGrp="1"/>
          </p:cNvSpPr>
          <p:nvPr>
            <p:ph type="body" idx="1"/>
          </p:nvPr>
        </p:nvSpPr>
        <p:spPr/>
        <p:txBody>
          <a:bodyPr/>
          <a:lstStyle/>
          <a:p>
            <a:pPr algn="ctr"/>
            <a:r>
              <a:rPr lang="en-US" dirty="0"/>
              <a:t>TRAINER APP</a:t>
            </a:r>
          </a:p>
        </p:txBody>
      </p:sp>
      <p:pic>
        <p:nvPicPr>
          <p:cNvPr id="8" name="Content Placeholder 7">
            <a:extLst>
              <a:ext uri="{FF2B5EF4-FFF2-40B4-BE49-F238E27FC236}">
                <a16:creationId xmlns:a16="http://schemas.microsoft.com/office/drawing/2014/main" id="{A303D64A-0EF4-438F-9ACB-922FBC99FEF4}"/>
              </a:ext>
            </a:extLst>
          </p:cNvPr>
          <p:cNvPicPr>
            <a:picLocks noGrp="1" noChangeAspect="1"/>
          </p:cNvPicPr>
          <p:nvPr>
            <p:ph sz="half" idx="2"/>
          </p:nvPr>
        </p:nvPicPr>
        <p:blipFill>
          <a:blip r:embed="rId2"/>
          <a:stretch>
            <a:fillRect/>
          </a:stretch>
        </p:blipFill>
        <p:spPr>
          <a:xfrm>
            <a:off x="1885950" y="2792413"/>
            <a:ext cx="3038475" cy="3503612"/>
          </a:xfrm>
        </p:spPr>
      </p:pic>
      <p:sp>
        <p:nvSpPr>
          <p:cNvPr id="5" name="Text Placeholder 4">
            <a:extLst>
              <a:ext uri="{FF2B5EF4-FFF2-40B4-BE49-F238E27FC236}">
                <a16:creationId xmlns:a16="http://schemas.microsoft.com/office/drawing/2014/main" id="{013C00E9-C923-4FF6-A246-47359D68A3CB}"/>
              </a:ext>
            </a:extLst>
          </p:cNvPr>
          <p:cNvSpPr>
            <a:spLocks noGrp="1"/>
          </p:cNvSpPr>
          <p:nvPr>
            <p:ph type="body" sz="quarter" idx="3"/>
          </p:nvPr>
        </p:nvSpPr>
        <p:spPr/>
        <p:txBody>
          <a:bodyPr/>
          <a:lstStyle/>
          <a:p>
            <a:pPr algn="ctr"/>
            <a:r>
              <a:rPr lang="en-US" dirty="0"/>
              <a:t>TRACKER APP</a:t>
            </a:r>
          </a:p>
        </p:txBody>
      </p:sp>
      <p:pic>
        <p:nvPicPr>
          <p:cNvPr id="10" name="Content Placeholder 9">
            <a:extLst>
              <a:ext uri="{FF2B5EF4-FFF2-40B4-BE49-F238E27FC236}">
                <a16:creationId xmlns:a16="http://schemas.microsoft.com/office/drawing/2014/main" id="{71171207-7761-4A1C-989F-6D48C40CFDDB}"/>
              </a:ext>
            </a:extLst>
          </p:cNvPr>
          <p:cNvPicPr>
            <a:picLocks noGrp="1" noChangeAspect="1"/>
          </p:cNvPicPr>
          <p:nvPr>
            <p:ph sz="quarter" idx="4"/>
          </p:nvPr>
        </p:nvPicPr>
        <p:blipFill>
          <a:blip r:embed="rId3"/>
          <a:stretch>
            <a:fillRect/>
          </a:stretch>
        </p:blipFill>
        <p:spPr>
          <a:xfrm>
            <a:off x="6981826" y="2792413"/>
            <a:ext cx="3209924" cy="3503612"/>
          </a:xfrm>
        </p:spPr>
      </p:pic>
    </p:spTree>
    <p:extLst>
      <p:ext uri="{BB962C8B-B14F-4D97-AF65-F5344CB8AC3E}">
        <p14:creationId xmlns:p14="http://schemas.microsoft.com/office/powerpoint/2010/main" val="148941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E711-7E6D-46D7-BF0C-4521CBACED73}"/>
              </a:ext>
            </a:extLst>
          </p:cNvPr>
          <p:cNvSpPr>
            <a:spLocks noGrp="1"/>
          </p:cNvSpPr>
          <p:nvPr>
            <p:ph type="title"/>
          </p:nvPr>
        </p:nvSpPr>
        <p:spPr>
          <a:xfrm>
            <a:off x="1066800" y="642594"/>
            <a:ext cx="10058400" cy="1214781"/>
          </a:xfrm>
        </p:spPr>
        <p:txBody>
          <a:bodyPr/>
          <a:lstStyle/>
          <a:p>
            <a:pPr algn="ctr"/>
            <a:r>
              <a:rPr lang="en-US" dirty="0"/>
              <a:t>TRAINER APP</a:t>
            </a:r>
          </a:p>
        </p:txBody>
      </p:sp>
      <p:sp>
        <p:nvSpPr>
          <p:cNvPr id="3" name="TextBox 2">
            <a:extLst>
              <a:ext uri="{FF2B5EF4-FFF2-40B4-BE49-F238E27FC236}">
                <a16:creationId xmlns:a16="http://schemas.microsoft.com/office/drawing/2014/main" id="{D1353C09-153A-435D-AF18-55EEB07F6BCA}"/>
              </a:ext>
            </a:extLst>
          </p:cNvPr>
          <p:cNvSpPr txBox="1"/>
          <p:nvPr/>
        </p:nvSpPr>
        <p:spPr>
          <a:xfrm>
            <a:off x="952500" y="1857375"/>
            <a:ext cx="6648450" cy="3139321"/>
          </a:xfrm>
          <a:prstGeom prst="rect">
            <a:avLst/>
          </a:prstGeom>
          <a:noFill/>
        </p:spPr>
        <p:txBody>
          <a:bodyPr wrap="square" rtlCol="0">
            <a:spAutoFit/>
          </a:bodyPr>
          <a:lstStyle/>
          <a:p>
            <a:r>
              <a:rPr lang="en-US" dirty="0"/>
              <a:t>TECH : </a:t>
            </a:r>
            <a:r>
              <a:rPr lang="en-US" b="0" i="0" dirty="0">
                <a:solidFill>
                  <a:schemeClr val="tx1">
                    <a:lumMod val="95000"/>
                    <a:lumOff val="5000"/>
                  </a:schemeClr>
                </a:solidFill>
                <a:effectLst/>
                <a:latin typeface="ui-monospace"/>
              </a:rPr>
              <a:t>cordova(html,css,javascript) , xml , framework7(free and open source HTML mobile framework to develop hybrid mobile apps or web apps with iOS or Android)</a:t>
            </a:r>
          </a:p>
          <a:p>
            <a:endParaRPr lang="en-US" dirty="0">
              <a:solidFill>
                <a:schemeClr val="tx1">
                  <a:lumMod val="95000"/>
                  <a:lumOff val="5000"/>
                </a:schemeClr>
              </a:solidFill>
              <a:latin typeface="ui-monospace"/>
            </a:endParaRPr>
          </a:p>
          <a:p>
            <a:r>
              <a:rPr lang="en-US" b="0" i="0" dirty="0">
                <a:solidFill>
                  <a:schemeClr val="tx1">
                    <a:lumMod val="95000"/>
                    <a:lumOff val="5000"/>
                  </a:schemeClr>
                </a:solidFill>
                <a:effectLst/>
                <a:latin typeface="ui-monospace"/>
              </a:rPr>
              <a:t>training for neonatal resuscitation through videos, guide and other kind of training material</a:t>
            </a:r>
          </a:p>
          <a:p>
            <a:endParaRPr lang="en-US" dirty="0">
              <a:solidFill>
                <a:schemeClr val="tx1">
                  <a:lumMod val="95000"/>
                  <a:lumOff val="5000"/>
                </a:schemeClr>
              </a:solidFill>
              <a:latin typeface="ui-monospace"/>
            </a:endParaRPr>
          </a:p>
          <a:p>
            <a:r>
              <a:rPr lang="en-US" dirty="0">
                <a:solidFill>
                  <a:schemeClr val="tx1">
                    <a:lumMod val="95000"/>
                    <a:lumOff val="5000"/>
                  </a:schemeClr>
                </a:solidFill>
                <a:latin typeface="ui-monospace"/>
              </a:rPr>
              <a:t>FEATURES :</a:t>
            </a:r>
          </a:p>
          <a:p>
            <a:pPr marL="342900" indent="-342900">
              <a:buAutoNum type="arabicParenR"/>
            </a:pPr>
            <a:r>
              <a:rPr lang="en-US" b="0" i="0" dirty="0">
                <a:solidFill>
                  <a:schemeClr val="tx1">
                    <a:lumMod val="95000"/>
                    <a:lumOff val="5000"/>
                  </a:schemeClr>
                </a:solidFill>
                <a:effectLst/>
                <a:latin typeface="ui-monospace"/>
              </a:rPr>
              <a:t>offline support and sync facility (using SQL)</a:t>
            </a:r>
          </a:p>
          <a:p>
            <a:pPr marL="342900" indent="-342900">
              <a:buAutoNum type="arabicParenR"/>
            </a:pPr>
            <a:r>
              <a:rPr lang="en-US" b="0" i="0" dirty="0">
                <a:solidFill>
                  <a:schemeClr val="tx1">
                    <a:lumMod val="95000"/>
                    <a:lumOff val="5000"/>
                  </a:schemeClr>
                </a:solidFill>
                <a:effectLst/>
                <a:latin typeface="ui-monospace"/>
              </a:rPr>
              <a:t>uploading resources and accessing</a:t>
            </a:r>
          </a:p>
          <a:p>
            <a:pPr marL="342900" indent="-342900">
              <a:buAutoNum type="arabicParenR"/>
            </a:pPr>
            <a:r>
              <a:rPr lang="en-US" b="0" i="0" dirty="0">
                <a:solidFill>
                  <a:schemeClr val="tx1">
                    <a:lumMod val="95000"/>
                    <a:lumOff val="5000"/>
                  </a:schemeClr>
                </a:solidFill>
                <a:effectLst/>
                <a:latin typeface="ui-monospace"/>
              </a:rPr>
              <a:t>app usage tracking system (SQL)</a:t>
            </a:r>
            <a:endParaRPr lang="en-US" dirty="0">
              <a:solidFill>
                <a:schemeClr val="tx1">
                  <a:lumMod val="95000"/>
                  <a:lumOff val="5000"/>
                </a:schemeClr>
              </a:solidFill>
            </a:endParaRPr>
          </a:p>
        </p:txBody>
      </p:sp>
      <p:pic>
        <p:nvPicPr>
          <p:cNvPr id="5" name="Picture 4">
            <a:extLst>
              <a:ext uri="{FF2B5EF4-FFF2-40B4-BE49-F238E27FC236}">
                <a16:creationId xmlns:a16="http://schemas.microsoft.com/office/drawing/2014/main" id="{A648D5AB-0809-45CA-AA5B-0849378271CD}"/>
              </a:ext>
            </a:extLst>
          </p:cNvPr>
          <p:cNvPicPr>
            <a:picLocks noChangeAspect="1"/>
          </p:cNvPicPr>
          <p:nvPr/>
        </p:nvPicPr>
        <p:blipFill>
          <a:blip r:embed="rId2"/>
          <a:stretch>
            <a:fillRect/>
          </a:stretch>
        </p:blipFill>
        <p:spPr>
          <a:xfrm>
            <a:off x="8629650" y="1457325"/>
            <a:ext cx="2609850" cy="4389783"/>
          </a:xfrm>
          <a:prstGeom prst="rect">
            <a:avLst/>
          </a:prstGeom>
        </p:spPr>
      </p:pic>
    </p:spTree>
    <p:extLst>
      <p:ext uri="{BB962C8B-B14F-4D97-AF65-F5344CB8AC3E}">
        <p14:creationId xmlns:p14="http://schemas.microsoft.com/office/powerpoint/2010/main" val="30079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E711-7E6D-46D7-BF0C-4521CBACED73}"/>
              </a:ext>
            </a:extLst>
          </p:cNvPr>
          <p:cNvSpPr>
            <a:spLocks noGrp="1"/>
          </p:cNvSpPr>
          <p:nvPr>
            <p:ph type="title"/>
          </p:nvPr>
        </p:nvSpPr>
        <p:spPr>
          <a:xfrm>
            <a:off x="1066800" y="642594"/>
            <a:ext cx="10058400" cy="1214781"/>
          </a:xfrm>
        </p:spPr>
        <p:txBody>
          <a:bodyPr/>
          <a:lstStyle/>
          <a:p>
            <a:pPr algn="ctr"/>
            <a:r>
              <a:rPr lang="en-US" dirty="0"/>
              <a:t>TRACKER APP</a:t>
            </a:r>
          </a:p>
        </p:txBody>
      </p:sp>
      <p:sp>
        <p:nvSpPr>
          <p:cNvPr id="3" name="TextBox 2">
            <a:extLst>
              <a:ext uri="{FF2B5EF4-FFF2-40B4-BE49-F238E27FC236}">
                <a16:creationId xmlns:a16="http://schemas.microsoft.com/office/drawing/2014/main" id="{D1353C09-153A-435D-AF18-55EEB07F6BCA}"/>
              </a:ext>
            </a:extLst>
          </p:cNvPr>
          <p:cNvSpPr txBox="1"/>
          <p:nvPr/>
        </p:nvSpPr>
        <p:spPr>
          <a:xfrm>
            <a:off x="952500" y="1857375"/>
            <a:ext cx="6648450" cy="3139321"/>
          </a:xfrm>
          <a:prstGeom prst="rect">
            <a:avLst/>
          </a:prstGeom>
          <a:noFill/>
        </p:spPr>
        <p:txBody>
          <a:bodyPr wrap="square" rtlCol="0">
            <a:spAutoFit/>
          </a:bodyPr>
          <a:lstStyle/>
          <a:p>
            <a:r>
              <a:rPr lang="en-US" dirty="0"/>
              <a:t>TECH : </a:t>
            </a:r>
            <a:r>
              <a:rPr lang="en-US" dirty="0">
                <a:solidFill>
                  <a:schemeClr val="tx1">
                    <a:lumMod val="95000"/>
                    <a:lumOff val="5000"/>
                  </a:schemeClr>
                </a:solidFill>
                <a:latin typeface="ui-monospace"/>
              </a:rPr>
              <a:t>K</a:t>
            </a:r>
            <a:r>
              <a:rPr lang="en-US" b="0" i="0" dirty="0">
                <a:solidFill>
                  <a:schemeClr val="tx1">
                    <a:lumMod val="95000"/>
                    <a:lumOff val="5000"/>
                  </a:schemeClr>
                </a:solidFill>
                <a:effectLst/>
                <a:latin typeface="ui-monospace"/>
              </a:rPr>
              <a:t>otlin , Java , Python , Shell(interactive command and scripting language) , HTML ,Gradle(to build software's)</a:t>
            </a:r>
          </a:p>
          <a:p>
            <a:endParaRPr lang="en-US" dirty="0">
              <a:solidFill>
                <a:schemeClr val="tx1">
                  <a:lumMod val="95000"/>
                  <a:lumOff val="5000"/>
                </a:schemeClr>
              </a:solidFill>
              <a:latin typeface="ui-monospace"/>
            </a:endParaRPr>
          </a:p>
          <a:p>
            <a:r>
              <a:rPr lang="en-US" dirty="0">
                <a:solidFill>
                  <a:schemeClr val="tx1">
                    <a:lumMod val="95000"/>
                    <a:lumOff val="5000"/>
                  </a:schemeClr>
                </a:solidFill>
                <a:latin typeface="ui-monospace"/>
              </a:rPr>
              <a:t>FEATURES :</a:t>
            </a:r>
          </a:p>
          <a:p>
            <a:pPr marL="342900" indent="-342900">
              <a:buAutoNum type="arabicParenR"/>
            </a:pPr>
            <a:r>
              <a:rPr lang="en-US" b="0" i="0" dirty="0">
                <a:solidFill>
                  <a:schemeClr val="tx1">
                    <a:lumMod val="95000"/>
                    <a:lumOff val="5000"/>
                  </a:schemeClr>
                </a:solidFill>
                <a:effectLst/>
                <a:latin typeface="ui-monospace"/>
              </a:rPr>
              <a:t>MHBS Tracker app is used to collect data from the dhis2 mobile application</a:t>
            </a:r>
          </a:p>
          <a:p>
            <a:pPr marL="342900" indent="-342900">
              <a:buAutoNum type="arabicParenR"/>
            </a:pPr>
            <a:endParaRPr lang="en-US" dirty="0">
              <a:solidFill>
                <a:schemeClr val="tx1">
                  <a:lumMod val="95000"/>
                  <a:lumOff val="5000"/>
                </a:schemeClr>
              </a:solidFill>
              <a:latin typeface="ui-monospace"/>
            </a:endParaRPr>
          </a:p>
          <a:p>
            <a:pPr marL="342900" indent="-342900">
              <a:buAutoNum type="arabicParenR"/>
            </a:pPr>
            <a:r>
              <a:rPr lang="en-US" b="0" i="0" dirty="0">
                <a:solidFill>
                  <a:schemeClr val="tx1">
                    <a:lumMod val="95000"/>
                    <a:lumOff val="5000"/>
                  </a:schemeClr>
                </a:solidFill>
                <a:effectLst/>
                <a:latin typeface="ui-monospace"/>
              </a:rPr>
              <a:t>It tracks the health status of the baby in the early days of his birth.</a:t>
            </a:r>
          </a:p>
          <a:p>
            <a:pPr marL="342900" indent="-342900">
              <a:buAutoNum type="arabicParenR"/>
            </a:pPr>
            <a:endParaRPr lang="en-US" dirty="0">
              <a:solidFill>
                <a:schemeClr val="tx1">
                  <a:lumMod val="95000"/>
                  <a:lumOff val="5000"/>
                </a:schemeClr>
              </a:solidFill>
              <a:latin typeface="ui-monospace"/>
            </a:endParaRPr>
          </a:p>
          <a:p>
            <a:pPr marL="342900" indent="-342900">
              <a:buAutoNum type="arabicParenR"/>
            </a:pPr>
            <a:r>
              <a:rPr lang="en-US" b="0" i="0" dirty="0">
                <a:solidFill>
                  <a:schemeClr val="tx1">
                    <a:lumMod val="95000"/>
                    <a:lumOff val="5000"/>
                  </a:schemeClr>
                </a:solidFill>
                <a:effectLst/>
                <a:latin typeface="ui-monospace"/>
              </a:rPr>
              <a:t>App usage tracker, offline support</a:t>
            </a:r>
            <a:endParaRPr lang="en-US" dirty="0">
              <a:solidFill>
                <a:schemeClr val="tx1">
                  <a:lumMod val="95000"/>
                  <a:lumOff val="5000"/>
                </a:schemeClr>
              </a:solidFill>
            </a:endParaRPr>
          </a:p>
        </p:txBody>
      </p:sp>
      <p:pic>
        <p:nvPicPr>
          <p:cNvPr id="6" name="Picture 5">
            <a:extLst>
              <a:ext uri="{FF2B5EF4-FFF2-40B4-BE49-F238E27FC236}">
                <a16:creationId xmlns:a16="http://schemas.microsoft.com/office/drawing/2014/main" id="{3577A0B5-6DE5-4E32-83B8-9CC9FA7D0F52}"/>
              </a:ext>
            </a:extLst>
          </p:cNvPr>
          <p:cNvPicPr>
            <a:picLocks noChangeAspect="1"/>
          </p:cNvPicPr>
          <p:nvPr/>
        </p:nvPicPr>
        <p:blipFill>
          <a:blip r:embed="rId2"/>
          <a:stretch>
            <a:fillRect/>
          </a:stretch>
        </p:blipFill>
        <p:spPr>
          <a:xfrm>
            <a:off x="8620125" y="1447800"/>
            <a:ext cx="2733675" cy="4495799"/>
          </a:xfrm>
          <a:prstGeom prst="rect">
            <a:avLst/>
          </a:prstGeom>
        </p:spPr>
      </p:pic>
    </p:spTree>
    <p:extLst>
      <p:ext uri="{BB962C8B-B14F-4D97-AF65-F5344CB8AC3E}">
        <p14:creationId xmlns:p14="http://schemas.microsoft.com/office/powerpoint/2010/main" val="2471506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{241C3748-EFD2-472B-A256-8794D3EF9378}tf56219246_win32</Template>
  <TotalTime>130</TotalTime>
  <Words>668</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Avenir Next LT Pro</vt:lpstr>
      <vt:lpstr>Avenir Next LT Pro Light</vt:lpstr>
      <vt:lpstr>Bahnschrift SemiBold SemiConden</vt:lpstr>
      <vt:lpstr>Cascadia Code SemiBold</vt:lpstr>
      <vt:lpstr>Garamond</vt:lpstr>
      <vt:lpstr>ui-monospace</vt:lpstr>
      <vt:lpstr>Wingdings</vt:lpstr>
      <vt:lpstr>SavonVTI</vt:lpstr>
      <vt:lpstr>Scaling up the mbhs / dhis2 tracker and trainer applications</vt:lpstr>
      <vt:lpstr>MBHS/DHIS2 TRACKER AND TRAINER</vt:lpstr>
      <vt:lpstr>LibreHealth (https://librehealth.io)</vt:lpstr>
      <vt:lpstr>LibreHealth organization’s trending works are :</vt:lpstr>
      <vt:lpstr>DEVELOPING  AN  ANDROID  APPLCATION FOR  NEW BORN  CLINICAL  DECISION SUPPORT</vt:lpstr>
      <vt:lpstr>PowerPoint Presentation</vt:lpstr>
      <vt:lpstr>TRAINER AND TRACKER APPS</vt:lpstr>
      <vt:lpstr>TRAINER APP</vt:lpstr>
      <vt:lpstr>TRACKER APP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up the mbhs / dhis2 tracker and trainer applications</dc:title>
  <dc:creator>naveen varma</dc:creator>
  <cp:lastModifiedBy>naveen varma</cp:lastModifiedBy>
  <cp:revision>4</cp:revision>
  <dcterms:created xsi:type="dcterms:W3CDTF">2021-11-01T12:22:09Z</dcterms:created>
  <dcterms:modified xsi:type="dcterms:W3CDTF">2021-11-02T09:54:19Z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