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422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6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694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441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6810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54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63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559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189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7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20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6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CEB2-8579-457A-93B1-C4398C15B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241219"/>
            <a:ext cx="8361229" cy="2098226"/>
          </a:xfrm>
        </p:spPr>
        <p:txBody>
          <a:bodyPr/>
          <a:lstStyle/>
          <a:p>
            <a:r>
              <a:rPr lang="en-US" dirty="0"/>
              <a:t>Technical Analysis on Financial Data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AF7F7-5A8C-4CB4-B4D5-C089F0C10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35673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Ng Kang Wei WQD170068</a:t>
            </a:r>
          </a:p>
          <a:p>
            <a:r>
              <a:rPr lang="en-US" dirty="0" err="1"/>
              <a:t>Kavish</a:t>
            </a:r>
            <a:r>
              <a:rPr lang="en-US" dirty="0"/>
              <a:t> </a:t>
            </a:r>
            <a:r>
              <a:rPr lang="en-US" dirty="0" err="1"/>
              <a:t>Punchoo</a:t>
            </a:r>
            <a:r>
              <a:rPr lang="en-US" dirty="0"/>
              <a:t> WQD170097</a:t>
            </a:r>
          </a:p>
          <a:p>
            <a:r>
              <a:rPr lang="en-US" dirty="0"/>
              <a:t>Alireza </a:t>
            </a:r>
            <a:r>
              <a:rPr lang="en-US" dirty="0" err="1"/>
              <a:t>Ghanbarzadeh</a:t>
            </a:r>
            <a:r>
              <a:rPr lang="en-US" dirty="0"/>
              <a:t> WQD170061</a:t>
            </a:r>
          </a:p>
          <a:p>
            <a:r>
              <a:rPr lang="en-US" dirty="0" err="1"/>
              <a:t>Khashayar</a:t>
            </a:r>
            <a:r>
              <a:rPr lang="en-US" dirty="0"/>
              <a:t> </a:t>
            </a:r>
            <a:r>
              <a:rPr lang="en-US" dirty="0" err="1"/>
              <a:t>Namsehchi</a:t>
            </a:r>
            <a:r>
              <a:rPr lang="en-US" dirty="0"/>
              <a:t> WQD170034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571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4AC-D13D-4C91-B0F1-C4E91762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0B6F-8EE0-42CC-8A65-9395A92E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correlation between Open and High is utilized for prediction</a:t>
            </a:r>
          </a:p>
          <a:p>
            <a:r>
              <a:rPr lang="en-US" dirty="0"/>
              <a:t>The root mean squared error of the trained regression model, 0.13 and 0.38</a:t>
            </a:r>
          </a:p>
          <a:p>
            <a:r>
              <a:rPr lang="en-US" dirty="0"/>
              <a:t>The training data is the stock price from 2013 to 2016</a:t>
            </a:r>
          </a:p>
          <a:p>
            <a:r>
              <a:rPr lang="en-US" dirty="0"/>
              <a:t>The testing data is the stock price in 2017</a:t>
            </a:r>
          </a:p>
          <a:p>
            <a:r>
              <a:rPr lang="en-US" dirty="0"/>
              <a:t>The error rate is low, the prediction is quite accurate</a:t>
            </a:r>
          </a:p>
        </p:txBody>
      </p:sp>
    </p:spTree>
    <p:extLst>
      <p:ext uri="{BB962C8B-B14F-4D97-AF65-F5344CB8AC3E}">
        <p14:creationId xmlns:p14="http://schemas.microsoft.com/office/powerpoint/2010/main" val="56356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593-AE7A-48B3-B749-6E368FB2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922CC-2875-4A14-B86F-F26CD2941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57" y="2286000"/>
            <a:ext cx="412188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D02C-0AB0-4296-92E0-EF713F7F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with ARIMA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9C49C9-6FB1-45C2-AFB6-526FD730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668" y="1740023"/>
            <a:ext cx="6188213" cy="3958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72D76-3B9D-4046-A96B-9AF8A1504551}"/>
              </a:ext>
            </a:extLst>
          </p:cNvPr>
          <p:cNvSpPr txBox="1"/>
          <p:nvPr/>
        </p:nvSpPr>
        <p:spPr>
          <a:xfrm>
            <a:off x="8025414" y="2149712"/>
            <a:ext cx="3817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patterns present in the dataset revealed to be suitable for the implementation of the ARIMA model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‘High’ price of the ‘BAC’ stock is forecasted using the ARIMA model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prediction is quite accurate with an error rate of 4.01%</a:t>
            </a:r>
          </a:p>
        </p:txBody>
      </p:sp>
    </p:spTree>
    <p:extLst>
      <p:ext uri="{BB962C8B-B14F-4D97-AF65-F5344CB8AC3E}">
        <p14:creationId xmlns:p14="http://schemas.microsoft.com/office/powerpoint/2010/main" val="122337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2B3C-6D52-4E98-819E-99E96FB9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7F3A-AFE9-474D-9DD4-404C0F8E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financial institutions stock listed on New York Stock Exchange (NYSE)</a:t>
            </a:r>
          </a:p>
          <a:p>
            <a:r>
              <a:rPr lang="en-US" dirty="0"/>
              <a:t>Time series data, from 2012 to 2017</a:t>
            </a:r>
          </a:p>
          <a:p>
            <a:r>
              <a:rPr lang="en-US" dirty="0"/>
              <a:t>Each stock is a CSV files, so there are 20 CSV files</a:t>
            </a:r>
          </a:p>
          <a:p>
            <a:r>
              <a:rPr lang="en-US" dirty="0"/>
              <a:t>Total there are 18 columns 25180 rows</a:t>
            </a:r>
          </a:p>
          <a:p>
            <a:r>
              <a:rPr lang="en-US" dirty="0"/>
              <a:t>Company details is in another CSV file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9221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D12C-743E-42CB-9922-AFF7A43E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C908-7A24-4A41-A2D8-F97DB1DE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gain insight into the future performance of the stock based its past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To discover patterns on the price fluctuation of the stock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predict the price based on historical data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628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E76F-F7C7-4192-9AFF-22E4EF0E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EEA6-AAB0-4F05-ACE8-72B70F64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data</a:t>
            </a:r>
          </a:p>
          <a:p>
            <a:r>
              <a:rPr lang="en-US" dirty="0"/>
              <a:t>Cleanse the data</a:t>
            </a:r>
          </a:p>
          <a:p>
            <a:r>
              <a:rPr lang="en-US" dirty="0"/>
              <a:t>Merge the data</a:t>
            </a:r>
          </a:p>
          <a:p>
            <a:r>
              <a:rPr lang="en-US" dirty="0"/>
              <a:t>Exploratory data analysis to discover the correlation between the features</a:t>
            </a:r>
          </a:p>
          <a:p>
            <a:r>
              <a:rPr lang="en-US" dirty="0"/>
              <a:t>Linear regression to predict the stock price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805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FBC3-BCA5-4B01-937C-5F3F5181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5E61-D3DE-4DC1-AFB8-ED7E6D03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all the columns are in the right format</a:t>
            </a:r>
          </a:p>
          <a:p>
            <a:r>
              <a:rPr lang="en-US" dirty="0"/>
              <a:t>The date columns are in string format after importing</a:t>
            </a:r>
          </a:p>
          <a:p>
            <a:r>
              <a:rPr lang="en-US" dirty="0"/>
              <a:t>Change some columns to factors</a:t>
            </a:r>
          </a:p>
          <a:p>
            <a:r>
              <a:rPr lang="en-US" dirty="0"/>
              <a:t>Handle the missing values</a:t>
            </a:r>
          </a:p>
          <a:p>
            <a:r>
              <a:rPr lang="en-US" dirty="0"/>
              <a:t>Number incorrectly formatted as string because of comma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757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DF63-83D3-43A1-A149-33AC7371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the dataset after cleaning</a:t>
            </a:r>
            <a:endParaRPr lang="en-MY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B31C30-0DD6-434F-973E-FADC163B3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518" y="2286000"/>
            <a:ext cx="782136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3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09CF-2CD8-4A67-822C-BEC59FEE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70B7-3FF7-4041-AB36-5C742F67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correlation between the features </a:t>
            </a:r>
          </a:p>
          <a:p>
            <a:r>
              <a:rPr lang="en-US" dirty="0"/>
              <a:t>Exploratory graphs to check the patterns on the data</a:t>
            </a:r>
          </a:p>
          <a:p>
            <a:r>
              <a:rPr lang="en-US" dirty="0"/>
              <a:t>Open price has a high correlation with High, Close and Low</a:t>
            </a:r>
          </a:p>
          <a:p>
            <a:r>
              <a:rPr lang="en-US" dirty="0"/>
              <a:t>Can use Open price to predict the High price of the day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313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00B-51FF-4360-AC45-C9895A85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01" y="366204"/>
            <a:ext cx="10693153" cy="1485900"/>
          </a:xfrm>
        </p:spPr>
        <p:txBody>
          <a:bodyPr/>
          <a:lstStyle/>
          <a:p>
            <a:r>
              <a:rPr lang="en-US" dirty="0"/>
              <a:t>Comparison of the year on year closing price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2441F-24F4-4A47-99DF-2483081D2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049" y="1740827"/>
            <a:ext cx="5014988" cy="43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3B48-9861-41EE-9FBC-011F268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Correlation between Open and High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93297-DF26-4649-B706-52301A51E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913" y="1775534"/>
            <a:ext cx="4934173" cy="42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68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59</TotalTime>
  <Words>340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Technical Analysis on Financial Data</vt:lpstr>
      <vt:lpstr>The dataset</vt:lpstr>
      <vt:lpstr>Purpose</vt:lpstr>
      <vt:lpstr>Data Science Process</vt:lpstr>
      <vt:lpstr>Data Cleansing</vt:lpstr>
      <vt:lpstr>Structure of the dataset after cleaning</vt:lpstr>
      <vt:lpstr>Exploratory Data Analysis</vt:lpstr>
      <vt:lpstr>Comparison of the year on year closing price</vt:lpstr>
      <vt:lpstr>The Correlation between Open and High</vt:lpstr>
      <vt:lpstr>Linear Regression</vt:lpstr>
      <vt:lpstr>Prediction Result</vt:lpstr>
      <vt:lpstr>Forecasting with 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 on Financial Data</dc:title>
  <dc:creator>KangWei Ng</dc:creator>
  <cp:lastModifiedBy>Kavish</cp:lastModifiedBy>
  <cp:revision>14</cp:revision>
  <dcterms:created xsi:type="dcterms:W3CDTF">2018-12-15T08:13:52Z</dcterms:created>
  <dcterms:modified xsi:type="dcterms:W3CDTF">2018-12-16T11:24:23Z</dcterms:modified>
</cp:coreProperties>
</file>