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5BF868-06D7-42A1-82B4-CD3085D4474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4C1AA59-E2DC-4DC8-8196-9050FF1E9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03972FF-5AB2-4966-AD79-27CACBBC088C}"/>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AEA88737-B712-4E9F-876E-845B1DFB44C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53BAC0-01B3-4DBC-BEE5-EFAFB6965F44}"/>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647739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F3867-DE59-415A-9F4F-7021F01D58C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4A47CB-54FE-4515-82BA-4DA1FDD83E6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4169AD1-4290-49FD-A5BB-8FA705F7CF30}"/>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41933711-E97F-4BA9-A0FB-D5E13D9E22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4B6FB3-1530-4645-B053-26BA452DCF87}"/>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66507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77DD74-3701-4B54-B15C-D2B57630483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89C7CA-4877-4562-BCE6-DAF357A2465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CF2BE7C-A705-4490-9856-E93C0BFBEFCC}"/>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245A0C42-5A30-4AF9-A46B-361BA74D60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56C384-285C-4AEF-BDBD-E07BA884F241}"/>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10938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934B70-C5A2-4DCB-B64C-A9A73A17D8B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E49FB3C-26C7-4D94-8C72-F02FB458EB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7344D5-F722-4C1E-B019-081ED1671494}"/>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88B2CCEB-FE41-4102-B632-597DD132B7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B9D004A-89E7-4F6E-9EEC-BBBB10D27C87}"/>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342967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8CA862-C1F7-4A7A-A27F-4CEAD75BC62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E3512FF-5AA2-42B8-A8E2-D391F52A8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8F7DF4-C70D-4136-AFC9-5C5556D7203F}"/>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92679A2F-81D2-4A99-B634-FCDA398B8F9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E70BC66-2578-4810-A90F-8EBCA8BF5A48}"/>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883366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92ED8-2F94-44FA-860F-97087F07805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9A8DCE-9860-4211-995F-18366DECF58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E775C9F-B6D2-4F13-A811-8FEA5ABB96D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48D2573-BE1F-4418-A1AA-B488E1708F14}"/>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6" name="Marcador de pie de página 5">
            <a:extLst>
              <a:ext uri="{FF2B5EF4-FFF2-40B4-BE49-F238E27FC236}">
                <a16:creationId xmlns:a16="http://schemas.microsoft.com/office/drawing/2014/main" id="{1565003D-F7E4-4D33-BF09-8E19AB473CE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61B5EEB-078F-4129-9C19-2F055B6021CD}"/>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27610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6F311-A93A-45B1-B20F-389BD63F12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E0CB745-06D9-4F25-9B1A-9488892D54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E78188A-60DE-4351-AA07-B99BE030CA6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A44B64C-1BA7-4BBC-910D-B064D6A78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6634D16-F32E-457B-9F63-DB200B4B939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9017172-5910-4E5E-915E-8115F77C24C4}"/>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8" name="Marcador de pie de página 7">
            <a:extLst>
              <a:ext uri="{FF2B5EF4-FFF2-40B4-BE49-F238E27FC236}">
                <a16:creationId xmlns:a16="http://schemas.microsoft.com/office/drawing/2014/main" id="{D55188EF-047F-4610-BE04-5200B8FC16E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63A8D55-EE14-4F90-9F76-F5DDAC1E2DDF}"/>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2070790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D6AA5-1A2E-42F5-8AA9-007991B9F0B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A1B2D7D-9D1D-4B21-9D8B-30B129CF9DFD}"/>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4" name="Marcador de pie de página 3">
            <a:extLst>
              <a:ext uri="{FF2B5EF4-FFF2-40B4-BE49-F238E27FC236}">
                <a16:creationId xmlns:a16="http://schemas.microsoft.com/office/drawing/2014/main" id="{D0DCA820-1E8A-428F-A6D7-4D2B7241FE2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649A362-1A99-41A7-9CB3-C1AD2C172B30}"/>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43417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1CFF3D-32CC-48EA-84B0-A4B2807E657F}"/>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3" name="Marcador de pie de página 2">
            <a:extLst>
              <a:ext uri="{FF2B5EF4-FFF2-40B4-BE49-F238E27FC236}">
                <a16:creationId xmlns:a16="http://schemas.microsoft.com/office/drawing/2014/main" id="{54EE2974-E687-4271-9316-93F87B99732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9B49102-FD09-48E5-9ED0-2A1D676977E4}"/>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54156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905C6-33E0-401E-87D3-BB4DA0F413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18969B6-5B70-4BC7-A14F-1D4404761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0AEF663-503A-4370-9E74-C891DBA14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B9AACF-D167-4BA2-962B-22D00AB616B7}"/>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6" name="Marcador de pie de página 5">
            <a:extLst>
              <a:ext uri="{FF2B5EF4-FFF2-40B4-BE49-F238E27FC236}">
                <a16:creationId xmlns:a16="http://schemas.microsoft.com/office/drawing/2014/main" id="{4909D1B6-3325-4D54-8910-E2A76D4E5F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C1CA96F-3A75-4EA0-9052-ECC38C0277CA}"/>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46361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DCD47A-6FE9-477D-BEEC-B51493D286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11B0D23-5770-498F-901B-1428D00EF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DE8F70C-743A-4B64-AAB1-D0488650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A1DEE66-3945-45BC-A81D-3F27F04CF293}"/>
              </a:ext>
            </a:extLst>
          </p:cNvPr>
          <p:cNvSpPr>
            <a:spLocks noGrp="1"/>
          </p:cNvSpPr>
          <p:nvPr>
            <p:ph type="dt" sz="half" idx="10"/>
          </p:nvPr>
        </p:nvSpPr>
        <p:spPr/>
        <p:txBody>
          <a:bodyPr/>
          <a:lstStyle/>
          <a:p>
            <a:fld id="{EA7C91B5-7834-4E97-8A6E-536C8C2D5EB4}" type="datetimeFigureOut">
              <a:rPr lang="es-ES" smtClean="0"/>
              <a:t>17/03/2021</a:t>
            </a:fld>
            <a:endParaRPr lang="es-ES"/>
          </a:p>
        </p:txBody>
      </p:sp>
      <p:sp>
        <p:nvSpPr>
          <p:cNvPr id="6" name="Marcador de pie de página 5">
            <a:extLst>
              <a:ext uri="{FF2B5EF4-FFF2-40B4-BE49-F238E27FC236}">
                <a16:creationId xmlns:a16="http://schemas.microsoft.com/office/drawing/2014/main" id="{B06C0E67-10C4-455B-A949-22D20EE118A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3659EA7-A869-4632-ADC8-EEB16D497022}"/>
              </a:ext>
            </a:extLst>
          </p:cNvPr>
          <p:cNvSpPr>
            <a:spLocks noGrp="1"/>
          </p:cNvSpPr>
          <p:nvPr>
            <p:ph type="sldNum" sz="quarter" idx="12"/>
          </p:nvPr>
        </p:nvSpPr>
        <p:spPr/>
        <p:txBody>
          <a:bodyPr/>
          <a:lstStyle/>
          <a:p>
            <a:fld id="{509EF05B-A265-4E39-9234-E36D2A211068}" type="slidenum">
              <a:rPr lang="es-ES" smtClean="0"/>
              <a:t>‹Nº›</a:t>
            </a:fld>
            <a:endParaRPr lang="es-ES"/>
          </a:p>
        </p:txBody>
      </p:sp>
    </p:spTree>
    <p:extLst>
      <p:ext uri="{BB962C8B-B14F-4D97-AF65-F5344CB8AC3E}">
        <p14:creationId xmlns:p14="http://schemas.microsoft.com/office/powerpoint/2010/main" val="10226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868518-EF8A-4C7F-A44C-F78F6EF96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C65442-ED81-4E93-A7F4-E0A383913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0C8CE1-E086-4700-9C5B-F9E539468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C91B5-7834-4E97-8A6E-536C8C2D5EB4}" type="datetimeFigureOut">
              <a:rPr lang="es-ES" smtClean="0"/>
              <a:t>17/03/2021</a:t>
            </a:fld>
            <a:endParaRPr lang="es-ES"/>
          </a:p>
        </p:txBody>
      </p:sp>
      <p:sp>
        <p:nvSpPr>
          <p:cNvPr id="5" name="Marcador de pie de página 4">
            <a:extLst>
              <a:ext uri="{FF2B5EF4-FFF2-40B4-BE49-F238E27FC236}">
                <a16:creationId xmlns:a16="http://schemas.microsoft.com/office/drawing/2014/main" id="{407B60EF-C6F1-478B-81C5-B51146D29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292CC98-A0EB-4844-B374-CE8D7C7B3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EF05B-A265-4E39-9234-E36D2A211068}" type="slidenum">
              <a:rPr lang="es-ES" smtClean="0"/>
              <a:t>‹Nº›</a:t>
            </a:fld>
            <a:endParaRPr lang="es-ES"/>
          </a:p>
        </p:txBody>
      </p:sp>
    </p:spTree>
    <p:extLst>
      <p:ext uri="{BB962C8B-B14F-4D97-AF65-F5344CB8AC3E}">
        <p14:creationId xmlns:p14="http://schemas.microsoft.com/office/powerpoint/2010/main" val="2848392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18B2E-A67C-4BEB-86BA-D9EBE2FFC3A3}"/>
              </a:ext>
            </a:extLst>
          </p:cNvPr>
          <p:cNvSpPr>
            <a:spLocks noGrp="1"/>
          </p:cNvSpPr>
          <p:nvPr>
            <p:ph type="ctrTitle"/>
          </p:nvPr>
        </p:nvSpPr>
        <p:spPr/>
        <p:txBody>
          <a:bodyPr/>
          <a:lstStyle/>
          <a:p>
            <a:r>
              <a:rPr lang="es-ES" dirty="0"/>
              <a:t>Aruco Data: Digital Camera </a:t>
            </a:r>
            <a:r>
              <a:rPr lang="es-ES" dirty="0" err="1"/>
              <a:t>Experiment</a:t>
            </a:r>
            <a:endParaRPr lang="es-ES" dirty="0"/>
          </a:p>
        </p:txBody>
      </p:sp>
      <p:sp>
        <p:nvSpPr>
          <p:cNvPr id="3" name="Subtítulo 2">
            <a:extLst>
              <a:ext uri="{FF2B5EF4-FFF2-40B4-BE49-F238E27FC236}">
                <a16:creationId xmlns:a16="http://schemas.microsoft.com/office/drawing/2014/main" id="{159A2CD8-53A3-43FE-B2F0-784761F4C7CB}"/>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55930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17DDCFE-7C00-4A83-A499-0114A39E4ABD}"/>
              </a:ext>
            </a:extLst>
          </p:cNvPr>
          <p:cNvSpPr>
            <a:spLocks noGrp="1"/>
          </p:cNvSpPr>
          <p:nvPr>
            <p:ph type="title"/>
          </p:nvPr>
        </p:nvSpPr>
        <p:spPr>
          <a:xfrm>
            <a:off x="804672" y="640080"/>
            <a:ext cx="3282696" cy="5257800"/>
          </a:xfrm>
        </p:spPr>
        <p:txBody>
          <a:bodyPr>
            <a:normAutofit/>
          </a:bodyPr>
          <a:lstStyle/>
          <a:p>
            <a:r>
              <a:rPr lang="es-ES">
                <a:solidFill>
                  <a:schemeClr val="bg1"/>
                </a:solidFill>
              </a:rPr>
              <a:t>Relevant Information</a:t>
            </a:r>
          </a:p>
        </p:txBody>
      </p:sp>
      <p:sp>
        <p:nvSpPr>
          <p:cNvPr id="3" name="Marcador de contenido 2">
            <a:extLst>
              <a:ext uri="{FF2B5EF4-FFF2-40B4-BE49-F238E27FC236}">
                <a16:creationId xmlns:a16="http://schemas.microsoft.com/office/drawing/2014/main" id="{0D700820-E482-4A17-AA5B-6215B8800745}"/>
              </a:ext>
            </a:extLst>
          </p:cNvPr>
          <p:cNvSpPr>
            <a:spLocks noGrp="1"/>
          </p:cNvSpPr>
          <p:nvPr>
            <p:ph idx="1"/>
          </p:nvPr>
        </p:nvSpPr>
        <p:spPr>
          <a:xfrm>
            <a:off x="5358384" y="640081"/>
            <a:ext cx="6024654" cy="5257800"/>
          </a:xfrm>
        </p:spPr>
        <p:txBody>
          <a:bodyPr anchor="ctr">
            <a:normAutofit/>
          </a:bodyPr>
          <a:lstStyle/>
          <a:p>
            <a:r>
              <a:rPr lang="es-ES" sz="1500"/>
              <a:t>Uso de Aruco Markers como fiducial markers. </a:t>
            </a:r>
          </a:p>
          <a:p>
            <a:r>
              <a:rPr lang="en-US" sz="1500" b="0" i="0">
                <a:effectLst/>
              </a:rPr>
              <a:t>When </a:t>
            </a:r>
            <a:r>
              <a:rPr lang="en-US" sz="1500" b="0" i="1">
                <a:effectLst/>
              </a:rPr>
              <a:t>cv2.aruco.detectMarkers</a:t>
            </a:r>
            <a:r>
              <a:rPr lang="en-US" sz="1500" b="0" i="0">
                <a:effectLst/>
              </a:rPr>
              <a:t> detects a tag, it gives us the coordinates of the tag corners, starting from the top left, and proceeding in a counter clockwise direction around the tag. </a:t>
            </a:r>
          </a:p>
          <a:p>
            <a:r>
              <a:rPr lang="en-US" sz="1500" b="0" i="0">
                <a:effectLst/>
              </a:rPr>
              <a:t>If we use the tag as the origin for a right handed - coordinate system, and place the origin at the center of the tag, then we find the 3D coordinates of the corners and the markers.</a:t>
            </a:r>
          </a:p>
          <a:p>
            <a:r>
              <a:rPr lang="en-US" sz="1500" b="0" i="0">
                <a:effectLst/>
              </a:rPr>
              <a:t>Now that we have both the 2d coordiantes, and the corresponding 3d coordinates, for corners of each tag, we can now find the relationsip between the camera and the tag.</a:t>
            </a:r>
          </a:p>
          <a:p>
            <a:r>
              <a:rPr lang="en-US" sz="1500" b="0" i="0">
                <a:effectLst/>
              </a:rPr>
              <a:t>And now, we can estimate the positions of the markers. ArUco functions return 2 vectors, the translation(position), and rotation of the markers. These vectors are the position and rotation of the camera, with respect to the marker. If you need distances or some 3D info, it is totally normal but when you have more than one marker, camera centered info is better option most of the time.</a:t>
            </a:r>
            <a:endParaRPr lang="es-ES" sz="1500" b="0" i="0">
              <a:effectLst/>
            </a:endParaRPr>
          </a:p>
          <a:p>
            <a:r>
              <a:rPr lang="en-US" sz="1500" b="0" i="0">
                <a:effectLst/>
              </a:rPr>
              <a:t>In ArUco tracking blog, I’ve mentioned that we use estimatePoseSingleMarkers function to receive 3D translation(position) and rotation vectors of the detected markers. These vectors are marker centered and if we want to calculate the difference we need to calculate the camera centered vectors for each marker. In XYZ.</a:t>
            </a:r>
          </a:p>
          <a:p>
            <a:endParaRPr lang="en-US" sz="1500" b="0" i="0">
              <a:effectLst/>
              <a:latin typeface="Segoe UI" panose="020B0502040204020203" pitchFamily="34" charset="0"/>
            </a:endParaRPr>
          </a:p>
        </p:txBody>
      </p:sp>
    </p:spTree>
    <p:extLst>
      <p:ext uri="{BB962C8B-B14F-4D97-AF65-F5344CB8AC3E}">
        <p14:creationId xmlns:p14="http://schemas.microsoft.com/office/powerpoint/2010/main" val="370535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D361D2D-1CD6-4535-B069-FD83B011FC60}"/>
              </a:ext>
            </a:extLst>
          </p:cNvPr>
          <p:cNvSpPr>
            <a:spLocks noGrp="1"/>
          </p:cNvSpPr>
          <p:nvPr>
            <p:ph type="title"/>
          </p:nvPr>
        </p:nvSpPr>
        <p:spPr>
          <a:xfrm>
            <a:off x="1028700" y="1967266"/>
            <a:ext cx="2628900" cy="2547257"/>
          </a:xfrm>
          <a:noFill/>
        </p:spPr>
        <p:txBody>
          <a:bodyPr vert="horz" lIns="91440" tIns="45720" rIns="91440" bIns="45720" rtlCol="0" anchor="ctr">
            <a:normAutofit fontScale="90000"/>
          </a:bodyPr>
          <a:lstStyle/>
          <a:p>
            <a:pPr algn="ctr"/>
            <a:r>
              <a:rPr lang="en-US" sz="1400" b="0" i="0" kern="1200" dirty="0">
                <a:solidFill>
                  <a:srgbClr val="FFFFFF"/>
                </a:solidFill>
                <a:effectLst/>
                <a:latin typeface="+mj-lt"/>
                <a:ea typeface="+mj-ea"/>
                <a:cs typeface="+mj-cs"/>
              </a:rPr>
              <a:t>Let’s assume we calculated two markers 3D location. It means we have two vectors, let’s call them A and B vectors. Since their positions are calculated as camera centered, the difference between them will give us marker A as B centered or vice versa, since it’s dependent on the operation(A-B or B-A). But in this case the center its still at the marker.</a:t>
            </a:r>
            <a:br>
              <a:rPr lang="en-US" sz="1400" b="0" i="0" kern="1200" dirty="0">
                <a:solidFill>
                  <a:srgbClr val="FFFFFF"/>
                </a:solidFill>
                <a:effectLst/>
                <a:latin typeface="+mj-lt"/>
                <a:ea typeface="+mj-ea"/>
                <a:cs typeface="+mj-cs"/>
              </a:rPr>
            </a:br>
            <a:br>
              <a:rPr lang="en-US" sz="1400" b="0" i="0" kern="1200" dirty="0">
                <a:solidFill>
                  <a:srgbClr val="FFFFFF"/>
                </a:solidFill>
                <a:effectLst/>
                <a:latin typeface="+mj-lt"/>
                <a:ea typeface="+mj-ea"/>
                <a:cs typeface="+mj-cs"/>
              </a:rPr>
            </a:br>
            <a:r>
              <a:rPr lang="en-US" sz="1400" b="0" i="0" kern="1200" dirty="0">
                <a:solidFill>
                  <a:srgbClr val="FFFFFF"/>
                </a:solidFill>
                <a:effectLst/>
                <a:latin typeface="+mj-lt"/>
                <a:ea typeface="+mj-ea"/>
                <a:cs typeface="+mj-cs"/>
              </a:rPr>
              <a:t>I was able to invert the vectors so that the center was the camera </a:t>
            </a:r>
            <a:r>
              <a:rPr lang="en-US" sz="1400" b="0" i="0" kern="1200" dirty="0" err="1">
                <a:solidFill>
                  <a:srgbClr val="FFFFFF"/>
                </a:solidFill>
                <a:effectLst/>
                <a:latin typeface="+mj-lt"/>
                <a:ea typeface="+mj-ea"/>
                <a:cs typeface="+mj-cs"/>
              </a:rPr>
              <a:t>calle</a:t>
            </a:r>
            <a:r>
              <a:rPr lang="en-US" sz="1400" b="0" i="0" kern="1200" dirty="0">
                <a:solidFill>
                  <a:srgbClr val="FFFFFF"/>
                </a:solidFill>
                <a:effectLst/>
                <a:latin typeface="+mj-lt"/>
                <a:ea typeface="+mj-ea"/>
                <a:cs typeface="+mj-cs"/>
              </a:rPr>
              <a:t> inverted </a:t>
            </a:r>
            <a:r>
              <a:rPr lang="en-US" sz="1400" b="0" i="0" kern="1200" dirty="0" err="1">
                <a:solidFill>
                  <a:srgbClr val="FFFFFF"/>
                </a:solidFill>
                <a:effectLst/>
                <a:latin typeface="+mj-lt"/>
                <a:ea typeface="+mj-ea"/>
                <a:cs typeface="+mj-cs"/>
              </a:rPr>
              <a:t>tvec</a:t>
            </a:r>
            <a:r>
              <a:rPr lang="en-US" sz="1400" b="0" i="0" kern="1200" dirty="0">
                <a:solidFill>
                  <a:srgbClr val="FFFFFF"/>
                </a:solidFill>
                <a:effectLst/>
                <a:latin typeface="+mj-lt"/>
                <a:ea typeface="+mj-ea"/>
                <a:cs typeface="+mj-cs"/>
              </a:rPr>
              <a:t> and inverted </a:t>
            </a:r>
            <a:r>
              <a:rPr lang="en-US" sz="1400" b="0" i="0" kern="1200" dirty="0" err="1">
                <a:solidFill>
                  <a:srgbClr val="FFFFFF"/>
                </a:solidFill>
                <a:effectLst/>
                <a:latin typeface="+mj-lt"/>
                <a:ea typeface="+mj-ea"/>
                <a:cs typeface="+mj-cs"/>
              </a:rPr>
              <a:t>rvec</a:t>
            </a:r>
            <a:br>
              <a:rPr lang="en-US" sz="1400" b="0" i="0" kern="1200" dirty="0">
                <a:solidFill>
                  <a:srgbClr val="FFFFFF"/>
                </a:solidFill>
                <a:effectLst/>
                <a:latin typeface="+mj-lt"/>
                <a:ea typeface="+mj-ea"/>
                <a:cs typeface="+mj-cs"/>
              </a:rPr>
            </a:br>
            <a:endParaRPr lang="en-US" sz="1400" kern="1200" dirty="0">
              <a:solidFill>
                <a:srgbClr val="FFFFFF"/>
              </a:solidFill>
              <a:latin typeface="+mj-lt"/>
              <a:ea typeface="+mj-ea"/>
              <a:cs typeface="+mj-cs"/>
            </a:endParaRPr>
          </a:p>
        </p:txBody>
      </p:sp>
      <p:pic>
        <p:nvPicPr>
          <p:cNvPr id="5" name="Imagen 4">
            <a:extLst>
              <a:ext uri="{FF2B5EF4-FFF2-40B4-BE49-F238E27FC236}">
                <a16:creationId xmlns:a16="http://schemas.microsoft.com/office/drawing/2014/main" id="{5478861A-5450-49C2-941E-E6ABCFA2501D}"/>
              </a:ext>
            </a:extLst>
          </p:cNvPr>
          <p:cNvPicPr>
            <a:picLocks noChangeAspect="1"/>
          </p:cNvPicPr>
          <p:nvPr/>
        </p:nvPicPr>
        <p:blipFill>
          <a:blip r:embed="rId2"/>
          <a:stretch>
            <a:fillRect/>
          </a:stretch>
        </p:blipFill>
        <p:spPr>
          <a:xfrm>
            <a:off x="5640851" y="643466"/>
            <a:ext cx="5053630" cy="5568739"/>
          </a:xfrm>
          <a:prstGeom prst="rect">
            <a:avLst/>
          </a:prstGeom>
        </p:spPr>
      </p:pic>
    </p:spTree>
    <p:extLst>
      <p:ext uri="{BB962C8B-B14F-4D97-AF65-F5344CB8AC3E}">
        <p14:creationId xmlns:p14="http://schemas.microsoft.com/office/powerpoint/2010/main" val="185400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32121-8236-4138-8D0D-F88536EBC1FE}"/>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My Setup</a:t>
            </a:r>
          </a:p>
        </p:txBody>
      </p:sp>
      <p:sp>
        <p:nvSpPr>
          <p:cNvPr id="10" name="Rectangle 9">
            <a:extLst>
              <a:ext uri="{FF2B5EF4-FFF2-40B4-BE49-F238E27FC236}">
                <a16:creationId xmlns:a16="http://schemas.microsoft.com/office/drawing/2014/main" id="{0ACDB3CA-62BA-4187-A0BD-732DFF710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Marcador de contenido 4">
            <a:extLst>
              <a:ext uri="{FF2B5EF4-FFF2-40B4-BE49-F238E27FC236}">
                <a16:creationId xmlns:a16="http://schemas.microsoft.com/office/drawing/2014/main" id="{37F6D47A-0D76-4ED0-92B4-1FF244EDB845}"/>
              </a:ext>
            </a:extLst>
          </p:cNvPr>
          <p:cNvPicPr>
            <a:picLocks noGrp="1" noChangeAspect="1"/>
          </p:cNvPicPr>
          <p:nvPr>
            <p:ph idx="1"/>
          </p:nvPr>
        </p:nvPicPr>
        <p:blipFill rotWithShape="1">
          <a:blip r:embed="rId2"/>
          <a:srcRect l="15319" r="38348" b="22285"/>
          <a:stretch/>
        </p:blipFill>
        <p:spPr>
          <a:xfrm>
            <a:off x="1068758" y="1388744"/>
            <a:ext cx="4652775" cy="3804523"/>
          </a:xfrm>
          <a:prstGeom prst="rect">
            <a:avLst/>
          </a:prstGeom>
        </p:spPr>
      </p:pic>
      <p:cxnSp>
        <p:nvCxnSpPr>
          <p:cNvPr id="7" name="Conector recto 6">
            <a:extLst>
              <a:ext uri="{FF2B5EF4-FFF2-40B4-BE49-F238E27FC236}">
                <a16:creationId xmlns:a16="http://schemas.microsoft.com/office/drawing/2014/main" id="{CEEA1FEB-9A46-4B81-ACCA-147B4E6636F5}"/>
              </a:ext>
            </a:extLst>
          </p:cNvPr>
          <p:cNvCxnSpPr>
            <a:cxnSpLocks/>
          </p:cNvCxnSpPr>
          <p:nvPr/>
        </p:nvCxnSpPr>
        <p:spPr>
          <a:xfrm flipH="1">
            <a:off x="5721533" y="4384269"/>
            <a:ext cx="2285999" cy="1371600"/>
          </a:xfrm>
          <a:prstGeom prst="line">
            <a:avLst/>
          </a:prstGeom>
          <a:ln w="57150">
            <a:solidFill>
              <a:srgbClr val="FFFFFF"/>
            </a:solidFill>
          </a:ln>
        </p:spPr>
        <p:style>
          <a:lnRef idx="1">
            <a:schemeClr val="accent2"/>
          </a:lnRef>
          <a:fillRef idx="0">
            <a:schemeClr val="accent2"/>
          </a:fillRef>
          <a:effectRef idx="0">
            <a:schemeClr val="accent2"/>
          </a:effectRef>
          <a:fontRef idx="minor">
            <a:schemeClr val="tx1"/>
          </a:fontRef>
        </p:style>
      </p:cxnSp>
      <p:sp>
        <p:nvSpPr>
          <p:cNvPr id="17" name="Rectángulo 16">
            <a:extLst>
              <a:ext uri="{FF2B5EF4-FFF2-40B4-BE49-F238E27FC236}">
                <a16:creationId xmlns:a16="http://schemas.microsoft.com/office/drawing/2014/main" id="{E669618E-0894-47CF-9C36-968BFFE221CC}"/>
              </a:ext>
            </a:extLst>
          </p:cNvPr>
          <p:cNvSpPr/>
          <p:nvPr/>
        </p:nvSpPr>
        <p:spPr>
          <a:xfrm>
            <a:off x="6095998" y="3762103"/>
            <a:ext cx="1310642" cy="287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49EE5BCD-E3F8-4875-B9C8-65EC6739967E}"/>
              </a:ext>
            </a:extLst>
          </p:cNvPr>
          <p:cNvCxnSpPr/>
          <p:nvPr/>
        </p:nvCxnSpPr>
        <p:spPr>
          <a:xfrm flipV="1">
            <a:off x="1700132" y="3291005"/>
            <a:ext cx="3172314" cy="20508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10E4C1B5-BA94-4026-873A-766BA159A386}"/>
              </a:ext>
            </a:extLst>
          </p:cNvPr>
          <p:cNvSpPr txBox="1"/>
          <p:nvPr/>
        </p:nvSpPr>
        <p:spPr>
          <a:xfrm>
            <a:off x="8177349" y="1496478"/>
            <a:ext cx="2834640" cy="1200329"/>
          </a:xfrm>
          <a:prstGeom prst="rect">
            <a:avLst/>
          </a:prstGeom>
          <a:noFill/>
        </p:spPr>
        <p:txBody>
          <a:bodyPr wrap="square" rtlCol="0">
            <a:spAutoFit/>
          </a:bodyPr>
          <a:lstStyle/>
          <a:p>
            <a:r>
              <a:rPr lang="es-ES" dirty="0"/>
              <a:t>BLUE LINE: </a:t>
            </a:r>
            <a:r>
              <a:rPr lang="es-ES" dirty="0" err="1"/>
              <a:t>distance</a:t>
            </a:r>
            <a:r>
              <a:rPr lang="es-ES" dirty="0"/>
              <a:t> </a:t>
            </a:r>
            <a:r>
              <a:rPr lang="es-ES" dirty="0" err="1"/>
              <a:t>of</a:t>
            </a:r>
            <a:r>
              <a:rPr lang="es-ES" dirty="0"/>
              <a:t> camera </a:t>
            </a:r>
            <a:r>
              <a:rPr lang="es-ES" dirty="0" err="1"/>
              <a:t>to</a:t>
            </a:r>
            <a:r>
              <a:rPr lang="es-ES" dirty="0"/>
              <a:t> </a:t>
            </a:r>
            <a:r>
              <a:rPr lang="es-ES" dirty="0" err="1"/>
              <a:t>wall</a:t>
            </a:r>
            <a:r>
              <a:rPr lang="es-ES" dirty="0"/>
              <a:t> </a:t>
            </a:r>
            <a:r>
              <a:rPr lang="es-ES" dirty="0" err="1"/>
              <a:t>aligned</a:t>
            </a:r>
            <a:r>
              <a:rPr lang="es-ES" dirty="0"/>
              <a:t> </a:t>
            </a:r>
            <a:r>
              <a:rPr lang="es-ES" dirty="0" err="1"/>
              <a:t>with</a:t>
            </a:r>
            <a:r>
              <a:rPr lang="es-ES" dirty="0"/>
              <a:t> </a:t>
            </a:r>
            <a:r>
              <a:rPr lang="es-ES" dirty="0" err="1"/>
              <a:t>the</a:t>
            </a:r>
            <a:r>
              <a:rPr lang="es-ES" dirty="0"/>
              <a:t> vertical. 2 </a:t>
            </a:r>
            <a:r>
              <a:rPr lang="es-ES" dirty="0" err="1"/>
              <a:t>points</a:t>
            </a:r>
            <a:r>
              <a:rPr lang="es-ES" dirty="0"/>
              <a:t> A: (0,0,2m) and B:(0,0,2.91m). </a:t>
            </a:r>
          </a:p>
        </p:txBody>
      </p:sp>
      <p:cxnSp>
        <p:nvCxnSpPr>
          <p:cNvPr id="21" name="Conector recto 20">
            <a:extLst>
              <a:ext uri="{FF2B5EF4-FFF2-40B4-BE49-F238E27FC236}">
                <a16:creationId xmlns:a16="http://schemas.microsoft.com/office/drawing/2014/main" id="{614A5C09-9EFB-4DB7-8D90-411DF99520F5}"/>
              </a:ext>
            </a:extLst>
          </p:cNvPr>
          <p:cNvCxnSpPr>
            <a:cxnSpLocks/>
          </p:cNvCxnSpPr>
          <p:nvPr/>
        </p:nvCxnSpPr>
        <p:spPr>
          <a:xfrm>
            <a:off x="7783286" y="1676153"/>
            <a:ext cx="3940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E406B9F9-1529-4289-B6BE-7E3C85AF4A86}"/>
              </a:ext>
            </a:extLst>
          </p:cNvPr>
          <p:cNvCxnSpPr/>
          <p:nvPr/>
        </p:nvCxnSpPr>
        <p:spPr>
          <a:xfrm>
            <a:off x="1854926" y="4527062"/>
            <a:ext cx="0" cy="666205"/>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27" name="CuadroTexto 26">
            <a:extLst>
              <a:ext uri="{FF2B5EF4-FFF2-40B4-BE49-F238E27FC236}">
                <a16:creationId xmlns:a16="http://schemas.microsoft.com/office/drawing/2014/main" id="{FA99BCA3-B7D3-4FA9-925C-0557039C7F6C}"/>
              </a:ext>
            </a:extLst>
          </p:cNvPr>
          <p:cNvSpPr txBox="1"/>
          <p:nvPr/>
        </p:nvSpPr>
        <p:spPr>
          <a:xfrm>
            <a:off x="8177349" y="2876482"/>
            <a:ext cx="3098080" cy="923330"/>
          </a:xfrm>
          <a:prstGeom prst="rect">
            <a:avLst/>
          </a:prstGeom>
          <a:noFill/>
        </p:spPr>
        <p:txBody>
          <a:bodyPr wrap="square">
            <a:spAutoFit/>
          </a:bodyPr>
          <a:lstStyle/>
          <a:p>
            <a:r>
              <a:rPr lang="es-ES" dirty="0"/>
              <a:t>ORANGE LINE: </a:t>
            </a:r>
            <a:r>
              <a:rPr lang="es-ES" dirty="0" err="1"/>
              <a:t>hight</a:t>
            </a:r>
            <a:r>
              <a:rPr lang="es-ES" dirty="0"/>
              <a:t> </a:t>
            </a:r>
            <a:r>
              <a:rPr lang="es-ES" dirty="0" err="1"/>
              <a:t>of</a:t>
            </a:r>
            <a:r>
              <a:rPr lang="es-ES" dirty="0"/>
              <a:t> camera </a:t>
            </a:r>
            <a:r>
              <a:rPr lang="es-ES" dirty="0" err="1"/>
              <a:t>is</a:t>
            </a:r>
            <a:r>
              <a:rPr lang="es-ES" dirty="0"/>
              <a:t> (0,85cm,200cm) so </a:t>
            </a:r>
            <a:r>
              <a:rPr lang="es-ES" dirty="0" err="1"/>
              <a:t>its</a:t>
            </a:r>
            <a:r>
              <a:rPr lang="es-ES" dirty="0"/>
              <a:t> </a:t>
            </a:r>
            <a:r>
              <a:rPr lang="es-ES" dirty="0" err="1"/>
              <a:t>aligned</a:t>
            </a:r>
            <a:r>
              <a:rPr lang="es-ES" dirty="0"/>
              <a:t> </a:t>
            </a:r>
            <a:r>
              <a:rPr lang="es-ES" dirty="0" err="1"/>
              <a:t>with</a:t>
            </a:r>
            <a:r>
              <a:rPr lang="es-ES" dirty="0"/>
              <a:t> </a:t>
            </a:r>
            <a:r>
              <a:rPr lang="es-ES" dirty="0" err="1"/>
              <a:t>marker</a:t>
            </a:r>
            <a:r>
              <a:rPr lang="es-ES" dirty="0"/>
              <a:t> 4.</a:t>
            </a:r>
          </a:p>
        </p:txBody>
      </p:sp>
      <p:sp>
        <p:nvSpPr>
          <p:cNvPr id="13" name="CuadroTexto 12">
            <a:extLst>
              <a:ext uri="{FF2B5EF4-FFF2-40B4-BE49-F238E27FC236}">
                <a16:creationId xmlns:a16="http://schemas.microsoft.com/office/drawing/2014/main" id="{71AABE90-D697-4EF1-A17C-2110EB884287}"/>
              </a:ext>
            </a:extLst>
          </p:cNvPr>
          <p:cNvSpPr txBox="1"/>
          <p:nvPr/>
        </p:nvSpPr>
        <p:spPr>
          <a:xfrm>
            <a:off x="2863488" y="4527062"/>
            <a:ext cx="323305" cy="369332"/>
          </a:xfrm>
          <a:prstGeom prst="rect">
            <a:avLst/>
          </a:prstGeom>
          <a:noFill/>
        </p:spPr>
        <p:txBody>
          <a:bodyPr wrap="square">
            <a:spAutoFit/>
          </a:bodyPr>
          <a:lstStyle/>
          <a:p>
            <a:r>
              <a:rPr lang="es-ES" dirty="0"/>
              <a:t>A</a:t>
            </a:r>
          </a:p>
        </p:txBody>
      </p:sp>
      <p:sp>
        <p:nvSpPr>
          <p:cNvPr id="15" name="CuadroTexto 14">
            <a:extLst>
              <a:ext uri="{FF2B5EF4-FFF2-40B4-BE49-F238E27FC236}">
                <a16:creationId xmlns:a16="http://schemas.microsoft.com/office/drawing/2014/main" id="{C486F393-F496-4573-B932-4F43ABE675C4}"/>
              </a:ext>
            </a:extLst>
          </p:cNvPr>
          <p:cNvSpPr txBox="1"/>
          <p:nvPr/>
        </p:nvSpPr>
        <p:spPr>
          <a:xfrm>
            <a:off x="1518557" y="5469256"/>
            <a:ext cx="871946" cy="369332"/>
          </a:xfrm>
          <a:prstGeom prst="rect">
            <a:avLst/>
          </a:prstGeom>
          <a:noFill/>
        </p:spPr>
        <p:txBody>
          <a:bodyPr wrap="square">
            <a:spAutoFit/>
          </a:bodyPr>
          <a:lstStyle/>
          <a:p>
            <a:r>
              <a:rPr lang="es-ES" dirty="0"/>
              <a:t>B</a:t>
            </a:r>
          </a:p>
        </p:txBody>
      </p:sp>
      <p:cxnSp>
        <p:nvCxnSpPr>
          <p:cNvPr id="16" name="Conector recto 15">
            <a:extLst>
              <a:ext uri="{FF2B5EF4-FFF2-40B4-BE49-F238E27FC236}">
                <a16:creationId xmlns:a16="http://schemas.microsoft.com/office/drawing/2014/main" id="{3CDF51B5-6A25-4C91-91B9-E24D2F4CF6F6}"/>
              </a:ext>
            </a:extLst>
          </p:cNvPr>
          <p:cNvCxnSpPr>
            <a:cxnSpLocks/>
          </p:cNvCxnSpPr>
          <p:nvPr/>
        </p:nvCxnSpPr>
        <p:spPr>
          <a:xfrm flipH="1">
            <a:off x="7676606" y="3075630"/>
            <a:ext cx="500743"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9" name="Conector recto 8">
            <a:extLst>
              <a:ext uri="{FF2B5EF4-FFF2-40B4-BE49-F238E27FC236}">
                <a16:creationId xmlns:a16="http://schemas.microsoft.com/office/drawing/2014/main" id="{3255AE9F-5DCC-4D56-8236-06549E65C14A}"/>
              </a:ext>
            </a:extLst>
          </p:cNvPr>
          <p:cNvCxnSpPr/>
          <p:nvPr/>
        </p:nvCxnSpPr>
        <p:spPr>
          <a:xfrm>
            <a:off x="5826034" y="1287586"/>
            <a:ext cx="0" cy="1521823"/>
          </a:xfrm>
          <a:prstGeom prst="line">
            <a:avLst/>
          </a:prstGeom>
          <a:ln w="38100"/>
        </p:spPr>
        <p:style>
          <a:lnRef idx="2">
            <a:schemeClr val="accent6"/>
          </a:lnRef>
          <a:fillRef idx="0">
            <a:schemeClr val="accent6"/>
          </a:fillRef>
          <a:effectRef idx="1">
            <a:schemeClr val="accent6"/>
          </a:effectRef>
          <a:fontRef idx="minor">
            <a:schemeClr val="tx1"/>
          </a:fontRef>
        </p:style>
      </p:cxnSp>
      <p:cxnSp>
        <p:nvCxnSpPr>
          <p:cNvPr id="22" name="Conector recto 21">
            <a:extLst>
              <a:ext uri="{FF2B5EF4-FFF2-40B4-BE49-F238E27FC236}">
                <a16:creationId xmlns:a16="http://schemas.microsoft.com/office/drawing/2014/main" id="{766B467D-AE4D-4CF7-933C-BD7866092A17}"/>
              </a:ext>
            </a:extLst>
          </p:cNvPr>
          <p:cNvCxnSpPr>
            <a:cxnSpLocks/>
          </p:cNvCxnSpPr>
          <p:nvPr/>
        </p:nvCxnSpPr>
        <p:spPr>
          <a:xfrm flipH="1" flipV="1">
            <a:off x="5805899" y="2001390"/>
            <a:ext cx="419103" cy="137144"/>
          </a:xfrm>
          <a:prstGeom prst="line">
            <a:avLst/>
          </a:prstGeom>
          <a:ln w="38100"/>
        </p:spPr>
        <p:style>
          <a:lnRef idx="2">
            <a:schemeClr val="accent6"/>
          </a:lnRef>
          <a:fillRef idx="0">
            <a:schemeClr val="accent6"/>
          </a:fillRef>
          <a:effectRef idx="1">
            <a:schemeClr val="accent6"/>
          </a:effectRef>
          <a:fontRef idx="minor">
            <a:schemeClr val="tx1"/>
          </a:fontRef>
        </p:style>
      </p:cxnSp>
      <p:cxnSp>
        <p:nvCxnSpPr>
          <p:cNvPr id="23" name="Conector recto 22">
            <a:extLst>
              <a:ext uri="{FF2B5EF4-FFF2-40B4-BE49-F238E27FC236}">
                <a16:creationId xmlns:a16="http://schemas.microsoft.com/office/drawing/2014/main" id="{92A3ED0A-89A4-46A2-984A-291F73BE5AD1}"/>
              </a:ext>
            </a:extLst>
          </p:cNvPr>
          <p:cNvCxnSpPr>
            <a:cxnSpLocks/>
          </p:cNvCxnSpPr>
          <p:nvPr/>
        </p:nvCxnSpPr>
        <p:spPr>
          <a:xfrm flipH="1">
            <a:off x="7676605" y="4316439"/>
            <a:ext cx="500743" cy="0"/>
          </a:xfrm>
          <a:prstGeom prst="line">
            <a:avLst/>
          </a:prstGeom>
          <a:ln w="38100"/>
        </p:spPr>
        <p:style>
          <a:lnRef idx="2">
            <a:schemeClr val="accent6"/>
          </a:lnRef>
          <a:fillRef idx="0">
            <a:schemeClr val="accent6"/>
          </a:fillRef>
          <a:effectRef idx="1">
            <a:schemeClr val="accent6"/>
          </a:effectRef>
          <a:fontRef idx="minor">
            <a:schemeClr val="tx1"/>
          </a:fontRef>
        </p:style>
      </p:cxnSp>
      <p:sp>
        <p:nvSpPr>
          <p:cNvPr id="18" name="CuadroTexto 17">
            <a:extLst>
              <a:ext uri="{FF2B5EF4-FFF2-40B4-BE49-F238E27FC236}">
                <a16:creationId xmlns:a16="http://schemas.microsoft.com/office/drawing/2014/main" id="{D9828599-A407-499D-AB31-5F96E52E809D}"/>
              </a:ext>
            </a:extLst>
          </p:cNvPr>
          <p:cNvSpPr txBox="1"/>
          <p:nvPr/>
        </p:nvSpPr>
        <p:spPr>
          <a:xfrm>
            <a:off x="4872461" y="1806139"/>
            <a:ext cx="1515283" cy="246221"/>
          </a:xfrm>
          <a:prstGeom prst="rect">
            <a:avLst/>
          </a:prstGeom>
          <a:noFill/>
        </p:spPr>
        <p:txBody>
          <a:bodyPr wrap="square" rtlCol="0">
            <a:spAutoFit/>
          </a:bodyPr>
          <a:lstStyle/>
          <a:p>
            <a:r>
              <a:rPr lang="es-ES" sz="1000" dirty="0"/>
              <a:t>Id=4 (0,85cm,0)</a:t>
            </a:r>
          </a:p>
        </p:txBody>
      </p:sp>
      <p:sp>
        <p:nvSpPr>
          <p:cNvPr id="29" name="CuadroTexto 28">
            <a:extLst>
              <a:ext uri="{FF2B5EF4-FFF2-40B4-BE49-F238E27FC236}">
                <a16:creationId xmlns:a16="http://schemas.microsoft.com/office/drawing/2014/main" id="{96B8BEBA-D823-40E2-BD59-258D065731C1}"/>
              </a:ext>
            </a:extLst>
          </p:cNvPr>
          <p:cNvSpPr txBox="1"/>
          <p:nvPr/>
        </p:nvSpPr>
        <p:spPr>
          <a:xfrm>
            <a:off x="5654055" y="1151170"/>
            <a:ext cx="1515283" cy="246221"/>
          </a:xfrm>
          <a:prstGeom prst="rect">
            <a:avLst/>
          </a:prstGeom>
          <a:noFill/>
        </p:spPr>
        <p:txBody>
          <a:bodyPr wrap="square" rtlCol="0">
            <a:spAutoFit/>
          </a:bodyPr>
          <a:lstStyle/>
          <a:p>
            <a:r>
              <a:rPr lang="es-ES" sz="1000" dirty="0"/>
              <a:t>Id=5 (0,160cm,0)</a:t>
            </a:r>
          </a:p>
        </p:txBody>
      </p:sp>
      <p:sp>
        <p:nvSpPr>
          <p:cNvPr id="30" name="CuadroTexto 29">
            <a:extLst>
              <a:ext uri="{FF2B5EF4-FFF2-40B4-BE49-F238E27FC236}">
                <a16:creationId xmlns:a16="http://schemas.microsoft.com/office/drawing/2014/main" id="{971A307B-760D-42D7-8338-883568B439CE}"/>
              </a:ext>
            </a:extLst>
          </p:cNvPr>
          <p:cNvSpPr txBox="1"/>
          <p:nvPr/>
        </p:nvSpPr>
        <p:spPr>
          <a:xfrm>
            <a:off x="6172206" y="2087564"/>
            <a:ext cx="1515283" cy="246221"/>
          </a:xfrm>
          <a:prstGeom prst="rect">
            <a:avLst/>
          </a:prstGeom>
          <a:noFill/>
        </p:spPr>
        <p:txBody>
          <a:bodyPr wrap="square" rtlCol="0">
            <a:spAutoFit/>
          </a:bodyPr>
          <a:lstStyle/>
          <a:p>
            <a:r>
              <a:rPr lang="es-ES" sz="1000" dirty="0"/>
              <a:t>Id=3(13cm,85cm,0)</a:t>
            </a:r>
          </a:p>
        </p:txBody>
      </p:sp>
      <p:sp>
        <p:nvSpPr>
          <p:cNvPr id="33" name="CuadroTexto 32">
            <a:extLst>
              <a:ext uri="{FF2B5EF4-FFF2-40B4-BE49-F238E27FC236}">
                <a16:creationId xmlns:a16="http://schemas.microsoft.com/office/drawing/2014/main" id="{64E6ECA9-2657-4043-BD60-4BE8732097F4}"/>
              </a:ext>
            </a:extLst>
          </p:cNvPr>
          <p:cNvSpPr txBox="1"/>
          <p:nvPr/>
        </p:nvSpPr>
        <p:spPr>
          <a:xfrm>
            <a:off x="8203476" y="4037305"/>
            <a:ext cx="3679369" cy="1754326"/>
          </a:xfrm>
          <a:prstGeom prst="rect">
            <a:avLst/>
          </a:prstGeom>
          <a:noFill/>
        </p:spPr>
        <p:txBody>
          <a:bodyPr wrap="square">
            <a:spAutoFit/>
          </a:bodyPr>
          <a:lstStyle/>
          <a:p>
            <a:r>
              <a:rPr lang="es-ES" dirty="0"/>
              <a:t>GREEN LINE: </a:t>
            </a:r>
            <a:r>
              <a:rPr lang="es-ES" dirty="0" err="1"/>
              <a:t>hight</a:t>
            </a:r>
            <a:r>
              <a:rPr lang="es-ES" dirty="0"/>
              <a:t> </a:t>
            </a:r>
            <a:r>
              <a:rPr lang="es-ES" dirty="0" err="1"/>
              <a:t>of</a:t>
            </a:r>
            <a:r>
              <a:rPr lang="es-ES" dirty="0"/>
              <a:t> camera </a:t>
            </a:r>
            <a:r>
              <a:rPr lang="es-ES" dirty="0" err="1"/>
              <a:t>is</a:t>
            </a:r>
            <a:r>
              <a:rPr lang="es-ES" dirty="0"/>
              <a:t> (0,85cm,200//291cm) so </a:t>
            </a:r>
            <a:r>
              <a:rPr lang="es-ES" dirty="0" err="1"/>
              <a:t>its</a:t>
            </a:r>
            <a:r>
              <a:rPr lang="es-ES" dirty="0"/>
              <a:t> </a:t>
            </a:r>
            <a:r>
              <a:rPr lang="es-ES" dirty="0" err="1"/>
              <a:t>aligned</a:t>
            </a:r>
            <a:r>
              <a:rPr lang="es-ES" dirty="0"/>
              <a:t> </a:t>
            </a:r>
            <a:r>
              <a:rPr lang="es-ES" dirty="0" err="1"/>
              <a:t>with</a:t>
            </a:r>
            <a:r>
              <a:rPr lang="es-ES" dirty="0"/>
              <a:t> </a:t>
            </a:r>
            <a:r>
              <a:rPr lang="es-ES" dirty="0" err="1"/>
              <a:t>marker</a:t>
            </a:r>
            <a:r>
              <a:rPr lang="es-ES" dirty="0"/>
              <a:t> 4 at (0,85cm,0). Id 5 </a:t>
            </a:r>
            <a:r>
              <a:rPr lang="es-ES" dirty="0" err="1"/>
              <a:t>is</a:t>
            </a:r>
            <a:r>
              <a:rPr lang="es-ES" dirty="0"/>
              <a:t> </a:t>
            </a:r>
            <a:r>
              <a:rPr lang="es-ES" dirty="0" err="1"/>
              <a:t>above</a:t>
            </a:r>
            <a:r>
              <a:rPr lang="es-ES" dirty="0"/>
              <a:t> </a:t>
            </a:r>
            <a:r>
              <a:rPr lang="es-ES" dirty="0" err="1"/>
              <a:t>marker</a:t>
            </a:r>
            <a:r>
              <a:rPr lang="es-ES" dirty="0"/>
              <a:t> </a:t>
            </a:r>
            <a:r>
              <a:rPr lang="es-ES" dirty="0" err="1"/>
              <a:t>for</a:t>
            </a:r>
            <a:r>
              <a:rPr lang="es-ES" dirty="0"/>
              <a:t> at (0,160,0) and </a:t>
            </a:r>
            <a:r>
              <a:rPr lang="es-ES" dirty="0" err="1"/>
              <a:t>marker</a:t>
            </a:r>
            <a:r>
              <a:rPr lang="es-ES" dirty="0"/>
              <a:t> 3 </a:t>
            </a:r>
            <a:r>
              <a:rPr lang="es-ES" dirty="0" err="1"/>
              <a:t>is</a:t>
            </a:r>
            <a:r>
              <a:rPr lang="es-ES" dirty="0"/>
              <a:t> </a:t>
            </a:r>
            <a:r>
              <a:rPr lang="es-ES" dirty="0" err="1"/>
              <a:t>slightly</a:t>
            </a:r>
            <a:r>
              <a:rPr lang="es-ES" dirty="0"/>
              <a:t> </a:t>
            </a:r>
            <a:r>
              <a:rPr lang="es-ES" dirty="0" err="1"/>
              <a:t>to</a:t>
            </a:r>
            <a:r>
              <a:rPr lang="es-ES" dirty="0"/>
              <a:t> </a:t>
            </a:r>
            <a:r>
              <a:rPr lang="es-ES" dirty="0" err="1"/>
              <a:t>the</a:t>
            </a:r>
            <a:r>
              <a:rPr lang="es-ES" dirty="0"/>
              <a:t> </a:t>
            </a:r>
            <a:r>
              <a:rPr lang="es-ES" dirty="0" err="1"/>
              <a:t>right</a:t>
            </a:r>
            <a:r>
              <a:rPr lang="es-ES" dirty="0"/>
              <a:t> at (13cm,85cm,0)</a:t>
            </a:r>
          </a:p>
        </p:txBody>
      </p:sp>
    </p:spTree>
    <p:extLst>
      <p:ext uri="{BB962C8B-B14F-4D97-AF65-F5344CB8AC3E}">
        <p14:creationId xmlns:p14="http://schemas.microsoft.com/office/powerpoint/2010/main" val="32370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176FAA-D642-42AE-9238-C3C9ABA8A689}"/>
              </a:ext>
            </a:extLst>
          </p:cNvPr>
          <p:cNvSpPr>
            <a:spLocks noGrp="1"/>
          </p:cNvSpPr>
          <p:nvPr>
            <p:ph type="title"/>
          </p:nvPr>
        </p:nvSpPr>
        <p:spPr/>
        <p:txBody>
          <a:bodyPr/>
          <a:lstStyle/>
          <a:p>
            <a:r>
              <a:rPr lang="es-ES" dirty="0"/>
              <a:t>TEST 1</a:t>
            </a:r>
          </a:p>
        </p:txBody>
      </p:sp>
      <p:sp>
        <p:nvSpPr>
          <p:cNvPr id="3" name="Marcador de contenido 2">
            <a:extLst>
              <a:ext uri="{FF2B5EF4-FFF2-40B4-BE49-F238E27FC236}">
                <a16:creationId xmlns:a16="http://schemas.microsoft.com/office/drawing/2014/main" id="{AD7B90ED-ABC3-4487-A00C-788E8F7B9BDA}"/>
              </a:ext>
            </a:extLst>
          </p:cNvPr>
          <p:cNvSpPr>
            <a:spLocks noGrp="1"/>
          </p:cNvSpPr>
          <p:nvPr>
            <p:ph idx="1"/>
          </p:nvPr>
        </p:nvSpPr>
        <p:spPr/>
        <p:txBody>
          <a:bodyPr/>
          <a:lstStyle/>
          <a:p>
            <a:r>
              <a:rPr lang="es-ES" dirty="0"/>
              <a:t>I </a:t>
            </a:r>
            <a:r>
              <a:rPr lang="es-ES" dirty="0" err="1"/>
              <a:t>took</a:t>
            </a:r>
            <a:r>
              <a:rPr lang="es-ES" dirty="0"/>
              <a:t> </a:t>
            </a:r>
            <a:r>
              <a:rPr lang="es-ES" dirty="0" err="1"/>
              <a:t>the</a:t>
            </a:r>
            <a:r>
              <a:rPr lang="es-ES" dirty="0"/>
              <a:t> video </a:t>
            </a:r>
            <a:r>
              <a:rPr lang="es-ES" dirty="0" err="1"/>
              <a:t>from</a:t>
            </a:r>
            <a:r>
              <a:rPr lang="es-ES" dirty="0"/>
              <a:t> </a:t>
            </a:r>
            <a:r>
              <a:rPr lang="es-ES" dirty="0" err="1"/>
              <a:t>point</a:t>
            </a:r>
            <a:r>
              <a:rPr lang="es-ES" dirty="0"/>
              <a:t> A at 2m </a:t>
            </a:r>
            <a:r>
              <a:rPr lang="es-ES" dirty="0" err="1"/>
              <a:t>form</a:t>
            </a:r>
            <a:r>
              <a:rPr lang="es-ES" dirty="0"/>
              <a:t> </a:t>
            </a:r>
            <a:r>
              <a:rPr lang="es-ES" dirty="0" err="1"/>
              <a:t>the</a:t>
            </a:r>
            <a:r>
              <a:rPr lang="es-ES" dirty="0"/>
              <a:t> </a:t>
            </a:r>
            <a:r>
              <a:rPr lang="es-ES" dirty="0" err="1"/>
              <a:t>wall</a:t>
            </a:r>
            <a:r>
              <a:rPr lang="es-ES" dirty="0"/>
              <a:t> </a:t>
            </a:r>
            <a:r>
              <a:rPr lang="es-ES" dirty="0" err="1"/>
              <a:t>to</a:t>
            </a:r>
            <a:r>
              <a:rPr lang="es-ES" dirty="0"/>
              <a:t> </a:t>
            </a:r>
            <a:r>
              <a:rPr lang="es-ES" dirty="0" err="1"/>
              <a:t>see</a:t>
            </a:r>
            <a:r>
              <a:rPr lang="es-ES" dirty="0"/>
              <a:t> </a:t>
            </a:r>
            <a:r>
              <a:rPr lang="es-ES" dirty="0" err="1"/>
              <a:t>if</a:t>
            </a:r>
            <a:r>
              <a:rPr lang="es-ES" dirty="0"/>
              <a:t> </a:t>
            </a:r>
            <a:r>
              <a:rPr lang="es-ES" dirty="0" err="1"/>
              <a:t>the</a:t>
            </a:r>
            <a:r>
              <a:rPr lang="es-ES" dirty="0"/>
              <a:t> </a:t>
            </a:r>
            <a:r>
              <a:rPr lang="es-ES" dirty="0" err="1"/>
              <a:t>distance</a:t>
            </a:r>
            <a:r>
              <a:rPr lang="es-ES" dirty="0"/>
              <a:t> </a:t>
            </a:r>
            <a:r>
              <a:rPr lang="es-ES" dirty="0" err="1"/>
              <a:t>between</a:t>
            </a:r>
            <a:r>
              <a:rPr lang="es-ES" dirty="0"/>
              <a:t> </a:t>
            </a:r>
            <a:r>
              <a:rPr lang="es-ES" dirty="0" err="1"/>
              <a:t>marker</a:t>
            </a:r>
            <a:r>
              <a:rPr lang="es-ES" dirty="0"/>
              <a:t> 4 at </a:t>
            </a:r>
            <a:r>
              <a:rPr lang="es-ES" dirty="0" err="1"/>
              <a:t>the</a:t>
            </a:r>
            <a:r>
              <a:rPr lang="es-ES" dirty="0"/>
              <a:t> center and 3 </a:t>
            </a:r>
            <a:r>
              <a:rPr lang="es-ES" dirty="0" err="1"/>
              <a:t>was</a:t>
            </a:r>
            <a:r>
              <a:rPr lang="es-ES" dirty="0"/>
              <a:t> </a:t>
            </a:r>
            <a:r>
              <a:rPr lang="es-ES" dirty="0" err="1"/>
              <a:t>correct</a:t>
            </a:r>
            <a:r>
              <a:rPr lang="es-ES" dirty="0"/>
              <a:t> as </a:t>
            </a:r>
            <a:r>
              <a:rPr lang="es-ES" dirty="0" err="1"/>
              <a:t>the</a:t>
            </a:r>
            <a:r>
              <a:rPr lang="es-ES" dirty="0"/>
              <a:t> </a:t>
            </a:r>
            <a:r>
              <a:rPr lang="es-ES" dirty="0" err="1"/>
              <a:t>physical</a:t>
            </a:r>
            <a:r>
              <a:rPr lang="es-ES" dirty="0"/>
              <a:t> </a:t>
            </a:r>
            <a:r>
              <a:rPr lang="es-ES" dirty="0" err="1"/>
              <a:t>measurement</a:t>
            </a:r>
            <a:r>
              <a:rPr lang="es-ES" dirty="0"/>
              <a:t> </a:t>
            </a:r>
            <a:r>
              <a:rPr lang="es-ES" dirty="0" err="1"/>
              <a:t>was</a:t>
            </a:r>
            <a:r>
              <a:rPr lang="es-ES" dirty="0"/>
              <a:t> 13 cm </a:t>
            </a:r>
            <a:r>
              <a:rPr lang="es-ES" dirty="0" err="1"/>
              <a:t>between</a:t>
            </a:r>
            <a:r>
              <a:rPr lang="es-ES" dirty="0"/>
              <a:t> </a:t>
            </a:r>
            <a:r>
              <a:rPr lang="es-ES" dirty="0" err="1"/>
              <a:t>the</a:t>
            </a:r>
            <a:r>
              <a:rPr lang="es-ES" dirty="0"/>
              <a:t> centers </a:t>
            </a:r>
            <a:r>
              <a:rPr lang="es-ES" dirty="0" err="1"/>
              <a:t>of</a:t>
            </a:r>
            <a:r>
              <a:rPr lang="es-ES" dirty="0"/>
              <a:t> </a:t>
            </a:r>
            <a:r>
              <a:rPr lang="es-ES" dirty="0" err="1"/>
              <a:t>the</a:t>
            </a:r>
            <a:r>
              <a:rPr lang="es-ES" dirty="0"/>
              <a:t> </a:t>
            </a:r>
            <a:r>
              <a:rPr lang="es-ES" dirty="0" err="1"/>
              <a:t>markers</a:t>
            </a:r>
            <a:r>
              <a:rPr lang="es-ES" dirty="0"/>
              <a:t>. </a:t>
            </a:r>
            <a:r>
              <a:rPr lang="es-ES" dirty="0" err="1"/>
              <a:t>Results</a:t>
            </a:r>
            <a:r>
              <a:rPr lang="es-ES" dirty="0"/>
              <a:t> </a:t>
            </a:r>
            <a:r>
              <a:rPr lang="es-ES" dirty="0" err="1"/>
              <a:t>of</a:t>
            </a:r>
            <a:r>
              <a:rPr lang="es-ES" dirty="0"/>
              <a:t> a single </a:t>
            </a:r>
            <a:r>
              <a:rPr lang="es-ES" dirty="0" err="1"/>
              <a:t>frame</a:t>
            </a:r>
            <a:r>
              <a:rPr lang="es-ES" dirty="0"/>
              <a:t> </a:t>
            </a:r>
            <a:r>
              <a:rPr lang="es-ES" dirty="0" err="1"/>
              <a:t>of</a:t>
            </a:r>
            <a:r>
              <a:rPr lang="es-ES" dirty="0"/>
              <a:t> video (no </a:t>
            </a:r>
            <a:r>
              <a:rPr lang="es-ES" dirty="0" err="1"/>
              <a:t>movement</a:t>
            </a:r>
            <a:r>
              <a:rPr lang="es-ES" dirty="0"/>
              <a:t> </a:t>
            </a:r>
            <a:r>
              <a:rPr lang="es-ES" dirty="0" err="1"/>
              <a:t>ocurred</a:t>
            </a:r>
            <a:r>
              <a:rPr lang="es-ES" dirty="0"/>
              <a:t>)</a:t>
            </a:r>
          </a:p>
          <a:p>
            <a:r>
              <a:rPr lang="es-ES" dirty="0"/>
              <a:t>Are </a:t>
            </a:r>
            <a:r>
              <a:rPr lang="es-ES" dirty="0" err="1"/>
              <a:t>these</a:t>
            </a:r>
            <a:r>
              <a:rPr lang="es-ES" dirty="0"/>
              <a:t> </a:t>
            </a:r>
            <a:r>
              <a:rPr lang="es-ES" dirty="0" err="1"/>
              <a:t>the</a:t>
            </a:r>
            <a:r>
              <a:rPr lang="es-ES" dirty="0"/>
              <a:t> </a:t>
            </a:r>
            <a:r>
              <a:rPr lang="es-ES" dirty="0" err="1"/>
              <a:t>correct</a:t>
            </a:r>
            <a:r>
              <a:rPr lang="es-ES" dirty="0"/>
              <a:t> </a:t>
            </a:r>
            <a:r>
              <a:rPr lang="es-ES" dirty="0" err="1"/>
              <a:t>physical</a:t>
            </a:r>
            <a:r>
              <a:rPr lang="es-ES" dirty="0"/>
              <a:t> </a:t>
            </a:r>
            <a:r>
              <a:rPr lang="es-ES" dirty="0" err="1"/>
              <a:t>distances</a:t>
            </a:r>
            <a:r>
              <a:rPr lang="es-ES" dirty="0"/>
              <a:t>?? </a:t>
            </a:r>
            <a:r>
              <a:rPr lang="es-ES" dirty="0" err="1"/>
              <a:t>The</a:t>
            </a:r>
            <a:r>
              <a:rPr lang="es-ES" dirty="0"/>
              <a:t> Z </a:t>
            </a:r>
            <a:r>
              <a:rPr lang="es-ES" dirty="0" err="1"/>
              <a:t>distance</a:t>
            </a:r>
            <a:r>
              <a:rPr lang="es-ES" dirty="0"/>
              <a:t> </a:t>
            </a:r>
            <a:r>
              <a:rPr lang="es-ES" dirty="0" err="1"/>
              <a:t>is</a:t>
            </a:r>
            <a:r>
              <a:rPr lang="es-ES" dirty="0"/>
              <a:t> </a:t>
            </a:r>
            <a:r>
              <a:rPr lang="es-ES" dirty="0" err="1"/>
              <a:t>wrong</a:t>
            </a:r>
            <a:r>
              <a:rPr lang="es-ES" dirty="0"/>
              <a:t> and </a:t>
            </a:r>
            <a:r>
              <a:rPr lang="es-ES" dirty="0" err="1"/>
              <a:t>the</a:t>
            </a:r>
            <a:r>
              <a:rPr lang="es-ES" dirty="0"/>
              <a:t> </a:t>
            </a:r>
            <a:r>
              <a:rPr lang="es-ES" dirty="0" err="1"/>
              <a:t>information</a:t>
            </a:r>
            <a:r>
              <a:rPr lang="es-ES" dirty="0"/>
              <a:t> </a:t>
            </a:r>
            <a:r>
              <a:rPr lang="es-ES" dirty="0" err="1"/>
              <a:t>on</a:t>
            </a:r>
            <a:r>
              <a:rPr lang="es-ES" dirty="0"/>
              <a:t> </a:t>
            </a:r>
            <a:r>
              <a:rPr lang="es-ES" dirty="0" err="1"/>
              <a:t>the</a:t>
            </a:r>
            <a:r>
              <a:rPr lang="es-ES" dirty="0"/>
              <a:t> x axis </a:t>
            </a:r>
            <a:r>
              <a:rPr lang="es-ES" dirty="0" err="1"/>
              <a:t>is</a:t>
            </a:r>
            <a:r>
              <a:rPr lang="es-ES" dirty="0"/>
              <a:t> 11cm in </a:t>
            </a:r>
            <a:r>
              <a:rPr lang="es-ES" dirty="0" err="1"/>
              <a:t>difference</a:t>
            </a:r>
            <a:r>
              <a:rPr lang="es-ES" dirty="0"/>
              <a:t> so </a:t>
            </a:r>
            <a:r>
              <a:rPr lang="es-ES" dirty="0" err="1"/>
              <a:t>there</a:t>
            </a:r>
            <a:r>
              <a:rPr lang="es-ES" dirty="0"/>
              <a:t> </a:t>
            </a:r>
            <a:r>
              <a:rPr lang="es-ES" dirty="0" err="1"/>
              <a:t>is</a:t>
            </a:r>
            <a:r>
              <a:rPr lang="es-ES" dirty="0"/>
              <a:t> a 2cm error. </a:t>
            </a:r>
            <a:r>
              <a:rPr lang="es-ES" dirty="0" err="1"/>
              <a:t>Rotations</a:t>
            </a:r>
            <a:r>
              <a:rPr lang="es-ES" dirty="0"/>
              <a:t> are </a:t>
            </a:r>
            <a:r>
              <a:rPr lang="es-ES" dirty="0" err="1"/>
              <a:t>of</a:t>
            </a:r>
            <a:r>
              <a:rPr lang="es-ES" dirty="0"/>
              <a:t> no </a:t>
            </a:r>
            <a:r>
              <a:rPr lang="es-ES" dirty="0" err="1"/>
              <a:t>interest</a:t>
            </a:r>
            <a:r>
              <a:rPr lang="es-ES" dirty="0"/>
              <a:t> at </a:t>
            </a:r>
            <a:r>
              <a:rPr lang="es-ES" dirty="0" err="1"/>
              <a:t>this</a:t>
            </a:r>
            <a:r>
              <a:rPr lang="es-ES" dirty="0"/>
              <a:t> time.</a:t>
            </a:r>
          </a:p>
          <a:p>
            <a:endParaRPr lang="es-ES" dirty="0"/>
          </a:p>
        </p:txBody>
      </p:sp>
      <p:pic>
        <p:nvPicPr>
          <p:cNvPr id="5" name="Imagen 4">
            <a:extLst>
              <a:ext uri="{FF2B5EF4-FFF2-40B4-BE49-F238E27FC236}">
                <a16:creationId xmlns:a16="http://schemas.microsoft.com/office/drawing/2014/main" id="{8621CCAC-8CA3-4235-A1B7-BE528D1237D4}"/>
              </a:ext>
            </a:extLst>
          </p:cNvPr>
          <p:cNvPicPr>
            <a:picLocks noChangeAspect="1"/>
          </p:cNvPicPr>
          <p:nvPr/>
        </p:nvPicPr>
        <p:blipFill rotWithShape="1">
          <a:blip r:embed="rId2"/>
          <a:srcRect t="34494" b="55215"/>
          <a:stretch/>
        </p:blipFill>
        <p:spPr>
          <a:xfrm>
            <a:off x="0" y="5029201"/>
            <a:ext cx="12192000" cy="705394"/>
          </a:xfrm>
          <a:prstGeom prst="rect">
            <a:avLst/>
          </a:prstGeom>
        </p:spPr>
      </p:pic>
    </p:spTree>
    <p:extLst>
      <p:ext uri="{BB962C8B-B14F-4D97-AF65-F5344CB8AC3E}">
        <p14:creationId xmlns:p14="http://schemas.microsoft.com/office/powerpoint/2010/main" val="222996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16EEC-467A-489F-8C8F-A1641EA3F00F}"/>
              </a:ext>
            </a:extLst>
          </p:cNvPr>
          <p:cNvSpPr>
            <a:spLocks noGrp="1"/>
          </p:cNvSpPr>
          <p:nvPr>
            <p:ph type="title"/>
          </p:nvPr>
        </p:nvSpPr>
        <p:spPr/>
        <p:txBody>
          <a:bodyPr/>
          <a:lstStyle/>
          <a:p>
            <a:r>
              <a:rPr lang="es-ES" dirty="0"/>
              <a:t>TEST 2</a:t>
            </a:r>
          </a:p>
        </p:txBody>
      </p:sp>
      <p:sp>
        <p:nvSpPr>
          <p:cNvPr id="3" name="Marcador de contenido 2">
            <a:extLst>
              <a:ext uri="{FF2B5EF4-FFF2-40B4-BE49-F238E27FC236}">
                <a16:creationId xmlns:a16="http://schemas.microsoft.com/office/drawing/2014/main" id="{BE0710D8-2F0A-44D3-BD20-692B87138D1F}"/>
              </a:ext>
            </a:extLst>
          </p:cNvPr>
          <p:cNvSpPr>
            <a:spLocks noGrp="1"/>
          </p:cNvSpPr>
          <p:nvPr>
            <p:ph idx="1"/>
          </p:nvPr>
        </p:nvSpPr>
        <p:spPr/>
        <p:txBody>
          <a:bodyPr/>
          <a:lstStyle/>
          <a:p>
            <a:r>
              <a:rPr lang="es-ES" dirty="0"/>
              <a:t>I </a:t>
            </a:r>
            <a:r>
              <a:rPr lang="es-ES" dirty="0" err="1"/>
              <a:t>took</a:t>
            </a:r>
            <a:r>
              <a:rPr lang="es-ES" dirty="0"/>
              <a:t> a video </a:t>
            </a:r>
            <a:r>
              <a:rPr lang="es-ES" dirty="0" err="1"/>
              <a:t>from</a:t>
            </a:r>
            <a:r>
              <a:rPr lang="es-ES" dirty="0"/>
              <a:t> </a:t>
            </a:r>
            <a:r>
              <a:rPr lang="es-ES" dirty="0" err="1"/>
              <a:t>point</a:t>
            </a:r>
            <a:r>
              <a:rPr lang="es-ES" dirty="0"/>
              <a:t> B </a:t>
            </a:r>
            <a:r>
              <a:rPr lang="es-ES" dirty="0" err="1"/>
              <a:t>to</a:t>
            </a:r>
            <a:r>
              <a:rPr lang="es-ES" dirty="0"/>
              <a:t> </a:t>
            </a:r>
            <a:r>
              <a:rPr lang="es-ES" dirty="0" err="1"/>
              <a:t>evaluate</a:t>
            </a:r>
            <a:r>
              <a:rPr lang="es-ES" dirty="0"/>
              <a:t> </a:t>
            </a:r>
            <a:r>
              <a:rPr lang="es-ES" dirty="0" err="1"/>
              <a:t>the</a:t>
            </a:r>
            <a:r>
              <a:rPr lang="es-ES" dirty="0"/>
              <a:t> </a:t>
            </a:r>
            <a:r>
              <a:rPr lang="es-ES" dirty="0" err="1"/>
              <a:t>distances</a:t>
            </a:r>
            <a:r>
              <a:rPr lang="es-ES" dirty="0"/>
              <a:t> </a:t>
            </a:r>
            <a:r>
              <a:rPr lang="es-ES" dirty="0" err="1"/>
              <a:t>from</a:t>
            </a:r>
            <a:r>
              <a:rPr lang="es-ES" dirty="0"/>
              <a:t> </a:t>
            </a:r>
            <a:r>
              <a:rPr lang="es-ES" dirty="0" err="1"/>
              <a:t>the</a:t>
            </a:r>
            <a:r>
              <a:rPr lang="es-ES" dirty="0"/>
              <a:t> </a:t>
            </a:r>
            <a:r>
              <a:rPr lang="es-ES" dirty="0" err="1"/>
              <a:t>marker</a:t>
            </a:r>
            <a:r>
              <a:rPr lang="es-ES" dirty="0"/>
              <a:t> 4 and 5 </a:t>
            </a:r>
            <a:r>
              <a:rPr lang="es-ES" dirty="0" err="1"/>
              <a:t>which</a:t>
            </a:r>
            <a:r>
              <a:rPr lang="es-ES" dirty="0"/>
              <a:t> lie in </a:t>
            </a:r>
            <a:r>
              <a:rPr lang="es-ES" dirty="0" err="1"/>
              <a:t>the</a:t>
            </a:r>
            <a:r>
              <a:rPr lang="es-ES" dirty="0"/>
              <a:t> </a:t>
            </a:r>
            <a:r>
              <a:rPr lang="es-ES" dirty="0" err="1"/>
              <a:t>same</a:t>
            </a:r>
            <a:r>
              <a:rPr lang="es-ES" dirty="0"/>
              <a:t> Y axis </a:t>
            </a:r>
            <a:r>
              <a:rPr lang="es-ES" dirty="0" err="1"/>
              <a:t>separated</a:t>
            </a:r>
            <a:r>
              <a:rPr lang="es-ES" dirty="0"/>
              <a:t> </a:t>
            </a:r>
            <a:r>
              <a:rPr lang="es-ES" dirty="0" err="1"/>
              <a:t>form</a:t>
            </a:r>
            <a:r>
              <a:rPr lang="es-ES" dirty="0"/>
              <a:t> a </a:t>
            </a:r>
            <a:r>
              <a:rPr lang="es-ES" dirty="0" err="1"/>
              <a:t>distance</a:t>
            </a:r>
            <a:r>
              <a:rPr lang="es-ES" dirty="0"/>
              <a:t> </a:t>
            </a:r>
            <a:r>
              <a:rPr lang="es-ES" dirty="0" err="1"/>
              <a:t>of</a:t>
            </a:r>
            <a:r>
              <a:rPr lang="es-ES" dirty="0"/>
              <a:t> 75cm. </a:t>
            </a:r>
            <a:r>
              <a:rPr lang="es-ES" dirty="0" err="1"/>
              <a:t>Taking</a:t>
            </a:r>
            <a:r>
              <a:rPr lang="es-ES" dirty="0"/>
              <a:t> </a:t>
            </a:r>
            <a:r>
              <a:rPr lang="es-ES" dirty="0" err="1"/>
              <a:t>the</a:t>
            </a:r>
            <a:r>
              <a:rPr lang="es-ES" dirty="0"/>
              <a:t> </a:t>
            </a:r>
            <a:r>
              <a:rPr lang="es-ES" dirty="0" err="1"/>
              <a:t>info</a:t>
            </a:r>
            <a:r>
              <a:rPr lang="es-ES" dirty="0"/>
              <a:t> </a:t>
            </a:r>
            <a:r>
              <a:rPr lang="es-ES" dirty="0" err="1"/>
              <a:t>of</a:t>
            </a:r>
            <a:r>
              <a:rPr lang="es-ES" dirty="0"/>
              <a:t> a single </a:t>
            </a:r>
            <a:r>
              <a:rPr lang="es-ES" dirty="0" err="1"/>
              <a:t>frame</a:t>
            </a:r>
            <a:r>
              <a:rPr lang="es-ES" dirty="0"/>
              <a:t>.</a:t>
            </a:r>
          </a:p>
          <a:p>
            <a:r>
              <a:rPr lang="es-ES" dirty="0"/>
              <a:t>As </a:t>
            </a:r>
            <a:r>
              <a:rPr lang="es-ES" dirty="0" err="1"/>
              <a:t>we</a:t>
            </a:r>
            <a:r>
              <a:rPr lang="es-ES" dirty="0"/>
              <a:t> can </a:t>
            </a:r>
            <a:r>
              <a:rPr lang="es-ES" dirty="0" err="1"/>
              <a:t>see</a:t>
            </a:r>
            <a:r>
              <a:rPr lang="es-ES" dirty="0"/>
              <a:t> </a:t>
            </a:r>
            <a:r>
              <a:rPr lang="es-ES" dirty="0" err="1"/>
              <a:t>there</a:t>
            </a:r>
            <a:r>
              <a:rPr lang="es-ES" dirty="0"/>
              <a:t> </a:t>
            </a:r>
            <a:r>
              <a:rPr lang="es-ES" dirty="0" err="1"/>
              <a:t>is</a:t>
            </a:r>
            <a:r>
              <a:rPr lang="es-ES" dirty="0"/>
              <a:t> a 77cm </a:t>
            </a:r>
            <a:r>
              <a:rPr lang="es-ES" dirty="0" err="1"/>
              <a:t>difference</a:t>
            </a:r>
            <a:r>
              <a:rPr lang="es-ES" dirty="0"/>
              <a:t> in </a:t>
            </a:r>
            <a:r>
              <a:rPr lang="es-ES" dirty="0" err="1"/>
              <a:t>the</a:t>
            </a:r>
            <a:r>
              <a:rPr lang="es-ES" dirty="0"/>
              <a:t> Y axis </a:t>
            </a:r>
            <a:r>
              <a:rPr lang="es-ES" dirty="0" err="1"/>
              <a:t>but</a:t>
            </a:r>
            <a:r>
              <a:rPr lang="es-ES" dirty="0"/>
              <a:t> </a:t>
            </a:r>
            <a:r>
              <a:rPr lang="es-ES" dirty="0" err="1"/>
              <a:t>why</a:t>
            </a:r>
            <a:r>
              <a:rPr lang="es-ES" dirty="0"/>
              <a:t> </a:t>
            </a:r>
            <a:r>
              <a:rPr lang="es-ES" dirty="0" err="1"/>
              <a:t>the</a:t>
            </a:r>
            <a:r>
              <a:rPr lang="es-ES" dirty="0"/>
              <a:t> </a:t>
            </a:r>
            <a:r>
              <a:rPr lang="es-ES" dirty="0" err="1"/>
              <a:t>negative</a:t>
            </a:r>
            <a:r>
              <a:rPr lang="es-ES" dirty="0"/>
              <a:t> </a:t>
            </a:r>
            <a:r>
              <a:rPr lang="es-ES" dirty="0" err="1"/>
              <a:t>sign</a:t>
            </a:r>
            <a:r>
              <a:rPr lang="es-ES" dirty="0"/>
              <a:t>? and </a:t>
            </a:r>
            <a:r>
              <a:rPr lang="es-ES" dirty="0" err="1"/>
              <a:t>why</a:t>
            </a:r>
            <a:r>
              <a:rPr lang="es-ES" dirty="0"/>
              <a:t> </a:t>
            </a:r>
            <a:r>
              <a:rPr lang="es-ES" dirty="0" err="1"/>
              <a:t>is</a:t>
            </a:r>
            <a:r>
              <a:rPr lang="es-ES" dirty="0"/>
              <a:t> </a:t>
            </a:r>
            <a:r>
              <a:rPr lang="es-ES" dirty="0" err="1"/>
              <a:t>it</a:t>
            </a:r>
            <a:r>
              <a:rPr lang="es-ES" dirty="0"/>
              <a:t> 1.92 </a:t>
            </a:r>
            <a:r>
              <a:rPr lang="es-ES" dirty="0" err="1"/>
              <a:t>instead</a:t>
            </a:r>
            <a:r>
              <a:rPr lang="es-ES" dirty="0"/>
              <a:t> </a:t>
            </a:r>
            <a:r>
              <a:rPr lang="es-ES" dirty="0" err="1"/>
              <a:t>of</a:t>
            </a:r>
            <a:r>
              <a:rPr lang="es-ES" dirty="0"/>
              <a:t> 0.92? </a:t>
            </a:r>
            <a:r>
              <a:rPr lang="es-ES" dirty="0" err="1"/>
              <a:t>The</a:t>
            </a:r>
            <a:r>
              <a:rPr lang="es-ES" dirty="0"/>
              <a:t> Z axis </a:t>
            </a:r>
            <a:r>
              <a:rPr lang="es-ES" dirty="0" err="1"/>
              <a:t>again</a:t>
            </a:r>
            <a:r>
              <a:rPr lang="es-ES" dirty="0"/>
              <a:t> </a:t>
            </a:r>
            <a:r>
              <a:rPr lang="es-ES" dirty="0" err="1"/>
              <a:t>is</a:t>
            </a:r>
            <a:r>
              <a:rPr lang="es-ES" dirty="0"/>
              <a:t> </a:t>
            </a:r>
            <a:r>
              <a:rPr lang="es-ES" dirty="0" err="1"/>
              <a:t>almost</a:t>
            </a:r>
            <a:r>
              <a:rPr lang="es-ES" dirty="0"/>
              <a:t> </a:t>
            </a:r>
            <a:r>
              <a:rPr lang="es-ES" dirty="0" err="1"/>
              <a:t>the</a:t>
            </a:r>
            <a:r>
              <a:rPr lang="es-ES" dirty="0"/>
              <a:t> </a:t>
            </a:r>
            <a:r>
              <a:rPr lang="es-ES" dirty="0" err="1"/>
              <a:t>double</a:t>
            </a:r>
            <a:r>
              <a:rPr lang="es-ES" dirty="0"/>
              <a:t> </a:t>
            </a:r>
            <a:r>
              <a:rPr lang="es-ES" dirty="0" err="1"/>
              <a:t>of</a:t>
            </a:r>
            <a:r>
              <a:rPr lang="es-ES" dirty="0"/>
              <a:t> </a:t>
            </a:r>
            <a:r>
              <a:rPr lang="es-ES" dirty="0" err="1"/>
              <a:t>the</a:t>
            </a:r>
            <a:r>
              <a:rPr lang="es-ES" dirty="0"/>
              <a:t> real </a:t>
            </a:r>
            <a:r>
              <a:rPr lang="es-ES" dirty="0" err="1"/>
              <a:t>distance</a:t>
            </a:r>
            <a:r>
              <a:rPr lang="es-ES" dirty="0"/>
              <a:t> </a:t>
            </a:r>
            <a:r>
              <a:rPr lang="es-ES" dirty="0" err="1"/>
              <a:t>to</a:t>
            </a:r>
            <a:r>
              <a:rPr lang="es-ES" dirty="0"/>
              <a:t> </a:t>
            </a:r>
            <a:r>
              <a:rPr lang="es-ES" dirty="0" err="1"/>
              <a:t>the</a:t>
            </a:r>
            <a:r>
              <a:rPr lang="es-ES" dirty="0"/>
              <a:t> </a:t>
            </a:r>
            <a:r>
              <a:rPr lang="es-ES" dirty="0" err="1"/>
              <a:t>wall</a:t>
            </a:r>
            <a:r>
              <a:rPr lang="es-ES"/>
              <a:t> (2,91m).</a:t>
            </a:r>
            <a:endParaRPr lang="es-ES" dirty="0"/>
          </a:p>
          <a:p>
            <a:endParaRPr lang="es-ES" dirty="0"/>
          </a:p>
        </p:txBody>
      </p:sp>
      <p:pic>
        <p:nvPicPr>
          <p:cNvPr id="7" name="Imagen 6">
            <a:extLst>
              <a:ext uri="{FF2B5EF4-FFF2-40B4-BE49-F238E27FC236}">
                <a16:creationId xmlns:a16="http://schemas.microsoft.com/office/drawing/2014/main" id="{406883DB-E902-41EC-A3D6-B285C6DB5050}"/>
              </a:ext>
            </a:extLst>
          </p:cNvPr>
          <p:cNvPicPr>
            <a:picLocks noChangeAspect="1"/>
          </p:cNvPicPr>
          <p:nvPr/>
        </p:nvPicPr>
        <p:blipFill rotWithShape="1">
          <a:blip r:embed="rId2"/>
          <a:srcRect t="31991" b="58671"/>
          <a:stretch/>
        </p:blipFill>
        <p:spPr>
          <a:xfrm>
            <a:off x="0" y="4271554"/>
            <a:ext cx="12192000" cy="640080"/>
          </a:xfrm>
          <a:prstGeom prst="rect">
            <a:avLst/>
          </a:prstGeom>
        </p:spPr>
      </p:pic>
    </p:spTree>
    <p:extLst>
      <p:ext uri="{BB962C8B-B14F-4D97-AF65-F5344CB8AC3E}">
        <p14:creationId xmlns:p14="http://schemas.microsoft.com/office/powerpoint/2010/main" val="367624971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661</Words>
  <Application>Microsoft Office PowerPoint</Application>
  <PresentationFormat>Panorámica</PresentationFormat>
  <Paragraphs>24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Segoe UI</vt:lpstr>
      <vt:lpstr>Tema de Office</vt:lpstr>
      <vt:lpstr>Aruco Data: Digital Camera Experiment</vt:lpstr>
      <vt:lpstr>Relevant Information</vt:lpstr>
      <vt:lpstr>Let’s assume we calculated two markers 3D location. It means we have two vectors, let’s call them A and B vectors. Since their positions are calculated as camera centered, the difference between them will give us marker A as B centered or vice versa, since it’s dependent on the operation(A-B or B-A). But in this case the center its still at the marker.  I was able to invert the vectors so that the center was the camera calle inverted tvec and inverted rvec </vt:lpstr>
      <vt:lpstr>My Setup</vt:lpstr>
      <vt:lpstr>TEST 1</vt:lpstr>
      <vt:lpstr>TEST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Datos Aruco de Cámara digital</dc:title>
  <dc:creator>Daniel  Rodríguez González</dc:creator>
  <cp:lastModifiedBy>Daniel  Rodríguez González</cp:lastModifiedBy>
  <cp:revision>9</cp:revision>
  <dcterms:created xsi:type="dcterms:W3CDTF">2021-03-17T14:42:13Z</dcterms:created>
  <dcterms:modified xsi:type="dcterms:W3CDTF">2021-03-17T16:20:13Z</dcterms:modified>
</cp:coreProperties>
</file>