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4" r:id="rId4"/>
    <p:sldId id="263" r:id="rId5"/>
    <p:sldId id="260" r:id="rId6"/>
    <p:sldId id="261" r:id="rId7"/>
    <p:sldId id="262" r:id="rId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6524D67-011F-40E6-9C00-4C60140C9237}" type="datetimeFigureOut">
              <a:rPr lang="es-CL" smtClean="0"/>
              <a:t>10-07-2025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10C1F43-8F0D-4ED0-ACE7-D9BB5047ABA7}"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31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6524D67-011F-40E6-9C00-4C60140C9237}" type="datetimeFigureOut">
              <a:rPr lang="es-CL" smtClean="0"/>
              <a:t>10-07-2025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10C1F43-8F0D-4ED0-ACE7-D9BB5047ABA7}" type="slidenum">
              <a:rPr lang="es-CL" smtClean="0"/>
              <a:t>‹Nº›</a:t>
            </a:fld>
            <a:endParaRPr lang="es-CL"/>
          </a:p>
        </p:txBody>
      </p:sp>
    </p:spTree>
    <p:extLst>
      <p:ext uri="{BB962C8B-B14F-4D97-AF65-F5344CB8AC3E}">
        <p14:creationId xmlns:p14="http://schemas.microsoft.com/office/powerpoint/2010/main" val="697010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6524D67-011F-40E6-9C00-4C60140C9237}" type="datetimeFigureOut">
              <a:rPr lang="es-CL" smtClean="0"/>
              <a:t>10-07-2025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10C1F43-8F0D-4ED0-ACE7-D9BB5047ABA7}" type="slidenum">
              <a:rPr lang="es-CL" smtClean="0"/>
              <a:t>‹Nº›</a:t>
            </a:fld>
            <a:endParaRPr lang="es-CL"/>
          </a:p>
        </p:txBody>
      </p:sp>
    </p:spTree>
    <p:extLst>
      <p:ext uri="{BB962C8B-B14F-4D97-AF65-F5344CB8AC3E}">
        <p14:creationId xmlns:p14="http://schemas.microsoft.com/office/powerpoint/2010/main" val="132213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6524D67-011F-40E6-9C00-4C60140C9237}" type="datetimeFigureOut">
              <a:rPr lang="es-CL" smtClean="0"/>
              <a:t>10-07-2025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10C1F43-8F0D-4ED0-ACE7-D9BB5047ABA7}" type="slidenum">
              <a:rPr lang="es-CL" smtClean="0"/>
              <a:t>‹Nº›</a:t>
            </a:fld>
            <a:endParaRPr lang="es-CL"/>
          </a:p>
        </p:txBody>
      </p:sp>
    </p:spTree>
    <p:extLst>
      <p:ext uri="{BB962C8B-B14F-4D97-AF65-F5344CB8AC3E}">
        <p14:creationId xmlns:p14="http://schemas.microsoft.com/office/powerpoint/2010/main" val="3586776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6524D67-011F-40E6-9C00-4C60140C9237}" type="datetimeFigureOut">
              <a:rPr lang="es-CL" smtClean="0"/>
              <a:t>10-07-2025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10C1F43-8F0D-4ED0-ACE7-D9BB5047ABA7}"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54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6524D67-011F-40E6-9C00-4C60140C9237}" type="datetimeFigureOut">
              <a:rPr lang="es-CL" smtClean="0"/>
              <a:t>10-07-2025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10C1F43-8F0D-4ED0-ACE7-D9BB5047ABA7}" type="slidenum">
              <a:rPr lang="es-CL" smtClean="0"/>
              <a:t>‹Nº›</a:t>
            </a:fld>
            <a:endParaRPr lang="es-CL"/>
          </a:p>
        </p:txBody>
      </p:sp>
    </p:spTree>
    <p:extLst>
      <p:ext uri="{BB962C8B-B14F-4D97-AF65-F5344CB8AC3E}">
        <p14:creationId xmlns:p14="http://schemas.microsoft.com/office/powerpoint/2010/main" val="66186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6524D67-011F-40E6-9C00-4C60140C9237}" type="datetimeFigureOut">
              <a:rPr lang="es-CL" smtClean="0"/>
              <a:t>10-07-2025</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010C1F43-8F0D-4ED0-ACE7-D9BB5047ABA7}" type="slidenum">
              <a:rPr lang="es-CL" smtClean="0"/>
              <a:t>‹Nº›</a:t>
            </a:fld>
            <a:endParaRPr lang="es-CL"/>
          </a:p>
        </p:txBody>
      </p:sp>
    </p:spTree>
    <p:extLst>
      <p:ext uri="{BB962C8B-B14F-4D97-AF65-F5344CB8AC3E}">
        <p14:creationId xmlns:p14="http://schemas.microsoft.com/office/powerpoint/2010/main" val="121646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6524D67-011F-40E6-9C00-4C60140C9237}" type="datetimeFigureOut">
              <a:rPr lang="es-CL" smtClean="0"/>
              <a:t>10-07-2025</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010C1F43-8F0D-4ED0-ACE7-D9BB5047ABA7}" type="slidenum">
              <a:rPr lang="es-CL" smtClean="0"/>
              <a:t>‹Nº›</a:t>
            </a:fld>
            <a:endParaRPr lang="es-CL"/>
          </a:p>
        </p:txBody>
      </p:sp>
    </p:spTree>
    <p:extLst>
      <p:ext uri="{BB962C8B-B14F-4D97-AF65-F5344CB8AC3E}">
        <p14:creationId xmlns:p14="http://schemas.microsoft.com/office/powerpoint/2010/main" val="82061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524D67-011F-40E6-9C00-4C60140C9237}" type="datetimeFigureOut">
              <a:rPr lang="es-CL" smtClean="0"/>
              <a:t>10-07-2025</a:t>
            </a:fld>
            <a:endParaRPr lang="es-C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L"/>
          </a:p>
        </p:txBody>
      </p:sp>
      <p:sp>
        <p:nvSpPr>
          <p:cNvPr id="9" name="Slide Number Placeholder 8"/>
          <p:cNvSpPr>
            <a:spLocks noGrp="1"/>
          </p:cNvSpPr>
          <p:nvPr>
            <p:ph type="sldNum" sz="quarter" idx="12"/>
          </p:nvPr>
        </p:nvSpPr>
        <p:spPr/>
        <p:txBody>
          <a:bodyPr/>
          <a:lstStyle/>
          <a:p>
            <a:fld id="{010C1F43-8F0D-4ED0-ACE7-D9BB5047ABA7}" type="slidenum">
              <a:rPr lang="es-CL" smtClean="0"/>
              <a:t>‹Nº›</a:t>
            </a:fld>
            <a:endParaRPr lang="es-CL"/>
          </a:p>
        </p:txBody>
      </p:sp>
    </p:spTree>
    <p:extLst>
      <p:ext uri="{BB962C8B-B14F-4D97-AF65-F5344CB8AC3E}">
        <p14:creationId xmlns:p14="http://schemas.microsoft.com/office/powerpoint/2010/main" val="342353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524D67-011F-40E6-9C00-4C60140C9237}" type="datetimeFigureOut">
              <a:rPr lang="es-CL" smtClean="0"/>
              <a:t>10-07-2025</a:t>
            </a:fld>
            <a:endParaRPr lang="es-C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0C1F43-8F0D-4ED0-ACE7-D9BB5047ABA7}" type="slidenum">
              <a:rPr lang="es-CL" smtClean="0"/>
              <a:t>‹Nº›</a:t>
            </a:fld>
            <a:endParaRPr lang="es-CL"/>
          </a:p>
        </p:txBody>
      </p:sp>
    </p:spTree>
    <p:extLst>
      <p:ext uri="{BB962C8B-B14F-4D97-AF65-F5344CB8AC3E}">
        <p14:creationId xmlns:p14="http://schemas.microsoft.com/office/powerpoint/2010/main" val="166256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524D67-011F-40E6-9C00-4C60140C9237}" type="datetimeFigureOut">
              <a:rPr lang="es-CL" smtClean="0"/>
              <a:t>10-07-2025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10C1F43-8F0D-4ED0-ACE7-D9BB5047ABA7}" type="slidenum">
              <a:rPr lang="es-CL" smtClean="0"/>
              <a:t>‹Nº›</a:t>
            </a:fld>
            <a:endParaRPr lang="es-CL"/>
          </a:p>
        </p:txBody>
      </p:sp>
    </p:spTree>
    <p:extLst>
      <p:ext uri="{BB962C8B-B14F-4D97-AF65-F5344CB8AC3E}">
        <p14:creationId xmlns:p14="http://schemas.microsoft.com/office/powerpoint/2010/main" val="398377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524D67-011F-40E6-9C00-4C60140C9237}" type="datetimeFigureOut">
              <a:rPr lang="es-CL" smtClean="0"/>
              <a:t>10-07-2025</a:t>
            </a:fld>
            <a:endParaRPr lang="es-C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0C1F43-8F0D-4ED0-ACE7-D9BB5047ABA7}" type="slidenum">
              <a:rPr lang="es-CL" smtClean="0"/>
              <a:t>‹Nº›</a:t>
            </a:fld>
            <a:endParaRPr lang="es-C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8561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0483" y="311787"/>
            <a:ext cx="3737968" cy="3063591"/>
          </a:xfrm>
          <a:prstGeom prst="rect">
            <a:avLst/>
          </a:prstGeom>
          <a:effectLst>
            <a:glow rad="1905000">
              <a:schemeClr val="accent1">
                <a:alpha val="0"/>
              </a:schemeClr>
            </a:glow>
          </a:effectLst>
        </p:spPr>
      </p:pic>
      <p:sp>
        <p:nvSpPr>
          <p:cNvPr id="2" name="Título 1"/>
          <p:cNvSpPr>
            <a:spLocks noGrp="1"/>
          </p:cNvSpPr>
          <p:nvPr>
            <p:ph type="ctrTitle"/>
          </p:nvPr>
        </p:nvSpPr>
        <p:spPr>
          <a:xfrm>
            <a:off x="1524000" y="1122363"/>
            <a:ext cx="9144000" cy="2253015"/>
          </a:xfrm>
        </p:spPr>
        <p:txBody>
          <a:bodyPr>
            <a:noAutofit/>
          </a:bodyPr>
          <a:lstStyle/>
          <a:p>
            <a:r>
              <a:rPr lang="es-CL" sz="3600" dirty="0" smtClean="0"/>
              <a:t>Informe </a:t>
            </a:r>
            <a:br>
              <a:rPr lang="es-CL" sz="3600" dirty="0" smtClean="0"/>
            </a:br>
            <a:r>
              <a:rPr lang="es-CL" sz="3600" dirty="0" smtClean="0"/>
              <a:t> </a:t>
            </a:r>
            <a:r>
              <a:rPr lang="es-MX" sz="3600" dirty="0" smtClean="0"/>
              <a:t>Predicción de Calidad del Vino</a:t>
            </a:r>
            <a:endParaRPr lang="es-CL" sz="3600" dirty="0"/>
          </a:p>
        </p:txBody>
      </p:sp>
      <p:sp>
        <p:nvSpPr>
          <p:cNvPr id="3" name="Subtítulo 2"/>
          <p:cNvSpPr>
            <a:spLocks noGrp="1"/>
          </p:cNvSpPr>
          <p:nvPr>
            <p:ph type="subTitle" idx="1"/>
          </p:nvPr>
        </p:nvSpPr>
        <p:spPr/>
        <p:txBody>
          <a:bodyPr>
            <a:normAutofit fontScale="85000" lnSpcReduction="20000"/>
          </a:bodyPr>
          <a:lstStyle/>
          <a:p>
            <a:r>
              <a:rPr lang="es-MX" b="1" dirty="0" smtClean="0"/>
              <a:t>Core</a:t>
            </a:r>
            <a:endParaRPr lang="es-CL" b="1" dirty="0" smtClean="0"/>
          </a:p>
          <a:p>
            <a:r>
              <a:rPr lang="es-CL" b="1" dirty="0" smtClean="0"/>
              <a:t>Machine </a:t>
            </a:r>
            <a:r>
              <a:rPr lang="es-CL" b="1" dirty="0"/>
              <a:t>Learning (b2b-sonda-ds-mayo-2025</a:t>
            </a:r>
            <a:r>
              <a:rPr lang="es-CL" b="1" dirty="0" smtClean="0"/>
              <a:t>)</a:t>
            </a:r>
          </a:p>
          <a:p>
            <a:r>
              <a:rPr lang="es-MX" b="1" dirty="0" smtClean="0"/>
              <a:t>Dante Silva Santis</a:t>
            </a:r>
            <a:endParaRPr lang="es-CL" b="1" dirty="0"/>
          </a:p>
        </p:txBody>
      </p:sp>
    </p:spTree>
    <p:extLst>
      <p:ext uri="{BB962C8B-B14F-4D97-AF65-F5344CB8AC3E}">
        <p14:creationId xmlns:p14="http://schemas.microsoft.com/office/powerpoint/2010/main" val="4083055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8465" y="127591"/>
            <a:ext cx="11323675" cy="3498111"/>
          </a:xfrm>
        </p:spPr>
        <p:txBody>
          <a:bodyPr>
            <a:normAutofit/>
          </a:bodyPr>
          <a:lstStyle/>
          <a:p>
            <a:pPr algn="just"/>
            <a:r>
              <a:rPr lang="es-MX" sz="2200" b="1" dirty="0" smtClean="0"/>
              <a:t>Objetivo</a:t>
            </a:r>
            <a:br>
              <a:rPr lang="es-MX" sz="2200" b="1" dirty="0" smtClean="0"/>
            </a:br>
            <a:r>
              <a:rPr lang="es-MX" sz="2200" b="1" dirty="0"/>
              <a:t/>
            </a:r>
            <a:br>
              <a:rPr lang="es-MX" sz="2200" b="1" dirty="0"/>
            </a:br>
            <a:r>
              <a:rPr lang="es-MX" sz="2200" b="1" dirty="0" smtClean="0"/>
              <a:t/>
            </a:r>
            <a:br>
              <a:rPr lang="es-MX" sz="2200" b="1" dirty="0" smtClean="0"/>
            </a:br>
            <a:r>
              <a:rPr lang="es-MX" sz="2200" b="1" dirty="0"/>
              <a:t/>
            </a:r>
            <a:br>
              <a:rPr lang="es-MX" sz="2200" b="1" dirty="0"/>
            </a:br>
            <a:r>
              <a:rPr lang="es-MX" sz="2200" b="1" dirty="0" smtClean="0"/>
              <a:t/>
            </a:r>
            <a:br>
              <a:rPr lang="es-MX" sz="2200" b="1" dirty="0" smtClean="0"/>
            </a:br>
            <a:r>
              <a:rPr lang="es-MX" sz="2200" b="1" dirty="0" smtClean="0"/>
              <a:t>  </a:t>
            </a:r>
            <a:r>
              <a:rPr lang="es-MX" sz="2200" dirty="0"/>
              <a:t/>
            </a:r>
            <a:br>
              <a:rPr lang="es-MX" sz="2200" dirty="0"/>
            </a:br>
            <a:r>
              <a:rPr lang="es-MX" sz="1800" dirty="0">
                <a:latin typeface="+mn-lt"/>
              </a:rPr>
              <a:t>Utilizar técnicas de clasificación aprendidas hasta el momento para predecir la calidad del vino basándose en características físico-químicas. Este ejercicio permitirá aplicar conceptos como la selección de características, preprocesamiento de datos, entrenamiento y evaluación de modelos de clasificación, y análisis de resultados mediante métricas y visualizaciones.</a:t>
            </a:r>
            <a:br>
              <a:rPr lang="es-MX" sz="1800" dirty="0">
                <a:latin typeface="+mn-lt"/>
              </a:rPr>
            </a:br>
            <a:r>
              <a:rPr lang="es-MX" sz="1800" dirty="0" smtClean="0">
                <a:latin typeface="+mn-lt"/>
              </a:rPr>
              <a:t/>
            </a:r>
            <a:br>
              <a:rPr lang="es-MX" sz="1800" dirty="0" smtClean="0">
                <a:latin typeface="+mn-lt"/>
              </a:rPr>
            </a:br>
            <a:endParaRPr lang="es-CL" sz="1800" dirty="0">
              <a:latin typeface="+mn-lt"/>
            </a:endParaRPr>
          </a:p>
        </p:txBody>
      </p:sp>
      <p:sp>
        <p:nvSpPr>
          <p:cNvPr id="3" name="Marcador de contenido 2"/>
          <p:cNvSpPr>
            <a:spLocks noGrp="1"/>
          </p:cNvSpPr>
          <p:nvPr>
            <p:ph idx="1"/>
          </p:nvPr>
        </p:nvSpPr>
        <p:spPr>
          <a:xfrm>
            <a:off x="478466" y="3335482"/>
            <a:ext cx="11323674" cy="2712026"/>
          </a:xfrm>
        </p:spPr>
        <p:txBody>
          <a:bodyPr>
            <a:normAutofit/>
          </a:bodyPr>
          <a:lstStyle/>
          <a:p>
            <a:pPr algn="just"/>
            <a:r>
              <a:rPr lang="es-MX" sz="1800" dirty="0" smtClean="0"/>
              <a:t>Este </a:t>
            </a:r>
            <a:r>
              <a:rPr lang="es-MX" sz="1800" dirty="0"/>
              <a:t>conjunto de datos contiene información sobre distintas características físico-químicas de muestras de vino tinto y su calidad asociada. Las características incluyen acidez fija, acidez volátil, ácido cítrico, azúcar residual, cloruros, dióxido de azufre libre, dióxido de azufre total, densidad, pH, sulfatos y alcohol. La calidad del vino está clasificada en una escala del 0 al 10.</a:t>
            </a:r>
            <a:endParaRPr lang="es-CL" sz="1800" dirty="0"/>
          </a:p>
        </p:txBody>
      </p:sp>
    </p:spTree>
    <p:extLst>
      <p:ext uri="{BB962C8B-B14F-4D97-AF65-F5344CB8AC3E}">
        <p14:creationId xmlns:p14="http://schemas.microsoft.com/office/powerpoint/2010/main" val="4089142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840448"/>
          </a:xfrm>
        </p:spPr>
        <p:txBody>
          <a:bodyPr>
            <a:normAutofit/>
          </a:bodyPr>
          <a:lstStyle/>
          <a:p>
            <a:pPr algn="ctr"/>
            <a:r>
              <a:rPr lang="es-MX" sz="2400" b="1" dirty="0" smtClean="0"/>
              <a:t>Informe estadístico de la muestra </a:t>
            </a:r>
            <a:endParaRPr lang="es-CL" sz="2400" b="1" dirty="0"/>
          </a:p>
        </p:txBody>
      </p:sp>
      <p:sp>
        <p:nvSpPr>
          <p:cNvPr id="5" name="Rectangle 1"/>
          <p:cNvSpPr>
            <a:spLocks noChangeArrowheads="1"/>
          </p:cNvSpPr>
          <p:nvPr/>
        </p:nvSpPr>
        <p:spPr bwMode="auto">
          <a:xfrm>
            <a:off x="-3798651" y="-343947"/>
            <a:ext cx="180803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sz="1800" b="0" i="0" u="none" strike="noStrike" cap="none" normalizeH="0" baseline="0" smtClean="0">
                <a:ln>
                  <a:noFill/>
                </a:ln>
                <a:solidFill>
                  <a:schemeClr val="tx1"/>
                </a:solidFill>
                <a:effectLst/>
                <a:latin typeface="Arial" panose="020B0604020202020204" pitchFamily="34" charset="0"/>
              </a:rPr>
              <a:t/>
            </a:r>
            <a:br>
              <a:rPr kumimoji="0" lang="es-CL" sz="1800" b="0" i="0" u="none" strike="noStrike" cap="none" normalizeH="0" baseline="0" smtClean="0">
                <a:ln>
                  <a:noFill/>
                </a:ln>
                <a:solidFill>
                  <a:schemeClr val="tx1"/>
                </a:solidFill>
                <a:effectLst/>
                <a:latin typeface="Arial" panose="020B0604020202020204" pitchFamily="34" charset="0"/>
              </a:rPr>
            </a:br>
            <a:endParaRPr kumimoji="0" lang="es-CL"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1851463943"/>
              </p:ext>
            </p:extLst>
          </p:nvPr>
        </p:nvGraphicFramePr>
        <p:xfrm>
          <a:off x="776179" y="1871329"/>
          <a:ext cx="10069029" cy="4004598"/>
        </p:xfrm>
        <a:graphic>
          <a:graphicData uri="http://schemas.openxmlformats.org/drawingml/2006/table">
            <a:tbl>
              <a:tblPr/>
              <a:tblGrid>
                <a:gridCol w="1118781"/>
                <a:gridCol w="1118781"/>
                <a:gridCol w="1118781"/>
                <a:gridCol w="1118781"/>
                <a:gridCol w="1118781"/>
                <a:gridCol w="1118781"/>
                <a:gridCol w="1118781"/>
                <a:gridCol w="1118781"/>
                <a:gridCol w="1118781"/>
              </a:tblGrid>
              <a:tr h="354223">
                <a:tc>
                  <a:txBody>
                    <a:bodyPr/>
                    <a:lstStyle/>
                    <a:p>
                      <a:pPr algn="r"/>
                      <a:r>
                        <a:rPr lang="es-CL" sz="1000" b="1" dirty="0">
                          <a:effectLst/>
                        </a:rPr>
                        <a:t/>
                      </a:r>
                      <a:br>
                        <a:rPr lang="es-CL" sz="1000" b="1" dirty="0">
                          <a:effectLst/>
                        </a:rPr>
                      </a:br>
                      <a:r>
                        <a:rPr lang="es-CL" sz="1000" b="1" dirty="0" smtClean="0">
                          <a:effectLst/>
                        </a:rPr>
                        <a:t>   count</a:t>
                      </a:r>
                      <a:endParaRPr lang="es-CL" sz="1000" b="1" dirty="0">
                        <a:effectLst/>
                      </a:endParaRPr>
                    </a:p>
                  </a:txBody>
                  <a:tcPr marL="50921" marR="50921" marT="25460" marB="25460" anchor="ctr">
                    <a:lnL>
                      <a:noFill/>
                    </a:lnL>
                    <a:lnR>
                      <a:noFill/>
                    </a:lnR>
                    <a:lnT>
                      <a:noFill/>
                    </a:lnT>
                    <a:lnB>
                      <a:noFill/>
                    </a:lnB>
                  </a:tcPr>
                </a:tc>
                <a:tc>
                  <a:txBody>
                    <a:bodyPr/>
                    <a:lstStyle/>
                    <a:p>
                      <a:pPr algn="r"/>
                      <a:r>
                        <a:rPr lang="es-CL" sz="1000" b="1">
                          <a:effectLst/>
                        </a:rPr>
                        <a:t>mean</a:t>
                      </a:r>
                    </a:p>
                  </a:txBody>
                  <a:tcPr marL="50921" marR="50921" marT="25460" marB="25460" anchor="ctr">
                    <a:lnL>
                      <a:noFill/>
                    </a:lnL>
                    <a:lnR>
                      <a:noFill/>
                    </a:lnR>
                    <a:lnT>
                      <a:noFill/>
                    </a:lnT>
                    <a:lnB>
                      <a:noFill/>
                    </a:lnB>
                  </a:tcPr>
                </a:tc>
                <a:tc>
                  <a:txBody>
                    <a:bodyPr/>
                    <a:lstStyle/>
                    <a:p>
                      <a:pPr algn="r"/>
                      <a:r>
                        <a:rPr lang="es-CL" sz="1000" b="1">
                          <a:effectLst/>
                        </a:rPr>
                        <a:t>std</a:t>
                      </a:r>
                    </a:p>
                  </a:txBody>
                  <a:tcPr marL="50921" marR="50921" marT="25460" marB="25460" anchor="ctr">
                    <a:lnL>
                      <a:noFill/>
                    </a:lnL>
                    <a:lnR>
                      <a:noFill/>
                    </a:lnR>
                    <a:lnT>
                      <a:noFill/>
                    </a:lnT>
                    <a:lnB>
                      <a:noFill/>
                    </a:lnB>
                  </a:tcPr>
                </a:tc>
                <a:tc>
                  <a:txBody>
                    <a:bodyPr/>
                    <a:lstStyle/>
                    <a:p>
                      <a:pPr algn="r"/>
                      <a:r>
                        <a:rPr lang="es-CL" sz="1000" b="1">
                          <a:effectLst/>
                        </a:rPr>
                        <a:t>min</a:t>
                      </a:r>
                    </a:p>
                  </a:txBody>
                  <a:tcPr marL="50921" marR="50921" marT="25460" marB="25460" anchor="ctr">
                    <a:lnL>
                      <a:noFill/>
                    </a:lnL>
                    <a:lnR>
                      <a:noFill/>
                    </a:lnR>
                    <a:lnT>
                      <a:noFill/>
                    </a:lnT>
                    <a:lnB>
                      <a:noFill/>
                    </a:lnB>
                  </a:tcPr>
                </a:tc>
                <a:tc>
                  <a:txBody>
                    <a:bodyPr/>
                    <a:lstStyle/>
                    <a:p>
                      <a:pPr algn="r"/>
                      <a:r>
                        <a:rPr lang="es-CL" sz="1000" b="1">
                          <a:effectLst/>
                        </a:rPr>
                        <a:t>25%</a:t>
                      </a:r>
                    </a:p>
                  </a:txBody>
                  <a:tcPr marL="50921" marR="50921" marT="25460" marB="25460" anchor="ctr">
                    <a:lnL>
                      <a:noFill/>
                    </a:lnL>
                    <a:lnR>
                      <a:noFill/>
                    </a:lnR>
                    <a:lnT>
                      <a:noFill/>
                    </a:lnT>
                    <a:lnB>
                      <a:noFill/>
                    </a:lnB>
                  </a:tcPr>
                </a:tc>
                <a:tc>
                  <a:txBody>
                    <a:bodyPr/>
                    <a:lstStyle/>
                    <a:p>
                      <a:pPr algn="r"/>
                      <a:r>
                        <a:rPr lang="es-CL" sz="1000" b="1">
                          <a:effectLst/>
                        </a:rPr>
                        <a:t>50%</a:t>
                      </a:r>
                    </a:p>
                  </a:txBody>
                  <a:tcPr marL="50921" marR="50921" marT="25460" marB="25460" anchor="ctr">
                    <a:lnL>
                      <a:noFill/>
                    </a:lnL>
                    <a:lnR>
                      <a:noFill/>
                    </a:lnR>
                    <a:lnT>
                      <a:noFill/>
                    </a:lnT>
                    <a:lnB>
                      <a:noFill/>
                    </a:lnB>
                  </a:tcPr>
                </a:tc>
                <a:tc>
                  <a:txBody>
                    <a:bodyPr/>
                    <a:lstStyle/>
                    <a:p>
                      <a:pPr algn="r"/>
                      <a:r>
                        <a:rPr lang="es-CL" sz="1000" b="1">
                          <a:effectLst/>
                        </a:rPr>
                        <a:t>75%</a:t>
                      </a:r>
                    </a:p>
                  </a:txBody>
                  <a:tcPr marL="50921" marR="50921" marT="25460" marB="25460" anchor="ctr">
                    <a:lnL>
                      <a:noFill/>
                    </a:lnL>
                    <a:lnR>
                      <a:noFill/>
                    </a:lnR>
                    <a:lnT>
                      <a:noFill/>
                    </a:lnT>
                    <a:lnB>
                      <a:noFill/>
                    </a:lnB>
                  </a:tcPr>
                </a:tc>
                <a:tc>
                  <a:txBody>
                    <a:bodyPr/>
                    <a:lstStyle/>
                    <a:p>
                      <a:pPr algn="r"/>
                      <a:r>
                        <a:rPr lang="es-CL" sz="1000" b="1" dirty="0" smtClean="0">
                          <a:effectLst/>
                        </a:rPr>
                        <a:t>          </a:t>
                      </a:r>
                      <a:r>
                        <a:rPr lang="es-CL" sz="1000" b="1" dirty="0" err="1" smtClean="0">
                          <a:effectLst/>
                        </a:rPr>
                        <a:t>max</a:t>
                      </a:r>
                      <a:endParaRPr lang="es-CL" sz="1000" b="1" dirty="0">
                        <a:effectLst/>
                      </a:endParaRPr>
                    </a:p>
                  </a:txBody>
                  <a:tcPr marL="50921" marR="50921" marT="25460" marB="25460" anchor="ctr">
                    <a:lnL>
                      <a:noFill/>
                    </a:lnL>
                    <a:lnR>
                      <a:noFill/>
                    </a:lnR>
                    <a:lnT>
                      <a:noFill/>
                    </a:lnT>
                    <a:lnB>
                      <a:noFill/>
                    </a:lnB>
                  </a:tcPr>
                </a:tc>
                <a:tc>
                  <a:txBody>
                    <a:bodyPr/>
                    <a:lstStyle/>
                    <a:p>
                      <a:endParaRPr lang="es-CL" sz="1000" dirty="0"/>
                    </a:p>
                  </a:txBody>
                  <a:tcPr marL="50921" marR="50921" marT="25460" marB="25460">
                    <a:lnL>
                      <a:noFill/>
                    </a:lnL>
                  </a:tcPr>
                </a:tc>
              </a:tr>
              <a:tr h="354223">
                <a:tc>
                  <a:txBody>
                    <a:bodyPr/>
                    <a:lstStyle/>
                    <a:p>
                      <a:pPr fontAlgn="ctr"/>
                      <a:r>
                        <a:rPr lang="es-CL" sz="1000" b="1">
                          <a:effectLst/>
                        </a:rPr>
                        <a:t>fixed_acidity</a:t>
                      </a:r>
                    </a:p>
                  </a:txBody>
                  <a:tcPr marL="50921" marR="50921" marT="25460" marB="25460" anchor="ctr">
                    <a:lnL>
                      <a:noFill/>
                    </a:lnL>
                    <a:lnR>
                      <a:noFill/>
                    </a:lnR>
                    <a:lnT>
                      <a:noFill/>
                    </a:lnT>
                    <a:lnB>
                      <a:noFill/>
                    </a:lnB>
                  </a:tcPr>
                </a:tc>
                <a:tc>
                  <a:txBody>
                    <a:bodyPr/>
                    <a:lstStyle/>
                    <a:p>
                      <a:pPr algn="r"/>
                      <a:r>
                        <a:rPr lang="es-CL" sz="1000">
                          <a:effectLst/>
                        </a:rPr>
                        <a:t>1143.0</a:t>
                      </a:r>
                    </a:p>
                  </a:txBody>
                  <a:tcPr marL="50921" marR="50921" marT="25460" marB="25460" anchor="ctr">
                    <a:lnL>
                      <a:noFill/>
                    </a:lnL>
                    <a:lnR>
                      <a:noFill/>
                    </a:lnR>
                    <a:lnT>
                      <a:noFill/>
                    </a:lnT>
                    <a:lnB>
                      <a:noFill/>
                    </a:lnB>
                  </a:tcPr>
                </a:tc>
                <a:tc>
                  <a:txBody>
                    <a:bodyPr/>
                    <a:lstStyle/>
                    <a:p>
                      <a:pPr algn="r"/>
                      <a:r>
                        <a:rPr lang="es-CL" sz="1000">
                          <a:effectLst/>
                        </a:rPr>
                        <a:t>8.0</a:t>
                      </a:r>
                    </a:p>
                  </a:txBody>
                  <a:tcPr marL="50921" marR="50921" marT="25460" marB="25460" anchor="ctr">
                    <a:lnL>
                      <a:noFill/>
                    </a:lnL>
                    <a:lnR>
                      <a:noFill/>
                    </a:lnR>
                    <a:lnT>
                      <a:noFill/>
                    </a:lnT>
                    <a:lnB>
                      <a:noFill/>
                    </a:lnB>
                  </a:tcPr>
                </a:tc>
                <a:tc>
                  <a:txBody>
                    <a:bodyPr/>
                    <a:lstStyle/>
                    <a:p>
                      <a:pPr algn="r"/>
                      <a:r>
                        <a:rPr lang="es-CL" sz="1000">
                          <a:effectLst/>
                        </a:rPr>
                        <a:t>2.0</a:t>
                      </a:r>
                    </a:p>
                  </a:txBody>
                  <a:tcPr marL="50921" marR="50921" marT="25460" marB="25460" anchor="ctr">
                    <a:lnL>
                      <a:noFill/>
                    </a:lnL>
                    <a:lnR>
                      <a:noFill/>
                    </a:lnR>
                    <a:lnT>
                      <a:noFill/>
                    </a:lnT>
                    <a:lnB>
                      <a:noFill/>
                    </a:lnB>
                  </a:tcPr>
                </a:tc>
                <a:tc>
                  <a:txBody>
                    <a:bodyPr/>
                    <a:lstStyle/>
                    <a:p>
                      <a:pPr algn="r"/>
                      <a:r>
                        <a:rPr lang="es-CL" sz="1000" dirty="0" smtClean="0">
                          <a:effectLst/>
                        </a:rPr>
                        <a:t>25%    5.0</a:t>
                      </a:r>
                      <a:endParaRPr lang="es-CL" sz="1000" dirty="0">
                        <a:effectLst/>
                      </a:endParaRPr>
                    </a:p>
                  </a:txBody>
                  <a:tcPr marL="50921" marR="50921" marT="25460" marB="25460" anchor="ctr">
                    <a:lnL>
                      <a:noFill/>
                    </a:lnL>
                    <a:lnR>
                      <a:noFill/>
                    </a:lnR>
                    <a:lnT>
                      <a:noFill/>
                    </a:lnT>
                    <a:lnB>
                      <a:noFill/>
                    </a:lnB>
                  </a:tcPr>
                </a:tc>
                <a:tc>
                  <a:txBody>
                    <a:bodyPr/>
                    <a:lstStyle/>
                    <a:p>
                      <a:pPr algn="r"/>
                      <a:r>
                        <a:rPr lang="es-CL" sz="1000">
                          <a:effectLst/>
                        </a:rPr>
                        <a:t>7.0</a:t>
                      </a:r>
                    </a:p>
                  </a:txBody>
                  <a:tcPr marL="50921" marR="50921" marT="25460" marB="25460" anchor="ctr">
                    <a:lnL>
                      <a:noFill/>
                    </a:lnL>
                    <a:lnR>
                      <a:noFill/>
                    </a:lnR>
                    <a:lnT>
                      <a:noFill/>
                    </a:lnT>
                    <a:lnB>
                      <a:noFill/>
                    </a:lnB>
                  </a:tcPr>
                </a:tc>
                <a:tc>
                  <a:txBody>
                    <a:bodyPr/>
                    <a:lstStyle/>
                    <a:p>
                      <a:pPr algn="r"/>
                      <a:r>
                        <a:rPr lang="es-CL" sz="1000">
                          <a:effectLst/>
                        </a:rPr>
                        <a:t>8.0</a:t>
                      </a:r>
                    </a:p>
                  </a:txBody>
                  <a:tcPr marL="50921" marR="50921" marT="25460" marB="25460" anchor="ctr">
                    <a:lnL>
                      <a:noFill/>
                    </a:lnL>
                    <a:lnR>
                      <a:noFill/>
                    </a:lnR>
                    <a:lnT>
                      <a:noFill/>
                    </a:lnT>
                    <a:lnB>
                      <a:noFill/>
                    </a:lnB>
                  </a:tcPr>
                </a:tc>
                <a:tc>
                  <a:txBody>
                    <a:bodyPr/>
                    <a:lstStyle/>
                    <a:p>
                      <a:pPr algn="r"/>
                      <a:r>
                        <a:rPr lang="es-CL" sz="1000">
                          <a:effectLst/>
                        </a:rPr>
                        <a:t>9.0</a:t>
                      </a:r>
                    </a:p>
                  </a:txBody>
                  <a:tcPr marL="50921" marR="50921" marT="25460" marB="25460" anchor="ctr">
                    <a:lnL>
                      <a:noFill/>
                    </a:lnL>
                    <a:lnR>
                      <a:noFill/>
                    </a:lnR>
                    <a:lnT>
                      <a:noFill/>
                    </a:lnT>
                    <a:lnB>
                      <a:noFill/>
                    </a:lnB>
                  </a:tcPr>
                </a:tc>
                <a:tc>
                  <a:txBody>
                    <a:bodyPr/>
                    <a:lstStyle/>
                    <a:p>
                      <a:pPr algn="r"/>
                      <a:r>
                        <a:rPr lang="es-CL" sz="1000">
                          <a:effectLst/>
                        </a:rPr>
                        <a:t>16.0</a:t>
                      </a:r>
                    </a:p>
                  </a:txBody>
                  <a:tcPr marL="50921" marR="50921" marT="25460" marB="25460" anchor="ctr">
                    <a:lnL>
                      <a:noFill/>
                    </a:lnL>
                    <a:lnR>
                      <a:noFill/>
                    </a:lnR>
                    <a:lnB>
                      <a:noFill/>
                    </a:lnB>
                  </a:tcPr>
                </a:tc>
              </a:tr>
              <a:tr h="354223">
                <a:tc>
                  <a:txBody>
                    <a:bodyPr/>
                    <a:lstStyle/>
                    <a:p>
                      <a:pPr fontAlgn="ctr"/>
                      <a:r>
                        <a:rPr lang="es-CL" sz="1000" b="1">
                          <a:effectLst/>
                        </a:rPr>
                        <a:t>volatile_acidity</a:t>
                      </a:r>
                    </a:p>
                  </a:txBody>
                  <a:tcPr marL="50921" marR="50921" marT="25460" marB="25460" anchor="ctr">
                    <a:lnL>
                      <a:noFill/>
                    </a:lnL>
                    <a:lnR>
                      <a:noFill/>
                    </a:lnR>
                    <a:lnT>
                      <a:noFill/>
                    </a:lnT>
                    <a:lnB>
                      <a:noFill/>
                    </a:lnB>
                  </a:tcPr>
                </a:tc>
                <a:tc>
                  <a:txBody>
                    <a:bodyPr/>
                    <a:lstStyle/>
                    <a:p>
                      <a:pPr algn="r"/>
                      <a:r>
                        <a:rPr lang="es-CL" sz="1000">
                          <a:effectLst/>
                        </a:rPr>
                        <a:t>1143.0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dirty="0">
                          <a:effectLst/>
                        </a:rPr>
                        <a:t>0.0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2.0</a:t>
                      </a:r>
                    </a:p>
                  </a:txBody>
                  <a:tcPr marL="50921" marR="50921" marT="25460" marB="25460" anchor="ctr">
                    <a:lnL>
                      <a:noFill/>
                    </a:lnL>
                    <a:lnR>
                      <a:noFill/>
                    </a:lnR>
                    <a:lnT>
                      <a:noFill/>
                    </a:lnT>
                    <a:lnB>
                      <a:noFill/>
                    </a:lnB>
                  </a:tcPr>
                </a:tc>
              </a:tr>
              <a:tr h="354223">
                <a:tc>
                  <a:txBody>
                    <a:bodyPr/>
                    <a:lstStyle/>
                    <a:p>
                      <a:pPr fontAlgn="ctr"/>
                      <a:r>
                        <a:rPr lang="es-CL" sz="1000" b="1">
                          <a:effectLst/>
                        </a:rPr>
                        <a:t>citric_acid</a:t>
                      </a:r>
                    </a:p>
                  </a:txBody>
                  <a:tcPr marL="50921" marR="50921" marT="25460" marB="25460" anchor="ctr">
                    <a:lnL>
                      <a:noFill/>
                    </a:lnL>
                    <a:lnR>
                      <a:noFill/>
                    </a:lnR>
                    <a:lnT>
                      <a:noFill/>
                    </a:lnT>
                    <a:lnB>
                      <a:noFill/>
                    </a:lnB>
                  </a:tcPr>
                </a:tc>
                <a:tc>
                  <a:txBody>
                    <a:bodyPr/>
                    <a:lstStyle/>
                    <a:p>
                      <a:pPr algn="r"/>
                      <a:r>
                        <a:rPr lang="es-CL" sz="1000">
                          <a:effectLst/>
                        </a:rPr>
                        <a:t>1143.0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dirty="0">
                          <a:effectLst/>
                        </a:rPr>
                        <a:t>0.0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r>
              <a:tr h="354223">
                <a:tc>
                  <a:txBody>
                    <a:bodyPr/>
                    <a:lstStyle/>
                    <a:p>
                      <a:pPr fontAlgn="ctr"/>
                      <a:r>
                        <a:rPr lang="es-CL" sz="1000" b="1">
                          <a:effectLst/>
                        </a:rPr>
                        <a:t>residual_sugar</a:t>
                      </a:r>
                    </a:p>
                  </a:txBody>
                  <a:tcPr marL="50921" marR="50921" marT="25460" marB="25460" anchor="ctr">
                    <a:lnL>
                      <a:noFill/>
                    </a:lnL>
                    <a:lnR>
                      <a:noFill/>
                    </a:lnR>
                    <a:lnT>
                      <a:noFill/>
                    </a:lnT>
                    <a:lnB>
                      <a:noFill/>
                    </a:lnB>
                  </a:tcPr>
                </a:tc>
                <a:tc>
                  <a:txBody>
                    <a:bodyPr/>
                    <a:lstStyle/>
                    <a:p>
                      <a:pPr algn="r"/>
                      <a:r>
                        <a:rPr lang="es-CL" sz="1000">
                          <a:effectLst/>
                        </a:rPr>
                        <a:t>1143.0</a:t>
                      </a:r>
                    </a:p>
                  </a:txBody>
                  <a:tcPr marL="50921" marR="50921" marT="25460" marB="25460" anchor="ctr">
                    <a:lnL>
                      <a:noFill/>
                    </a:lnL>
                    <a:lnR>
                      <a:noFill/>
                    </a:lnR>
                    <a:lnT>
                      <a:noFill/>
                    </a:lnT>
                    <a:lnB>
                      <a:noFill/>
                    </a:lnB>
                  </a:tcPr>
                </a:tc>
                <a:tc>
                  <a:txBody>
                    <a:bodyPr/>
                    <a:lstStyle/>
                    <a:p>
                      <a:pPr algn="r"/>
                      <a:r>
                        <a:rPr lang="es-CL" sz="1000">
                          <a:effectLst/>
                        </a:rPr>
                        <a:t>3.0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2.0</a:t>
                      </a:r>
                    </a:p>
                  </a:txBody>
                  <a:tcPr marL="50921" marR="50921" marT="25460" marB="25460" anchor="ctr">
                    <a:lnL>
                      <a:noFill/>
                    </a:lnL>
                    <a:lnR>
                      <a:noFill/>
                    </a:lnR>
                    <a:lnT>
                      <a:noFill/>
                    </a:lnT>
                    <a:lnB>
                      <a:noFill/>
                    </a:lnB>
                  </a:tcPr>
                </a:tc>
                <a:tc>
                  <a:txBody>
                    <a:bodyPr/>
                    <a:lstStyle/>
                    <a:p>
                      <a:pPr algn="r"/>
                      <a:r>
                        <a:rPr lang="es-CL" sz="1000">
                          <a:effectLst/>
                        </a:rPr>
                        <a:t>2.0</a:t>
                      </a:r>
                    </a:p>
                  </a:txBody>
                  <a:tcPr marL="50921" marR="50921" marT="25460" marB="25460" anchor="ctr">
                    <a:lnL>
                      <a:noFill/>
                    </a:lnL>
                    <a:lnR>
                      <a:noFill/>
                    </a:lnR>
                    <a:lnT>
                      <a:noFill/>
                    </a:lnT>
                    <a:lnB>
                      <a:noFill/>
                    </a:lnB>
                  </a:tcPr>
                </a:tc>
                <a:tc>
                  <a:txBody>
                    <a:bodyPr/>
                    <a:lstStyle/>
                    <a:p>
                      <a:pPr algn="r"/>
                      <a:r>
                        <a:rPr lang="es-CL" sz="1000">
                          <a:effectLst/>
                        </a:rPr>
                        <a:t>3.0</a:t>
                      </a:r>
                    </a:p>
                  </a:txBody>
                  <a:tcPr marL="50921" marR="50921" marT="25460" marB="25460" anchor="ctr">
                    <a:lnL>
                      <a:noFill/>
                    </a:lnL>
                    <a:lnR>
                      <a:noFill/>
                    </a:lnR>
                    <a:lnT>
                      <a:noFill/>
                    </a:lnT>
                    <a:lnB>
                      <a:noFill/>
                    </a:lnB>
                  </a:tcPr>
                </a:tc>
                <a:tc>
                  <a:txBody>
                    <a:bodyPr/>
                    <a:lstStyle/>
                    <a:p>
                      <a:pPr algn="r"/>
                      <a:r>
                        <a:rPr lang="es-CL" sz="1000">
                          <a:effectLst/>
                        </a:rPr>
                        <a:t>16.0</a:t>
                      </a:r>
                    </a:p>
                  </a:txBody>
                  <a:tcPr marL="50921" marR="50921" marT="25460" marB="25460" anchor="ctr">
                    <a:lnL>
                      <a:noFill/>
                    </a:lnL>
                    <a:lnR>
                      <a:noFill/>
                    </a:lnR>
                    <a:lnT>
                      <a:noFill/>
                    </a:lnT>
                    <a:lnB>
                      <a:noFill/>
                    </a:lnB>
                  </a:tcPr>
                </a:tc>
              </a:tr>
              <a:tr h="202413">
                <a:tc>
                  <a:txBody>
                    <a:bodyPr/>
                    <a:lstStyle/>
                    <a:p>
                      <a:pPr fontAlgn="ctr"/>
                      <a:r>
                        <a:rPr lang="es-CL" sz="1000" b="1">
                          <a:effectLst/>
                        </a:rPr>
                        <a:t>chlorides</a:t>
                      </a:r>
                    </a:p>
                  </a:txBody>
                  <a:tcPr marL="50921" marR="50921" marT="25460" marB="25460" anchor="ctr">
                    <a:lnL>
                      <a:noFill/>
                    </a:lnL>
                    <a:lnR>
                      <a:noFill/>
                    </a:lnR>
                    <a:lnT>
                      <a:noFill/>
                    </a:lnT>
                    <a:lnB>
                      <a:noFill/>
                    </a:lnB>
                  </a:tcPr>
                </a:tc>
                <a:tc>
                  <a:txBody>
                    <a:bodyPr/>
                    <a:lstStyle/>
                    <a:p>
                      <a:pPr algn="r"/>
                      <a:r>
                        <a:rPr lang="es-CL" sz="1000">
                          <a:effectLst/>
                        </a:rPr>
                        <a:t>1143.0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r>
              <a:tr h="506033">
                <a:tc>
                  <a:txBody>
                    <a:bodyPr/>
                    <a:lstStyle/>
                    <a:p>
                      <a:pPr fontAlgn="ctr"/>
                      <a:r>
                        <a:rPr lang="es-CL" sz="1000" b="1">
                          <a:effectLst/>
                        </a:rPr>
                        <a:t>free_sulfur_dioxide</a:t>
                      </a:r>
                    </a:p>
                  </a:txBody>
                  <a:tcPr marL="50921" marR="50921" marT="25460" marB="25460" anchor="ctr">
                    <a:lnL>
                      <a:noFill/>
                    </a:lnL>
                    <a:lnR>
                      <a:noFill/>
                    </a:lnR>
                    <a:lnT>
                      <a:noFill/>
                    </a:lnT>
                    <a:lnB>
                      <a:noFill/>
                    </a:lnB>
                  </a:tcPr>
                </a:tc>
                <a:tc>
                  <a:txBody>
                    <a:bodyPr/>
                    <a:lstStyle/>
                    <a:p>
                      <a:pPr algn="r"/>
                      <a:r>
                        <a:rPr lang="es-CL" sz="1000">
                          <a:effectLst/>
                        </a:rPr>
                        <a:t>1143.0</a:t>
                      </a:r>
                    </a:p>
                  </a:txBody>
                  <a:tcPr marL="50921" marR="50921" marT="25460" marB="25460" anchor="ctr">
                    <a:lnL>
                      <a:noFill/>
                    </a:lnL>
                    <a:lnR>
                      <a:noFill/>
                    </a:lnR>
                    <a:lnT>
                      <a:noFill/>
                    </a:lnT>
                    <a:lnB>
                      <a:noFill/>
                    </a:lnB>
                  </a:tcPr>
                </a:tc>
                <a:tc>
                  <a:txBody>
                    <a:bodyPr/>
                    <a:lstStyle/>
                    <a:p>
                      <a:pPr algn="r"/>
                      <a:r>
                        <a:rPr lang="es-CL" sz="1000">
                          <a:effectLst/>
                        </a:rPr>
                        <a:t>16.0</a:t>
                      </a:r>
                    </a:p>
                  </a:txBody>
                  <a:tcPr marL="50921" marR="50921" marT="25460" marB="25460" anchor="ctr">
                    <a:lnL>
                      <a:noFill/>
                    </a:lnL>
                    <a:lnR>
                      <a:noFill/>
                    </a:lnR>
                    <a:lnT>
                      <a:noFill/>
                    </a:lnT>
                    <a:lnB>
                      <a:noFill/>
                    </a:lnB>
                  </a:tcPr>
                </a:tc>
                <a:tc>
                  <a:txBody>
                    <a:bodyPr/>
                    <a:lstStyle/>
                    <a:p>
                      <a:pPr algn="r"/>
                      <a:r>
                        <a:rPr lang="es-CL" sz="1000">
                          <a:effectLst/>
                        </a:rPr>
                        <a:t>10.0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7.0</a:t>
                      </a:r>
                    </a:p>
                  </a:txBody>
                  <a:tcPr marL="50921" marR="50921" marT="25460" marB="25460" anchor="ctr">
                    <a:lnL>
                      <a:noFill/>
                    </a:lnL>
                    <a:lnR>
                      <a:noFill/>
                    </a:lnR>
                    <a:lnT>
                      <a:noFill/>
                    </a:lnT>
                    <a:lnB>
                      <a:noFill/>
                    </a:lnB>
                  </a:tcPr>
                </a:tc>
                <a:tc>
                  <a:txBody>
                    <a:bodyPr/>
                    <a:lstStyle/>
                    <a:p>
                      <a:pPr algn="r"/>
                      <a:r>
                        <a:rPr lang="es-CL" sz="1000">
                          <a:effectLst/>
                        </a:rPr>
                        <a:t>13.0</a:t>
                      </a:r>
                    </a:p>
                  </a:txBody>
                  <a:tcPr marL="50921" marR="50921" marT="25460" marB="25460" anchor="ctr">
                    <a:lnL>
                      <a:noFill/>
                    </a:lnL>
                    <a:lnR>
                      <a:noFill/>
                    </a:lnR>
                    <a:lnT>
                      <a:noFill/>
                    </a:lnT>
                    <a:lnB>
                      <a:noFill/>
                    </a:lnB>
                  </a:tcPr>
                </a:tc>
                <a:tc>
                  <a:txBody>
                    <a:bodyPr/>
                    <a:lstStyle/>
                    <a:p>
                      <a:pPr algn="r"/>
                      <a:r>
                        <a:rPr lang="es-CL" sz="1000">
                          <a:effectLst/>
                        </a:rPr>
                        <a:t>21.0</a:t>
                      </a:r>
                    </a:p>
                  </a:txBody>
                  <a:tcPr marL="50921" marR="50921" marT="25460" marB="25460" anchor="ctr">
                    <a:lnL>
                      <a:noFill/>
                    </a:lnL>
                    <a:lnR>
                      <a:noFill/>
                    </a:lnR>
                    <a:lnT>
                      <a:noFill/>
                    </a:lnT>
                    <a:lnB>
                      <a:noFill/>
                    </a:lnB>
                  </a:tcPr>
                </a:tc>
                <a:tc>
                  <a:txBody>
                    <a:bodyPr/>
                    <a:lstStyle/>
                    <a:p>
                      <a:pPr algn="r"/>
                      <a:r>
                        <a:rPr lang="es-CL" sz="1000">
                          <a:effectLst/>
                        </a:rPr>
                        <a:t>68.0</a:t>
                      </a:r>
                    </a:p>
                  </a:txBody>
                  <a:tcPr marL="50921" marR="50921" marT="25460" marB="25460" anchor="ctr">
                    <a:lnL>
                      <a:noFill/>
                    </a:lnL>
                    <a:lnR>
                      <a:noFill/>
                    </a:lnR>
                    <a:lnT>
                      <a:noFill/>
                    </a:lnT>
                    <a:lnB>
                      <a:noFill/>
                    </a:lnB>
                  </a:tcPr>
                </a:tc>
              </a:tr>
              <a:tr h="506033">
                <a:tc>
                  <a:txBody>
                    <a:bodyPr/>
                    <a:lstStyle/>
                    <a:p>
                      <a:pPr fontAlgn="ctr"/>
                      <a:r>
                        <a:rPr lang="es-CL" sz="1000" b="1">
                          <a:effectLst/>
                        </a:rPr>
                        <a:t>total_sulfur_dioxide</a:t>
                      </a:r>
                    </a:p>
                  </a:txBody>
                  <a:tcPr marL="50921" marR="50921" marT="25460" marB="25460" anchor="ctr">
                    <a:lnL>
                      <a:noFill/>
                    </a:lnL>
                    <a:lnR>
                      <a:noFill/>
                    </a:lnR>
                    <a:lnT>
                      <a:noFill/>
                    </a:lnT>
                    <a:lnB>
                      <a:noFill/>
                    </a:lnB>
                  </a:tcPr>
                </a:tc>
                <a:tc>
                  <a:txBody>
                    <a:bodyPr/>
                    <a:lstStyle/>
                    <a:p>
                      <a:pPr algn="r"/>
                      <a:r>
                        <a:rPr lang="es-CL" sz="1000">
                          <a:effectLst/>
                        </a:rPr>
                        <a:t>1143.0</a:t>
                      </a:r>
                    </a:p>
                  </a:txBody>
                  <a:tcPr marL="50921" marR="50921" marT="25460" marB="25460" anchor="ctr">
                    <a:lnL>
                      <a:noFill/>
                    </a:lnL>
                    <a:lnR>
                      <a:noFill/>
                    </a:lnR>
                    <a:lnT>
                      <a:noFill/>
                    </a:lnT>
                    <a:lnB>
                      <a:noFill/>
                    </a:lnB>
                  </a:tcPr>
                </a:tc>
                <a:tc>
                  <a:txBody>
                    <a:bodyPr/>
                    <a:lstStyle/>
                    <a:p>
                      <a:pPr algn="r"/>
                      <a:r>
                        <a:rPr lang="es-CL" sz="1000">
                          <a:effectLst/>
                        </a:rPr>
                        <a:t>46.0</a:t>
                      </a:r>
                    </a:p>
                  </a:txBody>
                  <a:tcPr marL="50921" marR="50921" marT="25460" marB="25460" anchor="ctr">
                    <a:lnL>
                      <a:noFill/>
                    </a:lnL>
                    <a:lnR>
                      <a:noFill/>
                    </a:lnR>
                    <a:lnT>
                      <a:noFill/>
                    </a:lnT>
                    <a:lnB>
                      <a:noFill/>
                    </a:lnB>
                  </a:tcPr>
                </a:tc>
                <a:tc>
                  <a:txBody>
                    <a:bodyPr/>
                    <a:lstStyle/>
                    <a:p>
                      <a:pPr algn="r"/>
                      <a:r>
                        <a:rPr lang="es-CL" sz="1000">
                          <a:effectLst/>
                        </a:rPr>
                        <a:t>33.0</a:t>
                      </a:r>
                    </a:p>
                  </a:txBody>
                  <a:tcPr marL="50921" marR="50921" marT="25460" marB="25460" anchor="ctr">
                    <a:lnL>
                      <a:noFill/>
                    </a:lnL>
                    <a:lnR>
                      <a:noFill/>
                    </a:lnR>
                    <a:lnT>
                      <a:noFill/>
                    </a:lnT>
                    <a:lnB>
                      <a:noFill/>
                    </a:lnB>
                  </a:tcPr>
                </a:tc>
                <a:tc>
                  <a:txBody>
                    <a:bodyPr/>
                    <a:lstStyle/>
                    <a:p>
                      <a:pPr algn="r"/>
                      <a:r>
                        <a:rPr lang="es-CL" sz="1000">
                          <a:effectLst/>
                        </a:rPr>
                        <a:t>6.0</a:t>
                      </a:r>
                    </a:p>
                  </a:txBody>
                  <a:tcPr marL="50921" marR="50921" marT="25460" marB="25460" anchor="ctr">
                    <a:lnL>
                      <a:noFill/>
                    </a:lnL>
                    <a:lnR>
                      <a:noFill/>
                    </a:lnR>
                    <a:lnT>
                      <a:noFill/>
                    </a:lnT>
                    <a:lnB>
                      <a:noFill/>
                    </a:lnB>
                  </a:tcPr>
                </a:tc>
                <a:tc>
                  <a:txBody>
                    <a:bodyPr/>
                    <a:lstStyle/>
                    <a:p>
                      <a:pPr algn="r"/>
                      <a:r>
                        <a:rPr lang="es-CL" sz="1000">
                          <a:effectLst/>
                        </a:rPr>
                        <a:t>21.0</a:t>
                      </a:r>
                    </a:p>
                  </a:txBody>
                  <a:tcPr marL="50921" marR="50921" marT="25460" marB="25460" anchor="ctr">
                    <a:lnL>
                      <a:noFill/>
                    </a:lnL>
                    <a:lnR>
                      <a:noFill/>
                    </a:lnR>
                    <a:lnT>
                      <a:noFill/>
                    </a:lnT>
                    <a:lnB>
                      <a:noFill/>
                    </a:lnB>
                  </a:tcPr>
                </a:tc>
                <a:tc>
                  <a:txBody>
                    <a:bodyPr/>
                    <a:lstStyle/>
                    <a:p>
                      <a:pPr algn="r"/>
                      <a:r>
                        <a:rPr lang="es-CL" sz="1000">
                          <a:effectLst/>
                        </a:rPr>
                        <a:t>37.0</a:t>
                      </a:r>
                    </a:p>
                  </a:txBody>
                  <a:tcPr marL="50921" marR="50921" marT="25460" marB="25460" anchor="ctr">
                    <a:lnL>
                      <a:noFill/>
                    </a:lnL>
                    <a:lnR>
                      <a:noFill/>
                    </a:lnR>
                    <a:lnT>
                      <a:noFill/>
                    </a:lnT>
                    <a:lnB>
                      <a:noFill/>
                    </a:lnB>
                  </a:tcPr>
                </a:tc>
                <a:tc>
                  <a:txBody>
                    <a:bodyPr/>
                    <a:lstStyle/>
                    <a:p>
                      <a:pPr algn="r"/>
                      <a:r>
                        <a:rPr lang="es-CL" sz="1000">
                          <a:effectLst/>
                        </a:rPr>
                        <a:t>61.0</a:t>
                      </a:r>
                    </a:p>
                  </a:txBody>
                  <a:tcPr marL="50921" marR="50921" marT="25460" marB="25460" anchor="ctr">
                    <a:lnL>
                      <a:noFill/>
                    </a:lnL>
                    <a:lnR>
                      <a:noFill/>
                    </a:lnR>
                    <a:lnT>
                      <a:noFill/>
                    </a:lnT>
                    <a:lnB>
                      <a:noFill/>
                    </a:lnB>
                  </a:tcPr>
                </a:tc>
                <a:tc>
                  <a:txBody>
                    <a:bodyPr/>
                    <a:lstStyle/>
                    <a:p>
                      <a:pPr algn="r"/>
                      <a:r>
                        <a:rPr lang="es-CL" sz="1000">
                          <a:effectLst/>
                        </a:rPr>
                        <a:t>289.0</a:t>
                      </a:r>
                    </a:p>
                  </a:txBody>
                  <a:tcPr marL="50921" marR="50921" marT="25460" marB="25460" anchor="ctr">
                    <a:lnL>
                      <a:noFill/>
                    </a:lnL>
                    <a:lnR>
                      <a:noFill/>
                    </a:lnR>
                    <a:lnT>
                      <a:noFill/>
                    </a:lnT>
                    <a:lnB>
                      <a:noFill/>
                    </a:lnB>
                  </a:tcPr>
                </a:tc>
              </a:tr>
              <a:tr h="202413">
                <a:tc>
                  <a:txBody>
                    <a:bodyPr/>
                    <a:lstStyle/>
                    <a:p>
                      <a:pPr fontAlgn="ctr"/>
                      <a:r>
                        <a:rPr lang="es-CL" sz="1000" b="1">
                          <a:effectLst/>
                        </a:rPr>
                        <a:t>density</a:t>
                      </a:r>
                    </a:p>
                  </a:txBody>
                  <a:tcPr marL="50921" marR="50921" marT="25460" marB="25460" anchor="ctr">
                    <a:lnL>
                      <a:noFill/>
                    </a:lnL>
                    <a:lnR>
                      <a:noFill/>
                    </a:lnR>
                    <a:lnT>
                      <a:noFill/>
                    </a:lnT>
                    <a:lnB>
                      <a:noFill/>
                    </a:lnB>
                  </a:tcPr>
                </a:tc>
                <a:tc>
                  <a:txBody>
                    <a:bodyPr/>
                    <a:lstStyle/>
                    <a:p>
                      <a:pPr algn="r"/>
                      <a:r>
                        <a:rPr lang="es-CL" sz="1000">
                          <a:effectLst/>
                        </a:rPr>
                        <a:t>1143.0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r>
              <a:tr h="202413">
                <a:tc>
                  <a:txBody>
                    <a:bodyPr/>
                    <a:lstStyle/>
                    <a:p>
                      <a:pPr fontAlgn="ctr"/>
                      <a:r>
                        <a:rPr lang="es-CL" sz="1000" b="1">
                          <a:effectLst/>
                        </a:rPr>
                        <a:t>ph</a:t>
                      </a:r>
                    </a:p>
                  </a:txBody>
                  <a:tcPr marL="50921" marR="50921" marT="25460" marB="25460" anchor="ctr">
                    <a:lnL>
                      <a:noFill/>
                    </a:lnL>
                    <a:lnR>
                      <a:noFill/>
                    </a:lnR>
                    <a:lnT>
                      <a:noFill/>
                    </a:lnT>
                    <a:lnB>
                      <a:noFill/>
                    </a:lnB>
                  </a:tcPr>
                </a:tc>
                <a:tc>
                  <a:txBody>
                    <a:bodyPr/>
                    <a:lstStyle/>
                    <a:p>
                      <a:pPr algn="r"/>
                      <a:r>
                        <a:rPr lang="es-CL" sz="1000">
                          <a:effectLst/>
                        </a:rPr>
                        <a:t>1143.0</a:t>
                      </a:r>
                    </a:p>
                  </a:txBody>
                  <a:tcPr marL="50921" marR="50921" marT="25460" marB="25460" anchor="ctr">
                    <a:lnL>
                      <a:noFill/>
                    </a:lnL>
                    <a:lnR>
                      <a:noFill/>
                    </a:lnR>
                    <a:lnT>
                      <a:noFill/>
                    </a:lnT>
                    <a:lnB>
                      <a:noFill/>
                    </a:lnB>
                  </a:tcPr>
                </a:tc>
                <a:tc>
                  <a:txBody>
                    <a:bodyPr/>
                    <a:lstStyle/>
                    <a:p>
                      <a:pPr algn="r"/>
                      <a:r>
                        <a:rPr lang="es-CL" sz="1000">
                          <a:effectLst/>
                        </a:rPr>
                        <a:t>3.0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3.0</a:t>
                      </a:r>
                    </a:p>
                  </a:txBody>
                  <a:tcPr marL="50921" marR="50921" marT="25460" marB="25460" anchor="ctr">
                    <a:lnL>
                      <a:noFill/>
                    </a:lnL>
                    <a:lnR>
                      <a:noFill/>
                    </a:lnR>
                    <a:lnT>
                      <a:noFill/>
                    </a:lnT>
                    <a:lnB>
                      <a:noFill/>
                    </a:lnB>
                  </a:tcPr>
                </a:tc>
                <a:tc>
                  <a:txBody>
                    <a:bodyPr/>
                    <a:lstStyle/>
                    <a:p>
                      <a:pPr algn="r"/>
                      <a:r>
                        <a:rPr lang="es-CL" sz="1000">
                          <a:effectLst/>
                        </a:rPr>
                        <a:t>3.0</a:t>
                      </a:r>
                    </a:p>
                  </a:txBody>
                  <a:tcPr marL="50921" marR="50921" marT="25460" marB="25460" anchor="ctr">
                    <a:lnL>
                      <a:noFill/>
                    </a:lnL>
                    <a:lnR>
                      <a:noFill/>
                    </a:lnR>
                    <a:lnT>
                      <a:noFill/>
                    </a:lnT>
                    <a:lnB>
                      <a:noFill/>
                    </a:lnB>
                  </a:tcPr>
                </a:tc>
                <a:tc>
                  <a:txBody>
                    <a:bodyPr/>
                    <a:lstStyle/>
                    <a:p>
                      <a:pPr algn="r"/>
                      <a:r>
                        <a:rPr lang="es-CL" sz="1000">
                          <a:effectLst/>
                        </a:rPr>
                        <a:t>3.0</a:t>
                      </a:r>
                    </a:p>
                  </a:txBody>
                  <a:tcPr marL="50921" marR="50921" marT="25460" marB="25460" anchor="ctr">
                    <a:lnL>
                      <a:noFill/>
                    </a:lnL>
                    <a:lnR>
                      <a:noFill/>
                    </a:lnR>
                    <a:lnT>
                      <a:noFill/>
                    </a:lnT>
                    <a:lnB>
                      <a:noFill/>
                    </a:lnB>
                  </a:tcPr>
                </a:tc>
                <a:tc>
                  <a:txBody>
                    <a:bodyPr/>
                    <a:lstStyle/>
                    <a:p>
                      <a:pPr algn="r"/>
                      <a:r>
                        <a:rPr lang="es-CL" sz="1000">
                          <a:effectLst/>
                        </a:rPr>
                        <a:t>3.0</a:t>
                      </a:r>
                    </a:p>
                  </a:txBody>
                  <a:tcPr marL="50921" marR="50921" marT="25460" marB="25460" anchor="ctr">
                    <a:lnL>
                      <a:noFill/>
                    </a:lnL>
                    <a:lnR>
                      <a:noFill/>
                    </a:lnR>
                    <a:lnT>
                      <a:noFill/>
                    </a:lnT>
                    <a:lnB>
                      <a:noFill/>
                    </a:lnB>
                  </a:tcPr>
                </a:tc>
                <a:tc>
                  <a:txBody>
                    <a:bodyPr/>
                    <a:lstStyle/>
                    <a:p>
                      <a:pPr algn="r"/>
                      <a:r>
                        <a:rPr lang="es-CL" sz="1000">
                          <a:effectLst/>
                        </a:rPr>
                        <a:t>4.0</a:t>
                      </a:r>
                    </a:p>
                  </a:txBody>
                  <a:tcPr marL="50921" marR="50921" marT="25460" marB="25460" anchor="ctr">
                    <a:lnL>
                      <a:noFill/>
                    </a:lnL>
                    <a:lnR>
                      <a:noFill/>
                    </a:lnR>
                    <a:lnT>
                      <a:noFill/>
                    </a:lnT>
                    <a:lnB>
                      <a:noFill/>
                    </a:lnB>
                  </a:tcPr>
                </a:tc>
              </a:tr>
              <a:tr h="202413">
                <a:tc>
                  <a:txBody>
                    <a:bodyPr/>
                    <a:lstStyle/>
                    <a:p>
                      <a:pPr fontAlgn="ctr"/>
                      <a:r>
                        <a:rPr lang="es-CL" sz="1000" b="1">
                          <a:effectLst/>
                        </a:rPr>
                        <a:t>sulphates</a:t>
                      </a:r>
                    </a:p>
                  </a:txBody>
                  <a:tcPr marL="50921" marR="50921" marT="25460" marB="25460" anchor="ctr">
                    <a:lnL>
                      <a:noFill/>
                    </a:lnL>
                    <a:lnR>
                      <a:noFill/>
                    </a:lnR>
                    <a:lnT>
                      <a:noFill/>
                    </a:lnT>
                    <a:lnB>
                      <a:noFill/>
                    </a:lnB>
                  </a:tcPr>
                </a:tc>
                <a:tc>
                  <a:txBody>
                    <a:bodyPr/>
                    <a:lstStyle/>
                    <a:p>
                      <a:pPr algn="r"/>
                      <a:r>
                        <a:rPr lang="es-CL" sz="1000">
                          <a:effectLst/>
                        </a:rPr>
                        <a:t>1143.0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0.0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2.0</a:t>
                      </a:r>
                    </a:p>
                  </a:txBody>
                  <a:tcPr marL="50921" marR="50921" marT="25460" marB="25460" anchor="ctr">
                    <a:lnL>
                      <a:noFill/>
                    </a:lnL>
                    <a:lnR>
                      <a:noFill/>
                    </a:lnR>
                    <a:lnT>
                      <a:noFill/>
                    </a:lnT>
                    <a:lnB>
                      <a:noFill/>
                    </a:lnB>
                  </a:tcPr>
                </a:tc>
              </a:tr>
              <a:tr h="202413">
                <a:tc>
                  <a:txBody>
                    <a:bodyPr/>
                    <a:lstStyle/>
                    <a:p>
                      <a:pPr fontAlgn="ctr"/>
                      <a:r>
                        <a:rPr lang="es-CL" sz="1000" b="1">
                          <a:effectLst/>
                        </a:rPr>
                        <a:t>alcohol</a:t>
                      </a:r>
                    </a:p>
                  </a:txBody>
                  <a:tcPr marL="50921" marR="50921" marT="25460" marB="25460" anchor="ctr">
                    <a:lnL>
                      <a:noFill/>
                    </a:lnL>
                    <a:lnR>
                      <a:noFill/>
                    </a:lnR>
                    <a:lnT>
                      <a:noFill/>
                    </a:lnT>
                    <a:lnB>
                      <a:noFill/>
                    </a:lnB>
                  </a:tcPr>
                </a:tc>
                <a:tc>
                  <a:txBody>
                    <a:bodyPr/>
                    <a:lstStyle/>
                    <a:p>
                      <a:pPr algn="r"/>
                      <a:r>
                        <a:rPr lang="es-CL" sz="1000">
                          <a:effectLst/>
                        </a:rPr>
                        <a:t>1143.0</a:t>
                      </a:r>
                    </a:p>
                  </a:txBody>
                  <a:tcPr marL="50921" marR="50921" marT="25460" marB="25460" anchor="ctr">
                    <a:lnL>
                      <a:noFill/>
                    </a:lnL>
                    <a:lnR>
                      <a:noFill/>
                    </a:lnR>
                    <a:lnT>
                      <a:noFill/>
                    </a:lnT>
                    <a:lnB>
                      <a:noFill/>
                    </a:lnB>
                  </a:tcPr>
                </a:tc>
                <a:tc>
                  <a:txBody>
                    <a:bodyPr/>
                    <a:lstStyle/>
                    <a:p>
                      <a:pPr algn="r"/>
                      <a:r>
                        <a:rPr lang="es-CL" sz="1000">
                          <a:effectLst/>
                        </a:rPr>
                        <a:t>10.0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8.0</a:t>
                      </a:r>
                    </a:p>
                  </a:txBody>
                  <a:tcPr marL="50921" marR="50921" marT="25460" marB="25460" anchor="ctr">
                    <a:lnL>
                      <a:noFill/>
                    </a:lnL>
                    <a:lnR>
                      <a:noFill/>
                    </a:lnR>
                    <a:lnT>
                      <a:noFill/>
                    </a:lnT>
                    <a:lnB>
                      <a:noFill/>
                    </a:lnB>
                  </a:tcPr>
                </a:tc>
                <a:tc>
                  <a:txBody>
                    <a:bodyPr/>
                    <a:lstStyle/>
                    <a:p>
                      <a:pPr algn="r"/>
                      <a:r>
                        <a:rPr lang="es-CL" sz="1000">
                          <a:effectLst/>
                        </a:rPr>
                        <a:t>10.0</a:t>
                      </a:r>
                    </a:p>
                  </a:txBody>
                  <a:tcPr marL="50921" marR="50921" marT="25460" marB="25460" anchor="ctr">
                    <a:lnL>
                      <a:noFill/>
                    </a:lnL>
                    <a:lnR>
                      <a:noFill/>
                    </a:lnR>
                    <a:lnT>
                      <a:noFill/>
                    </a:lnT>
                    <a:lnB>
                      <a:noFill/>
                    </a:lnB>
                  </a:tcPr>
                </a:tc>
                <a:tc>
                  <a:txBody>
                    <a:bodyPr/>
                    <a:lstStyle/>
                    <a:p>
                      <a:pPr algn="r"/>
                      <a:r>
                        <a:rPr lang="es-CL" sz="1000">
                          <a:effectLst/>
                        </a:rPr>
                        <a:t>10.0</a:t>
                      </a:r>
                    </a:p>
                  </a:txBody>
                  <a:tcPr marL="50921" marR="50921" marT="25460" marB="25460" anchor="ctr">
                    <a:lnL>
                      <a:noFill/>
                    </a:lnL>
                    <a:lnR>
                      <a:noFill/>
                    </a:lnR>
                    <a:lnT>
                      <a:noFill/>
                    </a:lnT>
                    <a:lnB>
                      <a:noFill/>
                    </a:lnB>
                  </a:tcPr>
                </a:tc>
                <a:tc>
                  <a:txBody>
                    <a:bodyPr/>
                    <a:lstStyle/>
                    <a:p>
                      <a:pPr algn="r"/>
                      <a:r>
                        <a:rPr lang="es-CL" sz="1000">
                          <a:effectLst/>
                        </a:rPr>
                        <a:t>11.0</a:t>
                      </a:r>
                    </a:p>
                  </a:txBody>
                  <a:tcPr marL="50921" marR="50921" marT="25460" marB="25460" anchor="ctr">
                    <a:lnL>
                      <a:noFill/>
                    </a:lnL>
                    <a:lnR>
                      <a:noFill/>
                    </a:lnR>
                    <a:lnT>
                      <a:noFill/>
                    </a:lnT>
                    <a:lnB>
                      <a:noFill/>
                    </a:lnB>
                  </a:tcPr>
                </a:tc>
                <a:tc>
                  <a:txBody>
                    <a:bodyPr/>
                    <a:lstStyle/>
                    <a:p>
                      <a:pPr algn="r"/>
                      <a:r>
                        <a:rPr lang="es-CL" sz="1000">
                          <a:effectLst/>
                        </a:rPr>
                        <a:t>15.0</a:t>
                      </a:r>
                    </a:p>
                  </a:txBody>
                  <a:tcPr marL="50921" marR="50921" marT="25460" marB="25460" anchor="ctr">
                    <a:lnL>
                      <a:noFill/>
                    </a:lnL>
                    <a:lnR>
                      <a:noFill/>
                    </a:lnR>
                    <a:lnT>
                      <a:noFill/>
                    </a:lnT>
                    <a:lnB>
                      <a:noFill/>
                    </a:lnB>
                  </a:tcPr>
                </a:tc>
              </a:tr>
              <a:tr h="202413">
                <a:tc>
                  <a:txBody>
                    <a:bodyPr/>
                    <a:lstStyle/>
                    <a:p>
                      <a:pPr fontAlgn="ctr"/>
                      <a:r>
                        <a:rPr lang="es-CL" sz="1000" b="1">
                          <a:effectLst/>
                        </a:rPr>
                        <a:t>quality</a:t>
                      </a:r>
                    </a:p>
                  </a:txBody>
                  <a:tcPr marL="50921" marR="50921" marT="25460" marB="25460" anchor="ctr">
                    <a:lnL>
                      <a:noFill/>
                    </a:lnL>
                    <a:lnR>
                      <a:noFill/>
                    </a:lnR>
                    <a:lnT>
                      <a:noFill/>
                    </a:lnT>
                    <a:lnB>
                      <a:noFill/>
                    </a:lnB>
                  </a:tcPr>
                </a:tc>
                <a:tc>
                  <a:txBody>
                    <a:bodyPr/>
                    <a:lstStyle/>
                    <a:p>
                      <a:pPr algn="r"/>
                      <a:r>
                        <a:rPr lang="es-CL" sz="1000">
                          <a:effectLst/>
                        </a:rPr>
                        <a:t>1143.0</a:t>
                      </a:r>
                    </a:p>
                  </a:txBody>
                  <a:tcPr marL="50921" marR="50921" marT="25460" marB="25460" anchor="ctr">
                    <a:lnL>
                      <a:noFill/>
                    </a:lnL>
                    <a:lnR>
                      <a:noFill/>
                    </a:lnR>
                    <a:lnT>
                      <a:noFill/>
                    </a:lnT>
                    <a:lnB>
                      <a:noFill/>
                    </a:lnB>
                  </a:tcPr>
                </a:tc>
                <a:tc>
                  <a:txBody>
                    <a:bodyPr/>
                    <a:lstStyle/>
                    <a:p>
                      <a:pPr algn="r"/>
                      <a:r>
                        <a:rPr lang="es-CL" sz="1000">
                          <a:effectLst/>
                        </a:rPr>
                        <a:t>6.0</a:t>
                      </a:r>
                    </a:p>
                  </a:txBody>
                  <a:tcPr marL="50921" marR="50921" marT="25460" marB="25460" anchor="ctr">
                    <a:lnL>
                      <a:noFill/>
                    </a:lnL>
                    <a:lnR>
                      <a:noFill/>
                    </a:lnR>
                    <a:lnT>
                      <a:noFill/>
                    </a:lnT>
                    <a:lnB>
                      <a:noFill/>
                    </a:lnB>
                  </a:tcPr>
                </a:tc>
                <a:tc>
                  <a:txBody>
                    <a:bodyPr/>
                    <a:lstStyle/>
                    <a:p>
                      <a:pPr algn="r"/>
                      <a:r>
                        <a:rPr lang="es-CL" sz="1000">
                          <a:effectLst/>
                        </a:rPr>
                        <a:t>1.0</a:t>
                      </a:r>
                    </a:p>
                  </a:txBody>
                  <a:tcPr marL="50921" marR="50921" marT="25460" marB="25460" anchor="ctr">
                    <a:lnL>
                      <a:noFill/>
                    </a:lnL>
                    <a:lnR>
                      <a:noFill/>
                    </a:lnR>
                    <a:lnT>
                      <a:noFill/>
                    </a:lnT>
                    <a:lnB>
                      <a:noFill/>
                    </a:lnB>
                  </a:tcPr>
                </a:tc>
                <a:tc>
                  <a:txBody>
                    <a:bodyPr/>
                    <a:lstStyle/>
                    <a:p>
                      <a:pPr algn="r"/>
                      <a:r>
                        <a:rPr lang="es-CL" sz="1000">
                          <a:effectLst/>
                        </a:rPr>
                        <a:t>3.0</a:t>
                      </a:r>
                    </a:p>
                  </a:txBody>
                  <a:tcPr marL="50921" marR="50921" marT="25460" marB="25460" anchor="ctr">
                    <a:lnL>
                      <a:noFill/>
                    </a:lnL>
                    <a:lnR>
                      <a:noFill/>
                    </a:lnR>
                    <a:lnT>
                      <a:noFill/>
                    </a:lnT>
                    <a:lnB>
                      <a:noFill/>
                    </a:lnB>
                  </a:tcPr>
                </a:tc>
                <a:tc>
                  <a:txBody>
                    <a:bodyPr/>
                    <a:lstStyle/>
                    <a:p>
                      <a:pPr algn="r"/>
                      <a:r>
                        <a:rPr lang="es-CL" sz="1000">
                          <a:effectLst/>
                        </a:rPr>
                        <a:t>5.0</a:t>
                      </a:r>
                    </a:p>
                  </a:txBody>
                  <a:tcPr marL="50921" marR="50921" marT="25460" marB="25460" anchor="ctr">
                    <a:lnL>
                      <a:noFill/>
                    </a:lnL>
                    <a:lnR>
                      <a:noFill/>
                    </a:lnR>
                    <a:lnT>
                      <a:noFill/>
                    </a:lnT>
                    <a:lnB>
                      <a:noFill/>
                    </a:lnB>
                  </a:tcPr>
                </a:tc>
                <a:tc>
                  <a:txBody>
                    <a:bodyPr/>
                    <a:lstStyle/>
                    <a:p>
                      <a:pPr algn="r"/>
                      <a:r>
                        <a:rPr lang="es-CL" sz="1000">
                          <a:effectLst/>
                        </a:rPr>
                        <a:t>6.0</a:t>
                      </a:r>
                    </a:p>
                  </a:txBody>
                  <a:tcPr marL="50921" marR="50921" marT="25460" marB="25460" anchor="ctr">
                    <a:lnL>
                      <a:noFill/>
                    </a:lnL>
                    <a:lnR>
                      <a:noFill/>
                    </a:lnR>
                    <a:lnT>
                      <a:noFill/>
                    </a:lnT>
                    <a:lnB>
                      <a:noFill/>
                    </a:lnB>
                  </a:tcPr>
                </a:tc>
                <a:tc>
                  <a:txBody>
                    <a:bodyPr/>
                    <a:lstStyle/>
                    <a:p>
                      <a:pPr algn="r"/>
                      <a:r>
                        <a:rPr lang="es-CL" sz="1000">
                          <a:effectLst/>
                        </a:rPr>
                        <a:t>6.0</a:t>
                      </a:r>
                    </a:p>
                  </a:txBody>
                  <a:tcPr marL="50921" marR="50921" marT="25460" marB="25460" anchor="ctr">
                    <a:lnL>
                      <a:noFill/>
                    </a:lnL>
                    <a:lnR>
                      <a:noFill/>
                    </a:lnR>
                    <a:lnT>
                      <a:noFill/>
                    </a:lnT>
                    <a:lnB>
                      <a:noFill/>
                    </a:lnB>
                  </a:tcPr>
                </a:tc>
                <a:tc>
                  <a:txBody>
                    <a:bodyPr/>
                    <a:lstStyle/>
                    <a:p>
                      <a:pPr algn="r"/>
                      <a:r>
                        <a:rPr lang="es-CL" sz="1000" dirty="0">
                          <a:effectLst/>
                        </a:rPr>
                        <a:t>8.0</a:t>
                      </a:r>
                    </a:p>
                  </a:txBody>
                  <a:tcPr marL="50921" marR="50921" marT="25460" marB="25460" anchor="ctr">
                    <a:lnL>
                      <a:noFill/>
                    </a:lnL>
                    <a:lnR>
                      <a:noFill/>
                    </a:lnR>
                    <a:lnT>
                      <a:noFill/>
                    </a:lnT>
                    <a:lnB>
                      <a:noFill/>
                    </a:lnB>
                  </a:tcPr>
                </a:tc>
              </a:tr>
            </a:tbl>
          </a:graphicData>
        </a:graphic>
      </p:graphicFrame>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sz="1800" b="0" i="0" u="none" strike="noStrike" cap="none" normalizeH="0" baseline="0" smtClean="0">
                <a:ln>
                  <a:noFill/>
                </a:ln>
                <a:solidFill>
                  <a:schemeClr val="tx1"/>
                </a:solidFill>
                <a:effectLst/>
                <a:latin typeface="Arial" panose="020B0604020202020204" pitchFamily="34" charset="0"/>
              </a:rPr>
              <a:t/>
            </a:r>
            <a:br>
              <a:rPr kumimoji="0" lang="es-CL" sz="1800" b="0" i="0" u="none" strike="noStrike" cap="none" normalizeH="0" baseline="0" smtClean="0">
                <a:ln>
                  <a:noFill/>
                </a:ln>
                <a:solidFill>
                  <a:schemeClr val="tx1"/>
                </a:solidFill>
                <a:effectLst/>
                <a:latin typeface="Arial" panose="020B0604020202020204" pitchFamily="34" charset="0"/>
              </a:rPr>
            </a:br>
            <a:endParaRPr kumimoji="0" lang="es-CL" sz="1800" b="0" i="0" u="none" strike="noStrike" cap="none" normalizeH="0" baseline="0" smtClean="0">
              <a:ln>
                <a:noFill/>
              </a:ln>
              <a:solidFill>
                <a:schemeClr val="tx1"/>
              </a:solidFill>
              <a:effectLst/>
              <a:latin typeface="Arial" panose="020B0604020202020204" pitchFamily="34" charset="0"/>
            </a:endParaRPr>
          </a:p>
        </p:txBody>
      </p:sp>
      <p:sp>
        <p:nvSpPr>
          <p:cNvPr id="9" name="Rectángulo 8"/>
          <p:cNvSpPr/>
          <p:nvPr/>
        </p:nvSpPr>
        <p:spPr>
          <a:xfrm>
            <a:off x="9728791" y="1786270"/>
            <a:ext cx="1426889" cy="489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Rectángulo 9"/>
          <p:cNvSpPr/>
          <p:nvPr/>
        </p:nvSpPr>
        <p:spPr>
          <a:xfrm>
            <a:off x="790222" y="1693334"/>
            <a:ext cx="10724447" cy="4863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smtClean="0">
                <a:ln w="0"/>
                <a:solidFill>
                  <a:schemeClr val="tx1"/>
                </a:solidFill>
                <a:effectLst>
                  <a:outerShdw blurRad="38100" dist="19050" dir="2700000" algn="tl" rotWithShape="0">
                    <a:schemeClr val="dk1">
                      <a:alpha val="40000"/>
                    </a:schemeClr>
                  </a:outerShdw>
                </a:effectLst>
              </a:rPr>
              <a:t>                                                    Total                      Promedio              Desv.Std                     Min.                        25%                        50%                        75%                       Max.</a:t>
            </a:r>
            <a:endParaRPr lang="es-CL" sz="1200" dirty="0">
              <a:ln w="0"/>
              <a:solidFill>
                <a:schemeClr val="tx1"/>
              </a:solidFill>
              <a:effectLst>
                <a:outerShdw blurRad="38100" dist="19050" dir="2700000" algn="tl" rotWithShape="0">
                  <a:schemeClr val="dk1">
                    <a:alpha val="40000"/>
                  </a:schemeClr>
                </a:outerShdw>
              </a:effectLst>
            </a:endParaRPr>
          </a:p>
        </p:txBody>
      </p:sp>
      <p:sp useBgFill="1">
        <p:nvSpPr>
          <p:cNvPr id="11" name="Rectángulo 10"/>
          <p:cNvSpPr/>
          <p:nvPr/>
        </p:nvSpPr>
        <p:spPr>
          <a:xfrm>
            <a:off x="5768622" y="2275367"/>
            <a:ext cx="293511" cy="36623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558007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419979"/>
          </a:xfrm>
        </p:spPr>
        <p:txBody>
          <a:bodyPr>
            <a:normAutofit/>
          </a:bodyPr>
          <a:lstStyle/>
          <a:p>
            <a:pPr algn="ctr"/>
            <a:r>
              <a:rPr lang="es-MX" sz="2400" b="1" dirty="0" smtClean="0"/>
              <a:t>Gráfico Boxplot que identifica posibles outliers</a:t>
            </a:r>
            <a:endParaRPr lang="es-CL" sz="2400" b="1" dirty="0"/>
          </a:p>
        </p:txBody>
      </p:sp>
      <p:pic>
        <p:nvPicPr>
          <p:cNvPr id="6" name="Marcador de contenido 5"/>
          <p:cNvPicPr>
            <a:picLocks noGrp="1"/>
          </p:cNvPicPr>
          <p:nvPr>
            <p:ph idx="1"/>
          </p:nvPr>
        </p:nvPicPr>
        <p:blipFill rotWithShape="1">
          <a:blip r:embed="rId2">
            <a:extLst>
              <a:ext uri="{28A0092B-C50C-407E-A947-70E740481C1C}">
                <a14:useLocalDpi xmlns:a14="http://schemas.microsoft.com/office/drawing/2010/main" val="0"/>
              </a:ext>
            </a:extLst>
          </a:blip>
          <a:srcRect l="7868" t="36858" r="18145" b="31260"/>
          <a:stretch/>
        </p:blipFill>
        <p:spPr bwMode="auto">
          <a:xfrm>
            <a:off x="290945" y="1330035"/>
            <a:ext cx="11606646" cy="38134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7957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2118" y="286603"/>
            <a:ext cx="11565082" cy="607015"/>
          </a:xfrm>
        </p:spPr>
        <p:txBody>
          <a:bodyPr>
            <a:normAutofit/>
          </a:bodyPr>
          <a:lstStyle/>
          <a:p>
            <a:pPr algn="ctr"/>
            <a:r>
              <a:rPr lang="es-MX" sz="2400" dirty="0" smtClean="0">
                <a:latin typeface="+mn-lt"/>
              </a:rPr>
              <a:t>        Hallazgos </a:t>
            </a:r>
            <a:endParaRPr lang="es-CL" sz="2400" dirty="0">
              <a:latin typeface="+mn-lt"/>
            </a:endParaRPr>
          </a:p>
        </p:txBody>
      </p:sp>
      <p:sp>
        <p:nvSpPr>
          <p:cNvPr id="3" name="Marcador de contenido 2"/>
          <p:cNvSpPr>
            <a:spLocks noGrp="1"/>
          </p:cNvSpPr>
          <p:nvPr>
            <p:ph idx="1"/>
          </p:nvPr>
        </p:nvSpPr>
        <p:spPr>
          <a:xfrm>
            <a:off x="322118" y="1963882"/>
            <a:ext cx="10833562" cy="4530436"/>
          </a:xfrm>
        </p:spPr>
        <p:txBody>
          <a:bodyPr>
            <a:noAutofit/>
          </a:bodyPr>
          <a:lstStyle/>
          <a:p>
            <a:pPr marL="0" indent="0">
              <a:buNone/>
            </a:pPr>
            <a:r>
              <a:rPr lang="es-MX" sz="1800" b="1" dirty="0" smtClean="0"/>
              <a:t>KNeighborsClassifier </a:t>
            </a:r>
            <a:r>
              <a:rPr lang="es-MX" sz="1800" b="1" dirty="0"/>
              <a:t>(Original</a:t>
            </a:r>
            <a:r>
              <a:rPr lang="es-MX" sz="1800" b="1" dirty="0" smtClean="0"/>
              <a:t>): </a:t>
            </a:r>
            <a:r>
              <a:rPr lang="es-MX" sz="1800" dirty="0" smtClean="0"/>
              <a:t>Accuracy</a:t>
            </a:r>
            <a:r>
              <a:rPr lang="es-MX" sz="1800" dirty="0"/>
              <a:t>: 0.51,  Precision: 0.47,  Recall: 0.51, F1-Score: 0.49</a:t>
            </a:r>
          </a:p>
          <a:p>
            <a:pPr marL="0" indent="0">
              <a:buNone/>
            </a:pPr>
            <a:r>
              <a:rPr lang="es-MX" sz="1800" dirty="0"/>
              <a:t>Matriz de Confusión: Rendimiento pobre en clases minoritarias (0, 1, 4, 5), confusión significativa entre clases adyacentes (especialmente 2 y 3).</a:t>
            </a:r>
          </a:p>
          <a:p>
            <a:pPr marL="0" indent="0">
              <a:buNone/>
            </a:pPr>
            <a:r>
              <a:rPr lang="es-MX" sz="1800" b="1" dirty="0" smtClean="0"/>
              <a:t>RandomForestClassifier </a:t>
            </a:r>
            <a:r>
              <a:rPr lang="es-MX" sz="1800" b="1" dirty="0"/>
              <a:t>(Original):  </a:t>
            </a:r>
            <a:r>
              <a:rPr lang="es-MX" sz="1800" dirty="0"/>
              <a:t>Accuracy: 0.55,  Precision: 0.50,  Recall: 0.55,  F1-Score: </a:t>
            </a:r>
            <a:r>
              <a:rPr lang="es-MX" sz="1800" dirty="0" smtClean="0"/>
              <a:t>0.52</a:t>
            </a:r>
          </a:p>
          <a:p>
            <a:pPr marL="0" indent="0">
              <a:buNone/>
            </a:pPr>
            <a:r>
              <a:rPr lang="es-MX" sz="1800" dirty="0" smtClean="0"/>
              <a:t>Matriz de Confusión: No predice clases minoritarias (0, 1, 4, 5), principalmente predice clases mayoritarias (2 y 3), con errores significativos dentro de estas clases.</a:t>
            </a:r>
          </a:p>
          <a:p>
            <a:pPr marL="0" indent="0">
              <a:buNone/>
            </a:pPr>
            <a:r>
              <a:rPr lang="es-MX" sz="1800" b="1" dirty="0" smtClean="0"/>
              <a:t>LogisticRegression </a:t>
            </a:r>
            <a:r>
              <a:rPr lang="es-MX" sz="1800" b="1" dirty="0"/>
              <a:t>(Original y Optimizado</a:t>
            </a:r>
            <a:r>
              <a:rPr lang="es-MX" sz="1800" b="1" dirty="0" smtClean="0"/>
              <a:t>): </a:t>
            </a:r>
            <a:r>
              <a:rPr lang="es-MX" sz="1800" dirty="0" smtClean="0"/>
              <a:t> </a:t>
            </a:r>
            <a:r>
              <a:rPr lang="es-MX" sz="1800" dirty="0"/>
              <a:t>Accuracy: </a:t>
            </a:r>
            <a:r>
              <a:rPr lang="es-MX" sz="1800" dirty="0" smtClean="0"/>
              <a:t>0.54,  </a:t>
            </a:r>
            <a:r>
              <a:rPr lang="es-MX" sz="1800" dirty="0"/>
              <a:t>Precision: </a:t>
            </a:r>
            <a:r>
              <a:rPr lang="es-MX" sz="1800" dirty="0" smtClean="0"/>
              <a:t>0.49, </a:t>
            </a:r>
            <a:r>
              <a:rPr lang="es-MX" sz="1800" dirty="0"/>
              <a:t>Recall: </a:t>
            </a:r>
            <a:r>
              <a:rPr lang="es-MX" sz="1800" dirty="0" smtClean="0"/>
              <a:t>0.54, </a:t>
            </a:r>
            <a:r>
              <a:rPr lang="es-MX" sz="1800" dirty="0"/>
              <a:t>F1-Score: 0.51</a:t>
            </a:r>
          </a:p>
          <a:p>
            <a:pPr marL="0" indent="0">
              <a:buNone/>
            </a:pPr>
            <a:r>
              <a:rPr lang="es-MX" sz="1800" dirty="0" smtClean="0"/>
              <a:t>Matriz </a:t>
            </a:r>
            <a:r>
              <a:rPr lang="es-MX" sz="1800" dirty="0"/>
              <a:t>de Confusión: Rendimiento deficiente en clases minoritarias (0, 1, 4, 5), la mayoría de las predicciones se concentran en las clases mayoritarias (2 y 3), con confusión entre ellas.</a:t>
            </a:r>
          </a:p>
          <a:p>
            <a:r>
              <a:rPr lang="es-MX" sz="1800" dirty="0"/>
              <a:t/>
            </a:r>
            <a:br>
              <a:rPr lang="es-MX" sz="1800" dirty="0"/>
            </a:br>
            <a:r>
              <a:rPr lang="es-MX" sz="1800" dirty="0"/>
              <a:t/>
            </a:r>
            <a:br>
              <a:rPr lang="es-MX" sz="1800" dirty="0"/>
            </a:br>
            <a:endParaRPr lang="es-CL" sz="1800" dirty="0"/>
          </a:p>
        </p:txBody>
      </p:sp>
      <p:sp>
        <p:nvSpPr>
          <p:cNvPr id="4" name="Rectángulo 3"/>
          <p:cNvSpPr/>
          <p:nvPr/>
        </p:nvSpPr>
        <p:spPr>
          <a:xfrm>
            <a:off x="322118" y="1059418"/>
            <a:ext cx="2610073" cy="369332"/>
          </a:xfrm>
          <a:prstGeom prst="rect">
            <a:avLst/>
          </a:prstGeom>
        </p:spPr>
        <p:txBody>
          <a:bodyPr wrap="none">
            <a:spAutoFit/>
          </a:bodyPr>
          <a:lstStyle/>
          <a:p>
            <a:r>
              <a:rPr lang="es-MX" b="1" dirty="0"/>
              <a:t>Resumen de las metricas:</a:t>
            </a:r>
            <a:endParaRPr lang="es-MX" b="1" dirty="0"/>
          </a:p>
        </p:txBody>
      </p:sp>
    </p:spTree>
    <p:extLst>
      <p:ext uri="{BB962C8B-B14F-4D97-AF65-F5344CB8AC3E}">
        <p14:creationId xmlns:p14="http://schemas.microsoft.com/office/powerpoint/2010/main" val="2952327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482324"/>
          </a:xfrm>
        </p:spPr>
        <p:txBody>
          <a:bodyPr>
            <a:normAutofit fontScale="90000"/>
          </a:bodyPr>
          <a:lstStyle/>
          <a:p>
            <a:pPr algn="ctr"/>
            <a:r>
              <a:rPr lang="es-MX" dirty="0" smtClean="0"/>
              <a:t> </a:t>
            </a:r>
            <a:r>
              <a:rPr lang="es-MX" sz="2000" b="1" dirty="0" smtClean="0"/>
              <a:t>Conclusión</a:t>
            </a:r>
            <a:endParaRPr lang="es-CL" sz="2000" b="1" dirty="0"/>
          </a:p>
        </p:txBody>
      </p:sp>
      <p:sp>
        <p:nvSpPr>
          <p:cNvPr id="3" name="Marcador de contenido 2"/>
          <p:cNvSpPr>
            <a:spLocks noGrp="1"/>
          </p:cNvSpPr>
          <p:nvPr>
            <p:ph idx="1"/>
          </p:nvPr>
        </p:nvSpPr>
        <p:spPr/>
        <p:txBody>
          <a:bodyPr>
            <a:noAutofit/>
          </a:bodyPr>
          <a:lstStyle/>
          <a:p>
            <a:r>
              <a:rPr lang="es-MX" sz="1800" dirty="0"/>
              <a:t>¿Cuál modelo ofrece el mejor rendimiento y por qué?</a:t>
            </a:r>
          </a:p>
          <a:p>
            <a:r>
              <a:rPr lang="es-MX" sz="1800" dirty="0" smtClean="0"/>
              <a:t> </a:t>
            </a:r>
            <a:r>
              <a:rPr lang="es-MX" sz="1800" dirty="0"/>
              <a:t>Basándose en las métricas de Accuracy, Recall y F1-Score, el RandomForestClassifier sin optimización, tiene un rendimiento un poco superior en comparación con los otros modelos.</a:t>
            </a:r>
          </a:p>
          <a:p>
            <a:r>
              <a:rPr lang="es-MX" sz="1800" dirty="0" smtClean="0"/>
              <a:t> </a:t>
            </a:r>
            <a:r>
              <a:rPr lang="es-MX" sz="1800" dirty="0"/>
              <a:t>Es importante analizar las matrices de confusión. porque todos los modelos muestran dificultad para predecir las clases minoritarias (0, 1, 4, 5).</a:t>
            </a:r>
          </a:p>
          <a:p>
            <a:r>
              <a:rPr lang="es-MX" sz="1800" dirty="0" smtClean="0"/>
              <a:t> </a:t>
            </a:r>
            <a:r>
              <a:rPr lang="es-MX" sz="1800" dirty="0"/>
              <a:t> Prácticamente todas las predicciones se concentran en las clases mayoritarias (2 y 3). </a:t>
            </a:r>
          </a:p>
          <a:p>
            <a:r>
              <a:rPr lang="es-MX" sz="1800" dirty="0" smtClean="0"/>
              <a:t> </a:t>
            </a:r>
            <a:r>
              <a:rPr lang="es-MX" sz="1800" dirty="0"/>
              <a:t>Los modelos no están aprendiendo a distinguir entre las clases menos frecuentes.</a:t>
            </a:r>
          </a:p>
          <a:p>
            <a:r>
              <a:rPr lang="es-MX" sz="1800" dirty="0" smtClean="0"/>
              <a:t> </a:t>
            </a:r>
            <a:r>
              <a:rPr lang="es-MX" sz="1800" dirty="0"/>
              <a:t>El RandomForestClassifier tiene métricas ligeramente mejores en general, pero su debilidad principal es que ignora por completo las clases minoritarias en sus predicciones.</a:t>
            </a:r>
          </a:p>
          <a:p>
            <a:r>
              <a:rPr lang="es-MX" sz="1800" dirty="0"/>
              <a:t/>
            </a:r>
            <a:br>
              <a:rPr lang="es-MX" sz="1800" dirty="0"/>
            </a:br>
            <a:endParaRPr lang="es-MX" sz="1800" dirty="0"/>
          </a:p>
        </p:txBody>
      </p:sp>
    </p:spTree>
    <p:extLst>
      <p:ext uri="{BB962C8B-B14F-4D97-AF65-F5344CB8AC3E}">
        <p14:creationId xmlns:p14="http://schemas.microsoft.com/office/powerpoint/2010/main" val="2633168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2400" dirty="0"/>
              <a:t>Conclusión </a:t>
            </a:r>
            <a:r>
              <a:rPr lang="es-MX" sz="2400" dirty="0" smtClean="0"/>
              <a:t>General</a:t>
            </a:r>
            <a:endParaRPr lang="es-MX" sz="2400" dirty="0"/>
          </a:p>
        </p:txBody>
      </p:sp>
      <p:sp>
        <p:nvSpPr>
          <p:cNvPr id="3" name="Marcador de contenido 2"/>
          <p:cNvSpPr>
            <a:spLocks noGrp="1"/>
          </p:cNvSpPr>
          <p:nvPr>
            <p:ph idx="1"/>
          </p:nvPr>
        </p:nvSpPr>
        <p:spPr/>
        <p:txBody>
          <a:bodyPr>
            <a:normAutofit/>
          </a:bodyPr>
          <a:lstStyle/>
          <a:p>
            <a:endParaRPr lang="es-MX" sz="1800" dirty="0" smtClean="0"/>
          </a:p>
          <a:p>
            <a:r>
              <a:rPr lang="es-MX" sz="1800" dirty="0" smtClean="0"/>
              <a:t>El </a:t>
            </a:r>
            <a:r>
              <a:rPr lang="es-MX" sz="1800" dirty="0"/>
              <a:t>problema principal </a:t>
            </a:r>
            <a:r>
              <a:rPr lang="es-MX" sz="1800" dirty="0" smtClean="0"/>
              <a:t>que </a:t>
            </a:r>
            <a:r>
              <a:rPr lang="es-MX" sz="1800" dirty="0"/>
              <a:t>enfrentan todos los modelos es el severo desequilibrio de clases en el conjunto de datos. Las clases de calidad de vino con pocas muestras (3, 4, 7, 8) son muy difíciles de predecir correctamente, ya que los modelos tienden a favorecer las clases con más ejemplos (5 y 6). Además, la baja correlación de algunas características eliminadas podría haber impactado la capacidad de los modelos para discriminar entre clases.</a:t>
            </a:r>
          </a:p>
          <a:p>
            <a:r>
              <a:rPr lang="es-MX" sz="1800" dirty="0" smtClean="0"/>
              <a:t>Para </a:t>
            </a:r>
            <a:r>
              <a:rPr lang="es-MX" sz="1800" dirty="0"/>
              <a:t>mejorar el rendimiento, es fundamental abordar el desequilibrio de clases, explorar en las características o ver modelos más avanzados, para mejorar esta situación.</a:t>
            </a:r>
          </a:p>
          <a:p>
            <a:endParaRPr lang="es-CL" sz="1800" dirty="0"/>
          </a:p>
        </p:txBody>
      </p:sp>
    </p:spTree>
    <p:extLst>
      <p:ext uri="{BB962C8B-B14F-4D97-AF65-F5344CB8AC3E}">
        <p14:creationId xmlns:p14="http://schemas.microsoft.com/office/powerpoint/2010/main" val="3088800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96</TotalTime>
  <Words>581</Words>
  <Application>Microsoft Office PowerPoint</Application>
  <PresentationFormat>Panorámica</PresentationFormat>
  <Paragraphs>148</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Retrospección</vt:lpstr>
      <vt:lpstr>Informe   Predicción de Calidad del Vino</vt:lpstr>
      <vt:lpstr>Objetivo        Utilizar técnicas de clasificación aprendidas hasta el momento para predecir la calidad del vino basándose en características físico-químicas. Este ejercicio permitirá aplicar conceptos como la selección de características, preprocesamiento de datos, entrenamiento y evaluación de modelos de clasificación, y análisis de resultados mediante métricas y visualizaciones.  </vt:lpstr>
      <vt:lpstr>Informe estadístico de la muestra </vt:lpstr>
      <vt:lpstr>Gráfico Boxplot que identifica posibles outliers</vt:lpstr>
      <vt:lpstr>        Hallazgos </vt:lpstr>
      <vt:lpstr> Conclusión</vt:lpstr>
      <vt:lpstr>Conclusión General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 Predicción de Calidad del Vino</dc:title>
  <dc:creator>Admin</dc:creator>
  <cp:lastModifiedBy>Admin</cp:lastModifiedBy>
  <cp:revision>11</cp:revision>
  <dcterms:created xsi:type="dcterms:W3CDTF">2025-07-10T16:48:10Z</dcterms:created>
  <dcterms:modified xsi:type="dcterms:W3CDTF">2025-07-10T18:24:56Z</dcterms:modified>
</cp:coreProperties>
</file>