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2AEB-2B64-4096-A51A-35B2C985BF6B}" type="datetimeFigureOut">
              <a:rPr lang="es-ES" smtClean="0"/>
              <a:pPr/>
              <a:t>22/06/2025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E3C04-E55E-40CF-90F8-FE43E12A32C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ster\Desktop\oso.jpg"/>
          <p:cNvPicPr>
            <a:picLocks noChangeAspect="1" noChangeArrowheads="1"/>
          </p:cNvPicPr>
          <p:nvPr/>
        </p:nvPicPr>
        <p:blipFill>
          <a:blip r:embed="rId2">
            <a:lum bright="12000"/>
          </a:blip>
          <a:srcRect/>
          <a:stretch>
            <a:fillRect/>
          </a:stretch>
        </p:blipFill>
        <p:spPr bwMode="auto">
          <a:xfrm>
            <a:off x="4643438" y="1142984"/>
            <a:ext cx="3138477" cy="315136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1470025"/>
          </a:xfrm>
        </p:spPr>
        <p:txBody>
          <a:bodyPr/>
          <a:lstStyle/>
          <a:p>
            <a:r>
              <a:rPr lang="es-MX" dirty="0"/>
              <a:t>Visualización para ciencia de datos 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86548" cy="2614634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Proyecto 1 – Parte V (Core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MX" b="1" dirty="0">
                <a:solidFill>
                  <a:schemeClr val="bg1"/>
                </a:solidFill>
              </a:rPr>
              <a:t>Análisis y Predicción de Ventas en una Tienda de </a:t>
            </a:r>
            <a:r>
              <a:rPr lang="es-MX" b="1" dirty="0" err="1" smtClean="0">
                <a:solidFill>
                  <a:schemeClr val="bg1"/>
                </a:solidFill>
              </a:rPr>
              <a:t>Retail</a:t>
            </a:r>
            <a:endParaRPr lang="es-MX" b="1" dirty="0" smtClean="0">
              <a:solidFill>
                <a:schemeClr val="bg1"/>
              </a:solidFill>
            </a:endParaRPr>
          </a:p>
          <a:p>
            <a:r>
              <a:rPr lang="es-MX" b="1" dirty="0" smtClean="0">
                <a:solidFill>
                  <a:schemeClr val="bg1"/>
                </a:solidFill>
              </a:rPr>
              <a:t>Dante Silva Santis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358082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Introducción y Objetivos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1400" dirty="0"/>
              <a:t>El proyecto del curso Data Science Fundamentals se centra en el análisis de un conjunto de </a:t>
            </a: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datos </a:t>
            </a:r>
            <a:r>
              <a:rPr lang="es-MX" sz="1400" dirty="0"/>
              <a:t>de una tienda minorista, aplicando técnicas avanzadas de </a:t>
            </a:r>
            <a:r>
              <a:rPr lang="es-MX" sz="1400" dirty="0" smtClean="0"/>
              <a:t>análisis exploratorio y </a:t>
            </a:r>
          </a:p>
          <a:p>
            <a:pPr>
              <a:buNone/>
            </a:pPr>
            <a:r>
              <a:rPr lang="es-MX" sz="1400" dirty="0" smtClean="0"/>
              <a:t>visualización </a:t>
            </a:r>
            <a:r>
              <a:rPr lang="es-MX" sz="1400" dirty="0"/>
              <a:t>de </a:t>
            </a:r>
            <a:r>
              <a:rPr lang="es-MX" sz="1400" dirty="0" smtClean="0"/>
              <a:t>datos. Esta quinta </a:t>
            </a:r>
            <a:r>
              <a:rPr lang="es-MX" sz="1400" dirty="0"/>
              <a:t>parte del proyecto, </a:t>
            </a:r>
            <a:r>
              <a:rPr lang="es-MX" sz="1400" dirty="0" smtClean="0"/>
              <a:t>se enfoca en </a:t>
            </a:r>
            <a:r>
              <a:rPr lang="es-MX" sz="1400" dirty="0"/>
              <a:t>entender y explorar </a:t>
            </a: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los </a:t>
            </a:r>
            <a:r>
              <a:rPr lang="es-MX" sz="1400" dirty="0"/>
              <a:t>datos disponibles, identificar patrones y tendencias, así como en buscar posibles insights </a:t>
            </a: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que </a:t>
            </a:r>
            <a:r>
              <a:rPr lang="es-MX" sz="1400" dirty="0"/>
              <a:t>puedan ser útiles para la toma de decisiones en la tienda </a:t>
            </a:r>
            <a:r>
              <a:rPr lang="es-MX" sz="1400" dirty="0" smtClean="0"/>
              <a:t>minorista.</a:t>
            </a:r>
          </a:p>
          <a:p>
            <a:endParaRPr lang="es-MX" sz="1400" dirty="0"/>
          </a:p>
          <a:p>
            <a:pPr>
              <a:buNone/>
            </a:pPr>
            <a:r>
              <a:rPr lang="es-MX" sz="1400" dirty="0"/>
              <a:t>Los objetivos de esta parte del proyecto incluyen</a:t>
            </a:r>
            <a:r>
              <a:rPr lang="es-MX" sz="1400" dirty="0" smtClean="0"/>
              <a:t>:</a:t>
            </a:r>
          </a:p>
          <a:p>
            <a:endParaRPr lang="es-MX" sz="1400" dirty="0"/>
          </a:p>
          <a:p>
            <a:r>
              <a:rPr lang="es-MX" sz="1400" dirty="0"/>
              <a:t>Realizar un análisis exploratorio detallado de los datos, identificando características relevantes y patrones de comportamiento.</a:t>
            </a:r>
          </a:p>
          <a:p>
            <a:r>
              <a:rPr lang="es-MX" sz="1400" dirty="0"/>
              <a:t>Utilizar técnicas de visualización de datos avanzadas, como mapas de calor (HeatMaps), para representar la distribución y correlación de variables.</a:t>
            </a:r>
          </a:p>
          <a:p>
            <a:r>
              <a:rPr lang="es-MX" sz="1400" dirty="0"/>
              <a:t>Identificar posibles relaciones entre variables y variables con impacto significativo en el desempeño de la tienda minorista.</a:t>
            </a:r>
          </a:p>
          <a:p>
            <a:r>
              <a:rPr lang="es-MX" sz="1400" dirty="0"/>
              <a:t>Generar insights y recomendaciones basadas en el análisis de los datos, para poder optimizar la operación y mejorar la rentabilidad de la tienda minorista.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429520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3600" dirty="0" smtClean="0"/>
              <a:t>Descripción </a:t>
            </a:r>
            <a:r>
              <a:rPr lang="es-MX" sz="3600" dirty="0" smtClean="0"/>
              <a:t>del conjunto de datos.</a:t>
            </a:r>
            <a:br>
              <a:rPr lang="es-MX" sz="3600" dirty="0" smtClean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s-MX" sz="1400" dirty="0" smtClean="0"/>
              <a:t>Este </a:t>
            </a:r>
            <a:r>
              <a:rPr lang="es-MX" sz="1400" dirty="0" smtClean="0"/>
              <a:t>conjunto de datos es una instantánea de </a:t>
            </a:r>
            <a:r>
              <a:rPr lang="es-MX" sz="1400" dirty="0" smtClean="0"/>
              <a:t>ventas de una tienda minorista, </a:t>
            </a:r>
            <a:r>
              <a:rPr lang="es-MX" sz="1400" dirty="0" smtClean="0"/>
              <a:t>que captura </a:t>
            </a:r>
            <a:r>
              <a:rPr lang="es-MX" sz="1400" dirty="0" smtClean="0"/>
              <a:t>los </a:t>
            </a:r>
          </a:p>
          <a:p>
            <a:pPr algn="just" fontAlgn="base">
              <a:buNone/>
            </a:pPr>
            <a:r>
              <a:rPr lang="es-MX" sz="1400" dirty="0" smtClean="0"/>
              <a:t>atributos </a:t>
            </a:r>
            <a:r>
              <a:rPr lang="es-MX" sz="1400" dirty="0" smtClean="0"/>
              <a:t>esenciales que impulsan las operaciones minoristas y las interacciones con los </a:t>
            </a:r>
            <a:r>
              <a:rPr lang="es-MX" sz="1400" dirty="0" smtClean="0"/>
              <a:t>clientes.</a:t>
            </a:r>
          </a:p>
          <a:p>
            <a:pPr algn="just" fontAlgn="base">
              <a:buNone/>
            </a:pPr>
            <a:r>
              <a:rPr lang="es-MX" sz="1400" dirty="0" smtClean="0"/>
              <a:t>Incluye detalles clave como el ID de la transacción, la fecha, el ID del cliente, el género, la </a:t>
            </a:r>
          </a:p>
          <a:p>
            <a:pPr algn="just" fontAlgn="base">
              <a:buNone/>
            </a:pPr>
            <a:r>
              <a:rPr lang="es-MX" sz="1400" dirty="0" smtClean="0"/>
              <a:t>edad</a:t>
            </a:r>
            <a:r>
              <a:rPr lang="es-MX" sz="1400" dirty="0" smtClean="0"/>
              <a:t>, la categoría del producto, la cantidad, el precio unitario y el importe total</a:t>
            </a:r>
            <a:r>
              <a:rPr lang="es-MX" sz="1400" dirty="0" smtClean="0"/>
              <a:t>.</a:t>
            </a:r>
          </a:p>
          <a:p>
            <a:pPr algn="just" fontAlgn="base">
              <a:buNone/>
            </a:pPr>
            <a:r>
              <a:rPr lang="es-MX" sz="1400" dirty="0" smtClean="0"/>
              <a:t>Estos </a:t>
            </a:r>
            <a:r>
              <a:rPr lang="es-MX" sz="1400" dirty="0" smtClean="0"/>
              <a:t>atributos permiten una exploración </a:t>
            </a:r>
            <a:r>
              <a:rPr lang="es-MX" sz="1400" dirty="0" smtClean="0"/>
              <a:t>de </a:t>
            </a:r>
            <a:r>
              <a:rPr lang="es-MX" sz="1400" dirty="0" smtClean="0"/>
              <a:t>las tendencias de ventas, las </a:t>
            </a:r>
            <a:r>
              <a:rPr lang="es-MX" sz="1400" dirty="0" smtClean="0"/>
              <a:t>influencia</a:t>
            </a:r>
          </a:p>
          <a:p>
            <a:pPr algn="just" fontAlgn="base">
              <a:buNone/>
            </a:pPr>
            <a:r>
              <a:rPr lang="es-MX" sz="1400" dirty="0" smtClean="0"/>
              <a:t>demográficas </a:t>
            </a:r>
            <a:r>
              <a:rPr lang="es-MX" sz="1400" dirty="0" smtClean="0"/>
              <a:t>y los comportamientos de compra</a:t>
            </a:r>
            <a:r>
              <a:rPr lang="es-MX" sz="1400" dirty="0" smtClean="0"/>
              <a:t>.</a:t>
            </a:r>
          </a:p>
          <a:p>
            <a:pPr algn="just" fontAlgn="base">
              <a:buNone/>
            </a:pPr>
            <a:endParaRPr lang="es-MX" sz="1400" dirty="0" smtClean="0"/>
          </a:p>
          <a:p>
            <a:pPr fontAlgn="base"/>
            <a:r>
              <a:rPr lang="es-MX" sz="1400" b="1" dirty="0" smtClean="0"/>
              <a:t>ID de transacción:</a:t>
            </a:r>
            <a:r>
              <a:rPr lang="es-MX" sz="1400" dirty="0" smtClean="0"/>
              <a:t> un identificador único para cada </a:t>
            </a:r>
            <a:r>
              <a:rPr lang="es-MX" sz="1400" dirty="0" smtClean="0"/>
              <a:t>transacción.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Fecha:</a:t>
            </a:r>
            <a:r>
              <a:rPr lang="es-MX" sz="1400" dirty="0" smtClean="0"/>
              <a:t> la fecha en que se realizó la </a:t>
            </a:r>
            <a:r>
              <a:rPr lang="es-MX" sz="1400" dirty="0" smtClean="0"/>
              <a:t>transacción.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ID de cliente:</a:t>
            </a:r>
            <a:r>
              <a:rPr lang="es-MX" sz="1400" dirty="0" smtClean="0"/>
              <a:t> un identificador único para cada </a:t>
            </a:r>
            <a:r>
              <a:rPr lang="es-MX" sz="1400" dirty="0" smtClean="0"/>
              <a:t>cliente.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Género:</a:t>
            </a:r>
            <a:r>
              <a:rPr lang="es-MX" sz="1400" dirty="0" smtClean="0"/>
              <a:t> el género del cliente (</a:t>
            </a:r>
            <a:r>
              <a:rPr lang="es-MX" sz="1400" dirty="0" smtClean="0"/>
              <a:t>hombre/mujer).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Edad:</a:t>
            </a:r>
            <a:r>
              <a:rPr lang="es-MX" sz="1400" dirty="0" smtClean="0"/>
              <a:t> La edad del </a:t>
            </a:r>
            <a:r>
              <a:rPr lang="es-MX" sz="1400" dirty="0" smtClean="0"/>
              <a:t>cliente.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Categoría de producto:</a:t>
            </a:r>
            <a:r>
              <a:rPr lang="es-MX" sz="1400" dirty="0" smtClean="0"/>
              <a:t> la categoría del producto adquirido (por ejemplo, Electrónica, Ropa, </a:t>
            </a:r>
            <a:r>
              <a:rPr lang="es-MX" sz="1400" dirty="0" smtClean="0"/>
              <a:t>Belleza).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Cantidad:</a:t>
            </a:r>
            <a:r>
              <a:rPr lang="es-MX" sz="1400" dirty="0" smtClean="0"/>
              <a:t> El número de unidades del producto </a:t>
            </a:r>
            <a:r>
              <a:rPr lang="es-MX" sz="1400" dirty="0" smtClean="0"/>
              <a:t>comprado.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Precio por unidad:</a:t>
            </a:r>
            <a:r>
              <a:rPr lang="es-MX" sz="1400" dirty="0" smtClean="0"/>
              <a:t> El precio de una unidad del </a:t>
            </a:r>
            <a:r>
              <a:rPr lang="es-MX" sz="1400" dirty="0" smtClean="0"/>
              <a:t>producto.</a:t>
            </a:r>
            <a:endParaRPr lang="es-MX" sz="1400" dirty="0" smtClean="0"/>
          </a:p>
          <a:p>
            <a:pPr fontAlgn="base"/>
            <a:r>
              <a:rPr lang="es-MX" sz="1400" b="1" dirty="0" smtClean="0"/>
              <a:t>Importe total:</a:t>
            </a:r>
            <a:r>
              <a:rPr lang="es-MX" sz="1400" dirty="0" smtClean="0"/>
              <a:t> el valor monetario total de la </a:t>
            </a:r>
            <a:r>
              <a:rPr lang="es-MX" sz="1400" dirty="0" smtClean="0"/>
              <a:t>transacción.</a:t>
            </a:r>
            <a:endParaRPr lang="es-MX" sz="1400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fontAlgn="base"/>
            <a:endParaRPr lang="es-MX" dirty="0"/>
          </a:p>
          <a:p>
            <a:endParaRPr lang="es-MX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505753" y="142852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Principales análisis y hallazgos.</a:t>
            </a:r>
            <a:br>
              <a:rPr lang="es-ES" sz="3200" dirty="0" smtClean="0"/>
            </a:b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sz="1400" dirty="0" smtClean="0"/>
              <a:t>Para el análisis, se aplica mapa de calor para encontrar la correlación de los datos y se crea la matriz de </a:t>
            </a:r>
          </a:p>
          <a:p>
            <a:pPr>
              <a:buNone/>
            </a:pPr>
            <a:r>
              <a:rPr lang="es-MX" sz="1400" dirty="0" smtClean="0"/>
              <a:t>Correlación. Además se aplica gráficos de dispersión para analizar la distribución de los datos numéricos.</a:t>
            </a:r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1.- </a:t>
            </a:r>
            <a:r>
              <a:rPr lang="es-MX" sz="1400" b="1" dirty="0" smtClean="0"/>
              <a:t>Relación entre variables numéricas</a:t>
            </a:r>
          </a:p>
          <a:p>
            <a:pPr>
              <a:buNone/>
            </a:pPr>
            <a:r>
              <a:rPr lang="es-MX" sz="1400" b="1" dirty="0" smtClean="0"/>
              <a:t>L</a:t>
            </a:r>
            <a:r>
              <a:rPr lang="es-MX" sz="1400" dirty="0" smtClean="0"/>
              <a:t>a columna Edad del cliente no tiene una correlación significativa, con el resto de las columnas; Cantidad, </a:t>
            </a:r>
          </a:p>
          <a:p>
            <a:pPr>
              <a:buNone/>
            </a:pPr>
            <a:r>
              <a:rPr lang="es-MX" sz="1400" dirty="0" smtClean="0"/>
              <a:t>Precio . Unitario y Monto total.</a:t>
            </a:r>
          </a:p>
          <a:p>
            <a:pPr>
              <a:buNone/>
            </a:pPr>
            <a:r>
              <a:rPr lang="es-MX" sz="1400" dirty="0" smtClean="0"/>
              <a:t>La columna Cantidad tiene una correlación positiva con la columna Monto total. Son directamente </a:t>
            </a:r>
          </a:p>
          <a:p>
            <a:pPr>
              <a:buNone/>
            </a:pPr>
            <a:r>
              <a:rPr lang="es-MX" sz="1400" dirty="0" smtClean="0"/>
              <a:t>proporcionales.</a:t>
            </a:r>
          </a:p>
          <a:p>
            <a:pPr>
              <a:buNone/>
            </a:pPr>
            <a:r>
              <a:rPr lang="es-MX" sz="1400" dirty="0" smtClean="0"/>
              <a:t>La columna Precio Unitario tiene una alta correlación positiva con la columna Monto total. Son directamente </a:t>
            </a:r>
          </a:p>
          <a:p>
            <a:pPr>
              <a:buNone/>
            </a:pPr>
            <a:r>
              <a:rPr lang="es-MX" sz="1400" dirty="0" smtClean="0"/>
              <a:t>proporcionales. A mayor precio mayor es el Monto total. </a:t>
            </a:r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2-  </a:t>
            </a:r>
            <a:r>
              <a:rPr lang="es-MX" sz="1400" b="1" dirty="0" smtClean="0"/>
              <a:t>Comparación de diferentes variables claves.</a:t>
            </a:r>
          </a:p>
          <a:p>
            <a:pPr>
              <a:buNone/>
            </a:pPr>
            <a:r>
              <a:rPr lang="es-MX" sz="1400" dirty="0" smtClean="0"/>
              <a:t>La columna cantidad tiene una mayor concentración de datos en rangos bajos, comparada con el Monto total.</a:t>
            </a:r>
          </a:p>
          <a:p>
            <a:pPr>
              <a:buNone/>
            </a:pPr>
            <a:r>
              <a:rPr lang="es-MX" sz="1400" dirty="0" smtClean="0"/>
              <a:t>Hay algunas compras con cantidades altas, lo que lleva a Montos Totales que se escapan de la media.</a:t>
            </a:r>
          </a:p>
          <a:p>
            <a:pPr>
              <a:buNone/>
            </a:pPr>
            <a:r>
              <a:rPr lang="es-MX" sz="1400" dirty="0" smtClean="0"/>
              <a:t>La columna Precio Unitario muestra una alta concentración de datos en rango de precios bajos.</a:t>
            </a:r>
          </a:p>
          <a:p>
            <a:pPr>
              <a:buNone/>
            </a:pPr>
            <a:r>
              <a:rPr lang="es-MX" sz="1400" dirty="0" smtClean="0"/>
              <a:t>Para precios altos se muestra algunos datos con Montos totales muy elevados.</a:t>
            </a:r>
            <a:endParaRPr lang="es-ES" sz="1400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429520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Visualizaciones clave con explicación</a:t>
            </a:r>
            <a:endParaRPr lang="es-ES" sz="32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1400" b="1" dirty="0" smtClean="0"/>
              <a:t>1-.  Correlación de datos numéricos en Mapa de calor (EatMap):</a:t>
            </a:r>
          </a:p>
          <a:p>
            <a:pPr>
              <a:buNone/>
            </a:pPr>
            <a:endParaRPr lang="es-MX" sz="1400" b="1" dirty="0" smtClean="0"/>
          </a:p>
          <a:p>
            <a:pPr>
              <a:buNone/>
            </a:pPr>
            <a:r>
              <a:rPr lang="es-MX" sz="1400" dirty="0" smtClean="0"/>
              <a:t>Se crea matriz de correlación con las variables : Edad, Cantidad, Precio Unitario y Monto Total.</a:t>
            </a:r>
          </a:p>
          <a:p>
            <a:pPr>
              <a:buFontTx/>
              <a:buChar char="-"/>
            </a:pPr>
            <a:r>
              <a:rPr lang="es-MX" sz="1400" dirty="0" smtClean="0"/>
              <a:t>La </a:t>
            </a:r>
            <a:r>
              <a:rPr lang="es-MX" sz="1400" dirty="0" smtClean="0"/>
              <a:t>columna Edad no tiene correlación significativa (eje. 0.038) con las columnas Precio Unitario, Cantidad y Monto Total</a:t>
            </a:r>
            <a:r>
              <a:rPr lang="es-MX" sz="1400" dirty="0" smtClean="0"/>
              <a:t>.</a:t>
            </a:r>
          </a:p>
          <a:p>
            <a:pPr>
              <a:buFontTx/>
              <a:buChar char="-"/>
            </a:pPr>
            <a:r>
              <a:rPr lang="es-MX" sz="1400" dirty="0" smtClean="0"/>
              <a:t>La </a:t>
            </a:r>
            <a:r>
              <a:rPr lang="es-MX" sz="1400" dirty="0" smtClean="0"/>
              <a:t>columna Cantidad tiene una correlación positiva de 0.37 con columna Monto Total, se verificara</a:t>
            </a:r>
            <a:r>
              <a:rPr lang="es-MX" sz="1400" dirty="0" smtClean="0"/>
              <a:t>.</a:t>
            </a:r>
          </a:p>
          <a:p>
            <a:pPr>
              <a:buFontTx/>
              <a:buChar char="-"/>
            </a:pPr>
            <a:r>
              <a:rPr lang="es-MX" sz="1400" dirty="0" smtClean="0"/>
              <a:t>La </a:t>
            </a:r>
            <a:r>
              <a:rPr lang="es-MX" sz="1400" dirty="0" smtClean="0"/>
              <a:t>columna </a:t>
            </a:r>
            <a:r>
              <a:rPr lang="es-MX" sz="1400" dirty="0" smtClean="0"/>
              <a:t>Precio Unitario tiene alta correlación positiva de 0.85 con la </a:t>
            </a:r>
            <a:r>
              <a:rPr lang="es-MX" sz="1400" dirty="0" smtClean="0"/>
              <a:t>columna </a:t>
            </a:r>
            <a:r>
              <a:rPr lang="es-MX" sz="1400" dirty="0" smtClean="0"/>
              <a:t>Monto Total, se verificara.</a:t>
            </a:r>
          </a:p>
          <a:p>
            <a:pPr>
              <a:buFontTx/>
              <a:buChar char="-"/>
            </a:pPr>
            <a:endParaRPr lang="es-MX" sz="1400" dirty="0" smtClean="0"/>
          </a:p>
          <a:p>
            <a:pPr>
              <a:buNone/>
            </a:pPr>
            <a:endParaRPr lang="es-MX" sz="2200" dirty="0" smtClean="0"/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1400" b="1" dirty="0" smtClean="0"/>
          </a:p>
          <a:p>
            <a:pPr>
              <a:buNone/>
            </a:pPr>
            <a:r>
              <a:rPr lang="es-MX" sz="1400" b="1" dirty="0" smtClean="0"/>
              <a:t> </a:t>
            </a:r>
            <a:endParaRPr lang="es-ES" sz="1400" b="1" dirty="0"/>
          </a:p>
        </p:txBody>
      </p:sp>
      <p:pic>
        <p:nvPicPr>
          <p:cNvPr id="10" name="9 Imagen" descr="eatmap_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3357562"/>
            <a:ext cx="4514863" cy="3386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429520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Visualizaciones clave con explicación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1400" b="1" dirty="0" smtClean="0"/>
              <a:t>2</a:t>
            </a:r>
            <a:r>
              <a:rPr lang="es-MX" sz="1400" b="1" dirty="0" smtClean="0"/>
              <a:t>.- Visualización de variables con correlación </a:t>
            </a:r>
          </a:p>
          <a:p>
            <a:pPr>
              <a:buNone/>
            </a:pPr>
            <a:endParaRPr lang="es-MX" sz="1400" b="1" dirty="0" smtClean="0"/>
          </a:p>
          <a:p>
            <a:pPr>
              <a:buNone/>
            </a:pPr>
            <a:r>
              <a:rPr lang="es-MX" sz="1400" dirty="0" smtClean="0"/>
              <a:t>-  La </a:t>
            </a:r>
            <a:r>
              <a:rPr lang="es-MX" sz="1400" dirty="0" smtClean="0"/>
              <a:t>columna Cantidad es directamente proporcional con la columna Monto Total, a mayor Cantidad mayor </a:t>
            </a:r>
            <a:r>
              <a:rPr lang="es-MX" sz="1400" dirty="0" smtClean="0"/>
              <a:t>es </a:t>
            </a:r>
          </a:p>
          <a:p>
            <a:pPr>
              <a:buNone/>
            </a:pPr>
            <a:r>
              <a:rPr lang="es-MX" sz="1400" dirty="0" smtClean="0"/>
              <a:t>    el Monto </a:t>
            </a:r>
            <a:r>
              <a:rPr lang="es-MX" sz="1400" dirty="0" smtClean="0"/>
              <a:t>Total, tiene una correlación significativa</a:t>
            </a:r>
            <a:r>
              <a:rPr lang="es-MX" sz="1400" dirty="0" smtClean="0"/>
              <a:t>.</a:t>
            </a:r>
          </a:p>
          <a:p>
            <a:pPr>
              <a:buNone/>
            </a:pPr>
            <a:r>
              <a:rPr lang="es-MX" sz="1400" dirty="0" smtClean="0"/>
              <a:t>-  La </a:t>
            </a:r>
            <a:r>
              <a:rPr lang="es-MX" sz="1400" dirty="0" smtClean="0"/>
              <a:t>columna precio Unitario tiene una elevada correlación con la columna Monto Total, directamente </a:t>
            </a:r>
            <a:endParaRPr lang="es-MX" sz="1400" dirty="0" smtClean="0"/>
          </a:p>
          <a:p>
            <a:pPr>
              <a:buNone/>
            </a:pPr>
            <a:r>
              <a:rPr lang="es-MX" sz="1400" dirty="0" smtClean="0"/>
              <a:t>   Proporcional.  A </a:t>
            </a:r>
            <a:r>
              <a:rPr lang="es-MX" sz="1400" dirty="0" smtClean="0"/>
              <a:t>mayor valor en el Precio Unitario mayor es el Monto Total</a:t>
            </a:r>
          </a:p>
          <a:p>
            <a:pPr>
              <a:buNone/>
            </a:pPr>
            <a:endParaRPr lang="es-MX" sz="1400" dirty="0" smtClean="0"/>
          </a:p>
          <a:p>
            <a:pPr>
              <a:buNone/>
            </a:pPr>
            <a:endParaRPr lang="es-MX" sz="1400" b="1" dirty="0" smtClean="0"/>
          </a:p>
          <a:p>
            <a:pPr>
              <a:buNone/>
            </a:pPr>
            <a:endParaRPr lang="es-ES" sz="1800" b="1" dirty="0"/>
          </a:p>
        </p:txBody>
      </p:sp>
      <p:pic>
        <p:nvPicPr>
          <p:cNvPr id="6" name="5 Imagen" descr="eatmap_C_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75" y="3286124"/>
            <a:ext cx="4700625" cy="3133751"/>
          </a:xfrm>
          <a:prstGeom prst="rect">
            <a:avLst/>
          </a:prstGeom>
        </p:spPr>
      </p:pic>
      <p:pic>
        <p:nvPicPr>
          <p:cNvPr id="9" name="8 Imagen" descr="eatmap_C_M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4700593" cy="3133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429520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Visualizaciones clave con explicación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sz="1400" b="1" dirty="0" smtClean="0"/>
              <a:t>3-. Comparación de columnas importantes en grafico de dispersión scatter.</a:t>
            </a:r>
          </a:p>
          <a:p>
            <a:pPr>
              <a:buNone/>
            </a:pPr>
            <a:endParaRPr lang="es-MX" sz="1400" dirty="0" smtClean="0"/>
          </a:p>
          <a:p>
            <a:pPr>
              <a:buFontTx/>
              <a:buChar char="-"/>
            </a:pPr>
            <a:r>
              <a:rPr lang="es-MX" sz="1400" dirty="0" smtClean="0"/>
              <a:t>En el primer grafico de la columna Cantidad, la mayoría de los datos se concentra en el rango de 1 a 500. a medida que la cantidad aumenta el Monto total tiende a aumentar, esto indica una correlación positiva entre las variables.</a:t>
            </a:r>
          </a:p>
          <a:p>
            <a:pPr>
              <a:buFontTx/>
              <a:buChar char="-"/>
            </a:pPr>
            <a:r>
              <a:rPr lang="es-MX" sz="1400" dirty="0" smtClean="0"/>
              <a:t>La presencia de valores atípicos como 2000, sugieren transacciones inusuales. ( Flecha negra)</a:t>
            </a:r>
          </a:p>
          <a:p>
            <a:pPr>
              <a:buFontTx/>
              <a:buChar char="-"/>
            </a:pPr>
            <a:r>
              <a:rPr lang="es-MX" sz="1400" dirty="0" smtClean="0"/>
              <a:t>En el segundo gráfico de  la columna Precio Unitario, hay una gran concentración de datos en el rango de </a:t>
            </a:r>
          </a:p>
          <a:p>
            <a:pPr>
              <a:buFontTx/>
              <a:buChar char="-"/>
            </a:pPr>
            <a:r>
              <a:rPr lang="es-MX" sz="1400" dirty="0" smtClean="0"/>
              <a:t>1 a 100  del precio (Flecha roja), además  en el extremo derecho hay precios  altos con valores de Montos elevados, cerca de 2000 (Flecha negra).</a:t>
            </a:r>
          </a:p>
          <a:p>
            <a:pPr>
              <a:buFontTx/>
              <a:buChar char="-"/>
            </a:pPr>
            <a:endParaRPr lang="es-ES" sz="1400" dirty="0"/>
          </a:p>
        </p:txBody>
      </p:sp>
      <p:pic>
        <p:nvPicPr>
          <p:cNvPr id="4" name="3 Imagen" descr="scatter_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3929066"/>
            <a:ext cx="7929618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ster\Desktop\oso.jpg"/>
          <p:cNvPicPr>
            <a:picLocks noChangeAspect="1" noChangeArrowheads="1"/>
          </p:cNvPicPr>
          <p:nvPr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7429520" y="214290"/>
            <a:ext cx="1495403" cy="150154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 smtClean="0"/>
              <a:t>Conclusiones y recomendaciones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MX" sz="1400" b="1" dirty="0" smtClean="0"/>
              <a:t>Conclusiones</a:t>
            </a:r>
            <a:r>
              <a:rPr lang="es-MX" sz="1400" dirty="0" smtClean="0"/>
              <a:t> </a:t>
            </a:r>
          </a:p>
          <a:p>
            <a:endParaRPr lang="es-MX" sz="1400" dirty="0" smtClean="0"/>
          </a:p>
          <a:p>
            <a:r>
              <a:rPr lang="es-MX" sz="1400" dirty="0" smtClean="0"/>
              <a:t>Con base en el análisis exploratorio y visualizaciones realizadas,  se concluye que existe una relación directa entre Cantidad vendida y Monto total, lo que valida el comportamiento comercial esperado, es decir a mayor cantidad mayores ingresos.</a:t>
            </a:r>
          </a:p>
          <a:p>
            <a:r>
              <a:rPr lang="es-MX" sz="1400" dirty="0" smtClean="0"/>
              <a:t>Existen transacciones atípicas , por ejemplo un valor extremo de 2000 se desvía drásticamente del patrón habitual, sugiriendo posibles errores de registros, pedidos excepcionales o fraudes.</a:t>
            </a:r>
          </a:p>
          <a:p>
            <a:r>
              <a:rPr lang="es-MX" sz="1400" dirty="0" smtClean="0"/>
              <a:t>Los precios elevados generan Montos totales altos, su concentración anómala requiere validación.</a:t>
            </a:r>
          </a:p>
          <a:p>
            <a:r>
              <a:rPr lang="es-MX" sz="1400" dirty="0" smtClean="0"/>
              <a:t>La mayoría de los precios de las ventas se concentran en precios bajos, indicando que el modelo de negocio actual depende de productos de bajo costo y alto volumen.</a:t>
            </a:r>
          </a:p>
          <a:p>
            <a:endParaRPr lang="es-MX" sz="1400" dirty="0" smtClean="0"/>
          </a:p>
          <a:p>
            <a:pPr>
              <a:buNone/>
            </a:pPr>
            <a:r>
              <a:rPr lang="es-MX" sz="1400" b="1" dirty="0" smtClean="0"/>
              <a:t>Recomendaciones</a:t>
            </a:r>
          </a:p>
          <a:p>
            <a:endParaRPr lang="es-MX" sz="1400" b="1" dirty="0" smtClean="0"/>
          </a:p>
          <a:p>
            <a:r>
              <a:rPr lang="es-MX" sz="1400" dirty="0" smtClean="0"/>
              <a:t>Auditar las transacciones con Montos de venta de 2000 y precios unitarios excepcionalmente altos, para descartare errores de captura, fraudes o pedidos no representativos.</a:t>
            </a:r>
          </a:p>
          <a:p>
            <a:r>
              <a:rPr lang="es-MX" sz="1400" dirty="0" smtClean="0"/>
              <a:t>Implementar reglas de validación en el sistema ( por ejemplo bloquear ventas con montos demasiado altos).</a:t>
            </a:r>
          </a:p>
          <a:p>
            <a:r>
              <a:rPr lang="es-MX" sz="1400" dirty="0" smtClean="0"/>
              <a:t> Para precios bajos , optimizar inventario de productos populares y diseñar promociones que impulsen volumen.</a:t>
            </a:r>
          </a:p>
          <a:p>
            <a:r>
              <a:rPr lang="es-MX" sz="1400" dirty="0" smtClean="0"/>
              <a:t>Para precios altos , Analizar si los montos elevados corresponden a productos Premium, sin son legítimos , potenciar su venta.</a:t>
            </a:r>
          </a:p>
          <a:p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985</Words>
  <Application>Microsoft Office PowerPoint</Application>
  <PresentationFormat>Presentación en pantalla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Visualización para ciencia de datos </vt:lpstr>
      <vt:lpstr>Introducción y Objetivos</vt:lpstr>
      <vt:lpstr> Descripción del conjunto de datos. </vt:lpstr>
      <vt:lpstr>Principales análisis y hallazgos. </vt:lpstr>
      <vt:lpstr>Visualizaciones clave con explicación</vt:lpstr>
      <vt:lpstr>Visualizaciones clave con explicación</vt:lpstr>
      <vt:lpstr>Visualizaciones clave con explicación</vt:lpstr>
      <vt:lpstr>Conclusiones y recomendaciones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para ciencia de datos </dc:title>
  <dc:creator>Master</dc:creator>
  <cp:lastModifiedBy>Master</cp:lastModifiedBy>
  <cp:revision>38</cp:revision>
  <dcterms:created xsi:type="dcterms:W3CDTF">2025-06-22T06:25:58Z</dcterms:created>
  <dcterms:modified xsi:type="dcterms:W3CDTF">2025-06-22T19:32:12Z</dcterms:modified>
</cp:coreProperties>
</file>