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62" r:id="rId16"/>
    <p:sldId id="270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D96"/>
    <a:srgbClr val="3A968B"/>
    <a:srgbClr val="3C9479"/>
    <a:srgbClr val="A2CE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1129" autoAdjust="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C75C8-EE48-4C11-9869-CFD634CC37A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6CC1-E100-4374-A93E-01E94F4C56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6CC1-E100-4374-A93E-01E94F4C56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D963-9D28-4A3A-A690-6F2F5C911E9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6888-7BF9-4F8C-A964-889E36B5D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Helvetica LT Std" pitchFamily="34" charset="0"/>
                <a:ea typeface="Adobe Ming Std L" pitchFamily="18" charset="-128"/>
              </a:rPr>
              <a:t>A Google Data Analytics Capstone Project</a:t>
            </a:r>
            <a:endParaRPr lang="en-US" sz="2000" dirty="0">
              <a:solidFill>
                <a:schemeClr val="bg1"/>
              </a:solidFill>
              <a:latin typeface="Helvetica LT Std" pitchFamily="34" charset="0"/>
              <a:ea typeface="Adobe Ming Std L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9436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Helvetica LT Std" pitchFamily="34" charset="0"/>
                <a:ea typeface="Adobe Ming Std L" pitchFamily="18" charset="-128"/>
              </a:rPr>
              <a:t>Analysis and Presentation by Dante Imerito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Helvetica LT Std" pitchFamily="34" charset="0"/>
                <a:ea typeface="Adobe Ming Std L" pitchFamily="18" charset="-128"/>
              </a:rPr>
              <a:t>September 14</a:t>
            </a:r>
            <a:r>
              <a:rPr lang="en-US" sz="1600" baseline="30000" dirty="0" smtClean="0">
                <a:solidFill>
                  <a:schemeClr val="bg1"/>
                </a:solidFill>
                <a:latin typeface="Helvetica LT Std" pitchFamily="34" charset="0"/>
                <a:ea typeface="Adobe Ming Std L" pitchFamily="18" charset="-128"/>
              </a:rPr>
              <a:t>th</a:t>
            </a:r>
            <a:r>
              <a:rPr lang="en-US" sz="1600" dirty="0" smtClean="0">
                <a:solidFill>
                  <a:schemeClr val="bg1"/>
                </a:solidFill>
                <a:latin typeface="Helvetica LT Std" pitchFamily="34" charset="0"/>
                <a:ea typeface="Adobe Ming Std L" pitchFamily="18" charset="-128"/>
              </a:rPr>
              <a:t> 2023</a:t>
            </a:r>
          </a:p>
          <a:p>
            <a:endParaRPr lang="en-US" sz="2000" dirty="0">
              <a:solidFill>
                <a:schemeClr val="bg1"/>
              </a:solidFill>
              <a:latin typeface="Helvetica LT Std" pitchFamily="34" charset="0"/>
              <a:ea typeface="Adobe Ming Std L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5908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Distant Galaxy" pitchFamily="2" charset="0"/>
                <a:ea typeface="Adobe Ming Std L" pitchFamily="18" charset="-128"/>
              </a:rPr>
              <a:t>Cyclistic</a:t>
            </a:r>
            <a:r>
              <a:rPr lang="en-US" sz="3600" dirty="0" smtClean="0">
                <a:solidFill>
                  <a:schemeClr val="bg1"/>
                </a:solidFill>
                <a:latin typeface="Distant Galaxy" pitchFamily="2" charset="0"/>
                <a:ea typeface="Adobe Ming Std L" pitchFamily="18" charset="-128"/>
              </a:rPr>
              <a:t> Rideshare Analysis</a:t>
            </a:r>
            <a:endParaRPr lang="en-US" sz="3600" dirty="0">
              <a:solidFill>
                <a:schemeClr val="bg1"/>
              </a:solidFill>
              <a:latin typeface="Distant Galaxy" pitchFamily="2" charset="0"/>
              <a:ea typeface="Adobe Ming Std L" pitchFamily="18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Rides by day of week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istant Galaxy" pitchFamily="2" charset="0"/>
            </a:endParaRPr>
          </a:p>
        </p:txBody>
      </p:sp>
      <p:pic>
        <p:nvPicPr>
          <p:cNvPr id="6146" name="Picture 2" descr="C:\Users\Digital Hideaway\Desktop\Data Science\Google Data Analytics\course 8 - capstone project\r_cyclistic\images\rides-by-day-of-wee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219200"/>
            <a:ext cx="8394111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Rides by time of day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istant Galaxy" pitchFamily="2" charset="0"/>
            </a:endParaRPr>
          </a:p>
        </p:txBody>
      </p:sp>
      <p:pic>
        <p:nvPicPr>
          <p:cNvPr id="7170" name="Picture 2" descr="C:\Users\Digital Hideaway\Desktop\Data Science\Google Data Analytics\course 8 - capstone project\r_cyclistic\images\rides-by-time-of-da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400"/>
            <a:ext cx="8394113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Top 10 stations for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members and casuals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istant Galaxy" pitchFamily="2" charset="0"/>
            </a:endParaRPr>
          </a:p>
        </p:txBody>
      </p:sp>
      <p:pic>
        <p:nvPicPr>
          <p:cNvPr id="8194" name="Picture 2" descr="C:\Users\Digital Hideaway\Desktop\Data Science\Google Data Analytics\course 8 - capstone project\r_cyclistic\images\top-10-start-stations-members+casua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213" y="1143000"/>
            <a:ext cx="9258213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Top 10 Routes for members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istant Galaxy" pitchFamily="2" charset="0"/>
            </a:endParaRPr>
          </a:p>
        </p:txBody>
      </p:sp>
      <p:pic>
        <p:nvPicPr>
          <p:cNvPr id="9219" name="Picture 3" descr="C:\Users\Digital Hideaway\Desktop\Data Science\Google Data Analytics\course 8 - capstone project\r_cyclistic\images\top-10-most-frequent-routes-memb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81000" y="914400"/>
            <a:ext cx="9906000" cy="61148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Top 10 Routes for casuals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istant Galaxy" pitchFamily="2" charset="0"/>
            </a:endParaRPr>
          </a:p>
        </p:txBody>
      </p:sp>
      <p:pic>
        <p:nvPicPr>
          <p:cNvPr id="10242" name="Picture 2" descr="C:\Users\Digital Hideaway\Desktop\Data Science\Google Data Analytics\course 8 - capstone project\r_cyclistic\images\top-10-most-frequent-routes-casua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990600"/>
            <a:ext cx="9875426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stant Galaxy" pitchFamily="2" charset="0"/>
              </a:rPr>
              <a:t>Conclusion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Distant Galax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Casual rides ar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e fewer than member rides and last 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ore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than 8 minutes longer per ride on average than member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rides. 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 marL="457200" indent="-457200">
              <a:buAutoNum type="arabicParenR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 marL="457200" indent="-457200">
              <a:buAutoNum type="arabicParenR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Casual riders ride more often on the weekends near Chicago's coastal parks while member riders tend to be most active during the workweek several blocks from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the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shoreline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 marL="457200" indent="-457200">
              <a:buAutoNum type="arabicParenR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 marL="457200" indent="-457200">
              <a:buAutoNum type="arabicParenR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The most frequently traveled routes by members occur on and around college campuses while the most frequently traveled routes for casual riders are clustered in and around Chicago's coastal parks. </a:t>
            </a:r>
          </a:p>
          <a:p>
            <a:pPr>
              <a:buNone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>
              <a:buNone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>
              <a:buNone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2049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stant Galaxy" pitchFamily="2" charset="0"/>
              </a:rPr>
              <a:t>Recommendations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Distant Galax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>
              <a:buAutoNum type="arabicParenR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 pitchFamily="34" charset="0"/>
              </a:rPr>
              <a:t>Encourage casual riders to convert to an annual membership by highlighting the cost savings involved in riding more often.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 pitchFamily="34" charset="0"/>
              </a:rPr>
              <a:t>Cyclistic’s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 pitchFamily="34" charset="0"/>
              </a:rPr>
              <a:t> network of 1000+ bike stations makes it easy to ride for a variety of tasks such as recreation, school and work - anywhere in the Chicago area.</a:t>
            </a:r>
          </a:p>
          <a:p>
            <a:pPr>
              <a:buAutoNum type="arabicParenR"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T Std" pitchFamily="34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 pitchFamily="34" charset="0"/>
              </a:rPr>
              <a:t>2)	Target advertising toward high densities of casual riders in Chicago’s coastal parks and ramp up advertising during the month of March when the anticipation of increased ridership is high.</a:t>
            </a:r>
          </a:p>
          <a:p>
            <a:pPr marL="457200" indent="-457200">
              <a:buNone/>
            </a:pP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3)   Gather more data by conducting a survey. Ask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Cyclistic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 riders:   </a:t>
            </a:r>
          </a:p>
          <a:p>
            <a:pPr marL="457200" indent="-457200">
              <a:buAutoNum type="arabicParenR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Why have you chosen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Cyclistic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 for your mobility needs?  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What tasks do you perform when using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Cylistic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 bikes?  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What do you like or dislike about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Cyclistic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048000"/>
            <a:ext cx="75438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Distant Galaxy" pitchFamily="2" charset="0"/>
                <a:ea typeface="Adobe Ming Std L" pitchFamily="18" charset="-128"/>
              </a:rPr>
              <a:t>Questions?</a:t>
            </a:r>
            <a:endParaRPr lang="en-US" sz="4000" dirty="0">
              <a:solidFill>
                <a:schemeClr val="bg1"/>
              </a:solidFill>
              <a:latin typeface="Distant Galaxy" pitchFamily="2" charset="0"/>
              <a:ea typeface="Adobe Ming Std L" pitchFamily="1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stant Galaxy" pitchFamily="2" charset="0"/>
              </a:rPr>
              <a:t>The Goal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Distant Galax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895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Business Task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Increase company revenue by developing a marketing strategy that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will convert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Cyclistic’s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 casual riders into annual members. 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Goal of Analysis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Identify differences in the way members and casual riders use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Cyclistic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 bikes differently.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383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stant Galaxy" pitchFamily="2" charset="0"/>
              </a:rPr>
              <a:t>Data sources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Distant Galax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951038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One year of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Cyclistic's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 bicycle user data (July 2022 - June 2023)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/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</a:b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 marL="457200" indent="-457200">
              <a:buAutoNum type="arabicParenR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Bicycle station location data provided by the City of Chicago Data Portal.</a:t>
            </a:r>
            <a:b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</a:b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 </a:t>
            </a:r>
          </a:p>
          <a:p>
            <a:pPr marL="457200" indent="-457200">
              <a:buAutoNum type="arabicParenR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" pitchFamily="34" charset="0"/>
              </a:rPr>
              <a:t>Station location data manually verified and collected through the use of online maps.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971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Distant Galaxy" pitchFamily="2" charset="0"/>
                <a:ea typeface="Adobe Ming Std L" pitchFamily="18" charset="-128"/>
              </a:rPr>
              <a:t>Key Findings</a:t>
            </a:r>
            <a:endParaRPr lang="en-US" sz="3600" dirty="0">
              <a:solidFill>
                <a:schemeClr val="bg1"/>
              </a:solidFill>
              <a:latin typeface="Distant Galaxy" pitchFamily="2" charset="0"/>
              <a:ea typeface="Adobe Ming Std L" pitchFamily="18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Total Rides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istant Galaxy" pitchFamily="2" charset="0"/>
            </a:endParaRPr>
          </a:p>
        </p:txBody>
      </p:sp>
      <p:pic>
        <p:nvPicPr>
          <p:cNvPr id="1026" name="Picture 2" descr="C:\Users\Digital Hideaway\Desktop\Data Science\Google Data Analytics\course 8 - capstone project\r_cyclistic\images\total-rid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8394111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Average Ride length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istant Galaxy" pitchFamily="2" charset="0"/>
            </a:endParaRPr>
          </a:p>
        </p:txBody>
      </p:sp>
      <p:pic>
        <p:nvPicPr>
          <p:cNvPr id="2051" name="Picture 3" descr="C:\Users\Digital Hideaway\Desktop\Data Science\Google Data Analytics\course 8 - capstone project\r_cyclistic\images\average-ride-lengt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200"/>
            <a:ext cx="8394113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Rides by Bike Type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istant Galaxy" pitchFamily="2" charset="0"/>
            </a:endParaRPr>
          </a:p>
        </p:txBody>
      </p:sp>
      <p:pic>
        <p:nvPicPr>
          <p:cNvPr id="3075" name="Picture 3" descr="C:\Users\Digital Hideaway\Desktop\Data Science\Google Data Analytics\course 8 - capstone project\r_cyclistic\images\rides-by-bike-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71600"/>
            <a:ext cx="8394111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Average ride length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By Bike Type</a:t>
            </a:r>
            <a:endParaRPr lang="en-US" sz="3600" dirty="0">
              <a:solidFill>
                <a:srgbClr val="3A8D96"/>
              </a:solidFill>
              <a:latin typeface="Distant Galaxy" pitchFamily="2" charset="0"/>
            </a:endParaRPr>
          </a:p>
        </p:txBody>
      </p:sp>
      <p:pic>
        <p:nvPicPr>
          <p:cNvPr id="4099" name="Picture 3" descr="C:\Users\Digital Hideaway\Desktop\Data Science\Google Data Analytics\course 8 - capstone project\r_cyclistic\images\avg-ride-length-by-bike-ty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270669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stant Galaxy" pitchFamily="2" charset="0"/>
              </a:rPr>
              <a:t>Rides per month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Distant Galaxy" pitchFamily="2" charset="0"/>
            </a:endParaRPr>
          </a:p>
        </p:txBody>
      </p:sp>
      <p:pic>
        <p:nvPicPr>
          <p:cNvPr id="5123" name="Picture 3" descr="C:\Users\Digital Hideaway\Desktop\Data Science\Google Data Analytics\course 8 - capstone project\r_cyclistic\images\rides-per-mont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8777299" cy="54181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265</Words>
  <Application>Microsoft Office PowerPoint</Application>
  <PresentationFormat>On-screen Show (4:3)</PresentationFormat>
  <Paragraphs>57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The Goal</vt:lpstr>
      <vt:lpstr>Data sources</vt:lpstr>
      <vt:lpstr>Slide 4</vt:lpstr>
      <vt:lpstr>Total Rides</vt:lpstr>
      <vt:lpstr>Average Ride length</vt:lpstr>
      <vt:lpstr>Rides by Bike Type</vt:lpstr>
      <vt:lpstr>Average ride length By Bike Type</vt:lpstr>
      <vt:lpstr>Rides per month</vt:lpstr>
      <vt:lpstr>Rides by day of week</vt:lpstr>
      <vt:lpstr>Rides by time of day</vt:lpstr>
      <vt:lpstr>Top 10 stations for members and casuals </vt:lpstr>
      <vt:lpstr>Top 10 Routes for members</vt:lpstr>
      <vt:lpstr>Top 10 Routes for casuals</vt:lpstr>
      <vt:lpstr>Conclusion</vt:lpstr>
      <vt:lpstr>Recommendations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</dc:creator>
  <cp:lastModifiedBy>dh</cp:lastModifiedBy>
  <cp:revision>41</cp:revision>
  <dcterms:created xsi:type="dcterms:W3CDTF">2023-09-11T19:05:25Z</dcterms:created>
  <dcterms:modified xsi:type="dcterms:W3CDTF">2023-09-20T11:28:30Z</dcterms:modified>
</cp:coreProperties>
</file>