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63" r:id="rId13"/>
    <p:sldId id="266" r:id="rId14"/>
    <p:sldId id="267" r:id="rId15"/>
    <p:sldId id="268" r:id="rId16"/>
    <p:sldId id="269" r:id="rId17"/>
    <p:sldId id="270" r:id="rId18"/>
    <p:sldId id="273" r:id="rId19"/>
    <p:sldId id="275" r:id="rId20"/>
    <p:sldId id="274" r:id="rId21"/>
    <p:sldId id="276" r:id="rId22"/>
    <p:sldId id="277" r:id="rId23"/>
    <p:sldId id="278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8" r:id="rId33"/>
    <p:sldId id="295" r:id="rId34"/>
    <p:sldId id="296" r:id="rId35"/>
    <p:sldId id="297" r:id="rId36"/>
    <p:sldId id="299" r:id="rId37"/>
    <p:sldId id="300" r:id="rId38"/>
    <p:sldId id="301" r:id="rId39"/>
    <p:sldId id="302" r:id="rId40"/>
    <p:sldId id="306" r:id="rId41"/>
    <p:sldId id="303" r:id="rId42"/>
    <p:sldId id="304" r:id="rId43"/>
    <p:sldId id="305" r:id="rId44"/>
    <p:sldId id="307" r:id="rId45"/>
    <p:sldId id="308" r:id="rId46"/>
    <p:sldId id="309" r:id="rId47"/>
    <p:sldId id="311" r:id="rId48"/>
    <p:sldId id="312" r:id="rId49"/>
    <p:sldId id="310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9" r:id="rId59"/>
    <p:sldId id="321" r:id="rId60"/>
    <p:sldId id="322" r:id="rId61"/>
    <p:sldId id="323" r:id="rId62"/>
    <p:sldId id="324" r:id="rId63"/>
    <p:sldId id="325" r:id="rId64"/>
    <p:sldId id="326" r:id="rId65"/>
    <p:sldId id="328" r:id="rId66"/>
    <p:sldId id="327" r:id="rId67"/>
    <p:sldId id="330" r:id="rId68"/>
    <p:sldId id="331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5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8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22DA-BE19-46ED-81CA-991573E31B1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Базовая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4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368370"/>
              </p:ext>
            </p:extLst>
          </p:nvPr>
        </p:nvGraphicFramePr>
        <p:xfrm>
          <a:off x="838200" y="1825625"/>
          <a:ext cx="10515603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88356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2358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5787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205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30492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56035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52103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АРИФМЕТИЧЕСКИЕ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39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ПОБИТОВЫЕ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2991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ПРИСВАИВАНИЕ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3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/=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0392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СРАВНЕНИЕ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2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!=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1478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7589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null-</a:t>
                      </a:r>
                      <a:r>
                        <a:rPr lang="ru-RU" dirty="0" smtClean="0"/>
                        <a:t>УСЛОВНЫЕ</a:t>
                      </a:r>
                      <a:r>
                        <a:rPr lang="ru-RU" baseline="0" dirty="0" smtClean="0"/>
                        <a:t> ОПЕРАТОРЫ И ПРОВЕРКИ ТИПА И ВЫРАЖЕНИЯ ПРИВЕДЕНИЯ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6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конструкции и циклы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10260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86812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67695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61112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УСЛОВНЫЕ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If, else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4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7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case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755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ЦИКЛЫ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0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7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while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4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81200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0" dirty="0" smtClean="0"/>
                        <a:t>public 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Foo(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a)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b = a +</a:t>
                      </a:r>
                      <a:r>
                        <a:rPr lang="en-US" b="0" baseline="0" dirty="0" smtClean="0"/>
                        <a:t> 10;</a:t>
                      </a:r>
                    </a:p>
                    <a:p>
                      <a:r>
                        <a:rPr lang="en-US" b="0" baseline="0" dirty="0" smtClean="0"/>
                        <a:t>    return b;</a:t>
                      </a:r>
                      <a:endParaRPr lang="en-US" b="0" dirty="0" smtClean="0"/>
                    </a:p>
                    <a:p>
                      <a:r>
                        <a:rPr lang="en-US" b="0" dirty="0" smtClean="0"/>
                        <a:t>}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49127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Foo(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a)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b = a +</a:t>
                      </a:r>
                      <a:r>
                        <a:rPr lang="en-US" b="0" baseline="0" dirty="0" smtClean="0"/>
                        <a:t> 10;</a:t>
                      </a:r>
                    </a:p>
                    <a:p>
                      <a:r>
                        <a:rPr lang="en-US" b="0" baseline="0" dirty="0" smtClean="0"/>
                        <a:t>    return b;</a:t>
                      </a:r>
                      <a:endParaRPr lang="en-US" b="0" dirty="0" smtClean="0"/>
                    </a:p>
                    <a:p>
                      <a:r>
                        <a:rPr lang="en-US" b="0" dirty="0" smtClean="0"/>
                        <a:t>}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Начало</a:t>
                      </a:r>
                      <a:r>
                        <a:rPr lang="ru-RU" baseline="0" dirty="0" smtClean="0"/>
                        <a:t> фрейма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4513277" y="59058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13277" y="550071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09303" y="1889760"/>
            <a:ext cx="243840" cy="243840"/>
            <a:chOff x="409303" y="1889760"/>
            <a:chExt cx="243840" cy="243840"/>
          </a:xfrm>
        </p:grpSpPr>
        <p:sp>
          <p:nvSpPr>
            <p:cNvPr id="3" name="Овал 2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156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370038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Foo(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a)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b = a +</a:t>
                      </a:r>
                      <a:r>
                        <a:rPr lang="en-US" b="1" baseline="0" dirty="0" smtClean="0"/>
                        <a:t> 10;</a:t>
                      </a:r>
                    </a:p>
                    <a:p>
                      <a:r>
                        <a:rPr lang="en-US" b="0" baseline="0" dirty="0" smtClean="0"/>
                        <a:t>    return b;</a:t>
                      </a:r>
                      <a:endParaRPr lang="en-US" b="0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4513277" y="59058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13277" y="550071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3277" y="510270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09303" y="2407920"/>
            <a:ext cx="243840" cy="243840"/>
            <a:chOff x="409303" y="1889760"/>
            <a:chExt cx="243840" cy="243840"/>
          </a:xfrm>
        </p:grpSpPr>
        <p:sp>
          <p:nvSpPr>
            <p:cNvPr id="10" name="Овал 9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4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Foo(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a)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b = a +</a:t>
                      </a:r>
                      <a:r>
                        <a:rPr lang="en-US" b="1" baseline="0" dirty="0" smtClean="0"/>
                        <a:t> 10;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="1" baseline="0" dirty="0" smtClean="0"/>
                        <a:t>return b;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4513277" y="59058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13277" y="550071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3277" y="510270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</a:t>
            </a:r>
            <a:endParaRPr lang="ru-RU" dirty="0"/>
          </a:p>
        </p:txBody>
      </p:sp>
      <p:sp>
        <p:nvSpPr>
          <p:cNvPr id="8" name="Рамка 7"/>
          <p:cNvSpPr/>
          <p:nvPr/>
        </p:nvSpPr>
        <p:spPr>
          <a:xfrm>
            <a:off x="4319630" y="4974672"/>
            <a:ext cx="1871444" cy="1359016"/>
          </a:xfrm>
          <a:prstGeom prst="frame">
            <a:avLst>
              <a:gd name="adj1" fmla="val 3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409303" y="2720340"/>
            <a:ext cx="243840" cy="243840"/>
            <a:chOff x="409303" y="1889760"/>
            <a:chExt cx="243840" cy="243840"/>
          </a:xfrm>
        </p:grpSpPr>
        <p:sp>
          <p:nvSpPr>
            <p:cNvPr id="10" name="Овал 9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218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15800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0" dirty="0" smtClean="0"/>
                        <a:t>public 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Foo(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a)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b = a +</a:t>
                      </a:r>
                      <a:r>
                        <a:rPr lang="en-US" b="0" baseline="0" dirty="0" smtClean="0"/>
                        <a:t> 10;</a:t>
                      </a:r>
                    </a:p>
                    <a:p>
                      <a:r>
                        <a:rPr lang="en-US" b="0" baseline="0" dirty="0" smtClean="0"/>
                        <a:t>    return b;</a:t>
                      </a:r>
                      <a:endParaRPr lang="en-US" b="0" dirty="0" smtClean="0"/>
                    </a:p>
                    <a:p>
                      <a:r>
                        <a:rPr lang="en-US" b="0" dirty="0" smtClean="0"/>
                        <a:t>}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409303" y="2987040"/>
            <a:ext cx="243840" cy="243840"/>
            <a:chOff x="409303" y="1889760"/>
            <a:chExt cx="243840" cy="243840"/>
          </a:xfrm>
        </p:grpSpPr>
        <p:sp>
          <p:nvSpPr>
            <p:cNvPr id="11" name="Овал 10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459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19924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</a:t>
                      </a:r>
                      <a:r>
                        <a:rPr lang="en-US" b="0" baseline="0" dirty="0" smtClean="0"/>
                        <a:t>= 10;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09303" y="1874520"/>
            <a:ext cx="243840" cy="243840"/>
            <a:chOff x="409303" y="1889760"/>
            <a:chExt cx="243840" cy="243840"/>
          </a:xfrm>
        </p:grpSpPr>
        <p:sp>
          <p:nvSpPr>
            <p:cNvPr id="7" name="Овал 6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151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75525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</a:t>
                      </a:r>
                      <a:r>
                        <a:rPr lang="en-US" b="0" baseline="0" dirty="0" smtClean="0"/>
                        <a:t>= </a:t>
                      </a:r>
                      <a:r>
                        <a:rPr lang="en-US" b="1" baseline="0" dirty="0" smtClean="0"/>
                        <a:t>10;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2148" y="454541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09303" y="1882140"/>
            <a:ext cx="243840" cy="243840"/>
            <a:chOff x="409303" y="1889760"/>
            <a:chExt cx="243840" cy="243840"/>
          </a:xfrm>
        </p:grpSpPr>
        <p:sp>
          <p:nvSpPr>
            <p:cNvPr id="22" name="Овал 21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2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62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065929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=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10;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2148" y="454541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cxnSp>
        <p:nvCxnSpPr>
          <p:cNvPr id="18" name="Скругленная соединительная линия 17"/>
          <p:cNvCxnSpPr>
            <a:stCxn id="5" idx="3"/>
            <a:endCxn id="6" idx="1"/>
          </p:cNvCxnSpPr>
          <p:nvPr/>
        </p:nvCxnSpPr>
        <p:spPr>
          <a:xfrm flipV="1">
            <a:off x="6096000" y="4688023"/>
            <a:ext cx="2936148" cy="134958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/>
        </p:nvGrpSpPr>
        <p:grpSpPr>
          <a:xfrm>
            <a:off x="409303" y="1882140"/>
            <a:ext cx="243840" cy="243840"/>
            <a:chOff x="409303" y="1889760"/>
            <a:chExt cx="243840" cy="243840"/>
          </a:xfrm>
        </p:grpSpPr>
        <p:sp>
          <p:nvSpPr>
            <p:cNvPr id="8" name="Овал 7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237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723382"/>
              </p:ext>
            </p:extLst>
          </p:nvPr>
        </p:nvGraphicFramePr>
        <p:xfrm>
          <a:off x="838200" y="1409700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998">
                  <a:extLst>
                    <a:ext uri="{9D8B030D-6E8A-4147-A177-3AD203B41FA5}">
                      <a16:colId xmlns:a16="http://schemas.microsoft.com/office/drawing/2014/main" val="511181917"/>
                    </a:ext>
                  </a:extLst>
                </a:gridCol>
                <a:gridCol w="4189602">
                  <a:extLst>
                    <a:ext uri="{9D8B030D-6E8A-4147-A177-3AD203B41FA5}">
                      <a16:colId xmlns:a16="http://schemas.microsoft.com/office/drawing/2014/main" val="17485580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ПЕРЕМЕННЫЕ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Значимые типы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Ссылочные типы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8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=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10;</a:t>
                      </a:r>
                    </a:p>
                    <a:p>
                      <a:r>
                        <a:rPr lang="en-US" b="1" baseline="0" dirty="0" smtClean="0"/>
                        <a:t>object b = 10;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2148" y="454541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479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84192" y="235484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8" idx="3"/>
            <a:endCxn id="10" idx="1"/>
          </p:cNvCxnSpPr>
          <p:nvPr/>
        </p:nvCxnSpPr>
        <p:spPr>
          <a:xfrm flipV="1">
            <a:off x="6096000" y="2497455"/>
            <a:ext cx="1988192" cy="313994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5" idx="3"/>
            <a:endCxn id="6" idx="1"/>
          </p:cNvCxnSpPr>
          <p:nvPr/>
        </p:nvCxnSpPr>
        <p:spPr>
          <a:xfrm flipV="1">
            <a:off x="6096000" y="4688023"/>
            <a:ext cx="2936148" cy="134958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409303" y="2156460"/>
            <a:ext cx="243840" cy="243840"/>
            <a:chOff x="409303" y="1889760"/>
            <a:chExt cx="243840" cy="243840"/>
          </a:xfrm>
        </p:grpSpPr>
        <p:sp>
          <p:nvSpPr>
            <p:cNvPr id="13" name="Овал 12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07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306041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=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10;</a:t>
                      </a:r>
                    </a:p>
                    <a:p>
                      <a:r>
                        <a:rPr lang="en-US" b="1" baseline="0" dirty="0" smtClean="0"/>
                        <a:t>object b = 10;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object c = a;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2148" y="454541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479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84192" y="235484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8" idx="3"/>
            <a:endCxn id="10" idx="1"/>
          </p:cNvCxnSpPr>
          <p:nvPr/>
        </p:nvCxnSpPr>
        <p:spPr>
          <a:xfrm flipV="1">
            <a:off x="6096000" y="2497455"/>
            <a:ext cx="1988192" cy="313994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5" idx="3"/>
            <a:endCxn id="6" idx="1"/>
          </p:cNvCxnSpPr>
          <p:nvPr/>
        </p:nvCxnSpPr>
        <p:spPr>
          <a:xfrm flipV="1">
            <a:off x="6096000" y="4688023"/>
            <a:ext cx="2936148" cy="134958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518870" y="511828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c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stCxn id="11" idx="3"/>
            <a:endCxn id="6" idx="1"/>
          </p:cNvCxnSpPr>
          <p:nvPr/>
        </p:nvCxnSpPr>
        <p:spPr>
          <a:xfrm flipV="1">
            <a:off x="6096000" y="4688023"/>
            <a:ext cx="2936148" cy="572870"/>
          </a:xfrm>
          <a:prstGeom prst="curvedConnector3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409303" y="2423160"/>
            <a:ext cx="243840" cy="243840"/>
            <a:chOff x="409303" y="1889760"/>
            <a:chExt cx="243840" cy="243840"/>
          </a:xfrm>
        </p:grpSpPr>
        <p:sp>
          <p:nvSpPr>
            <p:cNvPr id="15" name="Овал 14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43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751963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=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10;</a:t>
                      </a:r>
                    </a:p>
                    <a:p>
                      <a:r>
                        <a:rPr lang="en-US" b="1" baseline="0" dirty="0" smtClean="0"/>
                        <a:t>object b = 10;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object c = a;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a = 20;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2148" y="454541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479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84192" y="235484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8" idx="3"/>
            <a:endCxn id="10" idx="1"/>
          </p:cNvCxnSpPr>
          <p:nvPr/>
        </p:nvCxnSpPr>
        <p:spPr>
          <a:xfrm flipV="1">
            <a:off x="6096000" y="2497455"/>
            <a:ext cx="1988192" cy="313994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5" idx="3"/>
            <a:endCxn id="6" idx="1"/>
          </p:cNvCxnSpPr>
          <p:nvPr/>
        </p:nvCxnSpPr>
        <p:spPr>
          <a:xfrm flipV="1">
            <a:off x="6096000" y="4688023"/>
            <a:ext cx="2936148" cy="134958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518870" y="511828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c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stCxn id="11" idx="3"/>
            <a:endCxn id="6" idx="1"/>
          </p:cNvCxnSpPr>
          <p:nvPr/>
        </p:nvCxnSpPr>
        <p:spPr>
          <a:xfrm flipV="1">
            <a:off x="6096000" y="4688023"/>
            <a:ext cx="2936148" cy="572870"/>
          </a:xfrm>
          <a:prstGeom prst="curvedConnector3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409303" y="2407920"/>
            <a:ext cx="243840" cy="243840"/>
            <a:chOff x="409303" y="1889760"/>
            <a:chExt cx="243840" cy="243840"/>
          </a:xfrm>
        </p:grpSpPr>
        <p:sp>
          <p:nvSpPr>
            <p:cNvPr id="15" name="Овал 14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467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6647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r>
                        <a:rPr lang="en-US" b="1" baseline="0" dirty="0" smtClean="0"/>
                        <a:t> a =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10;</a:t>
                      </a:r>
                    </a:p>
                    <a:p>
                      <a:r>
                        <a:rPr lang="en-US" b="1" baseline="0" dirty="0" smtClean="0"/>
                        <a:t>object b = 10;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object c = a;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 = 20;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2148" y="454541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479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84192" y="235484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10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8" idx="3"/>
            <a:endCxn id="10" idx="1"/>
          </p:cNvCxnSpPr>
          <p:nvPr/>
        </p:nvCxnSpPr>
        <p:spPr>
          <a:xfrm flipV="1">
            <a:off x="6096000" y="2497455"/>
            <a:ext cx="1988192" cy="313994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5" idx="3"/>
            <a:endCxn id="14" idx="1"/>
          </p:cNvCxnSpPr>
          <p:nvPr/>
        </p:nvCxnSpPr>
        <p:spPr>
          <a:xfrm flipV="1">
            <a:off x="6096000" y="5705663"/>
            <a:ext cx="3046603" cy="33194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518870" y="511828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c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stCxn id="11" idx="3"/>
            <a:endCxn id="6" idx="1"/>
          </p:cNvCxnSpPr>
          <p:nvPr/>
        </p:nvCxnSpPr>
        <p:spPr>
          <a:xfrm flipV="1">
            <a:off x="6096000" y="4688023"/>
            <a:ext cx="2936148" cy="572870"/>
          </a:xfrm>
          <a:prstGeom prst="curvedConnector3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9142603" y="55630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20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09303" y="2712720"/>
            <a:ext cx="243840" cy="243840"/>
            <a:chOff x="409303" y="1889760"/>
            <a:chExt cx="243840" cy="243840"/>
          </a:xfrm>
        </p:grpSpPr>
        <p:sp>
          <p:nvSpPr>
            <p:cNvPr id="16" name="Овал 15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988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642747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public void Foo()</a:t>
                      </a:r>
                    </a:p>
                    <a:p>
                      <a:r>
                        <a:rPr lang="en-US" b="0" baseline="0" dirty="0" smtClean="0"/>
                        <a:t>{</a:t>
                      </a:r>
                    </a:p>
                    <a:p>
                      <a:r>
                        <a:rPr lang="en-US" b="0" baseline="0" dirty="0" smtClean="0"/>
                        <a:t>   </a:t>
                      </a:r>
                      <a:r>
                        <a:rPr lang="en-US" b="0" baseline="0" dirty="0" err="1" smtClean="0"/>
                        <a:t>var</a:t>
                      </a:r>
                      <a:r>
                        <a:rPr lang="en-US" b="0" baseline="0" dirty="0" smtClean="0"/>
                        <a:t> pen = new Pen();</a:t>
                      </a:r>
                    </a:p>
                    <a:p>
                      <a:r>
                        <a:rPr lang="en-US" b="0" baseline="0" dirty="0" smtClean="0"/>
                        <a:t>} 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324660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public void Foo()</a:t>
                      </a:r>
                    </a:p>
                    <a:p>
                      <a:r>
                        <a:rPr lang="en-US" b="0" baseline="0" dirty="0" smtClean="0"/>
                        <a:t>{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 = new Pen();</a:t>
                      </a:r>
                    </a:p>
                    <a:p>
                      <a:r>
                        <a:rPr lang="en-US" b="0" baseline="0" dirty="0" smtClean="0"/>
                        <a:t>   </a:t>
                      </a:r>
                      <a:r>
                        <a:rPr lang="en-US" b="0" baseline="0" dirty="0" err="1" smtClean="0"/>
                        <a:t>var</a:t>
                      </a:r>
                      <a:r>
                        <a:rPr lang="en-US" b="0" baseline="0" dirty="0" smtClean="0"/>
                        <a:t> pen2 = pen;</a:t>
                      </a:r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} 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</a:t>
            </a:r>
            <a:r>
              <a:rPr lang="en-US" dirty="0" err="1" smtClean="0"/>
              <a:t>pen</a:t>
            </a:r>
            <a:endParaRPr lang="ru-RU" dirty="0"/>
          </a:p>
        </p:txBody>
      </p:sp>
      <p:cxnSp>
        <p:nvCxnSpPr>
          <p:cNvPr id="18" name="Скругленная соединительная линия 17"/>
          <p:cNvCxnSpPr>
            <a:stCxn id="5" idx="3"/>
            <a:endCxn id="14" idx="1"/>
          </p:cNvCxnSpPr>
          <p:nvPr/>
        </p:nvCxnSpPr>
        <p:spPr>
          <a:xfrm flipV="1">
            <a:off x="6096000" y="5705663"/>
            <a:ext cx="3046603" cy="33194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9142603" y="55630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09303" y="3002280"/>
            <a:ext cx="243840" cy="243840"/>
            <a:chOff x="409303" y="1889760"/>
            <a:chExt cx="243840" cy="243840"/>
          </a:xfrm>
        </p:grpSpPr>
        <p:sp>
          <p:nvSpPr>
            <p:cNvPr id="12" name="Овал 11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00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588998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public void Foo()</a:t>
                      </a:r>
                    </a:p>
                    <a:p>
                      <a:r>
                        <a:rPr lang="en-US" b="0" baseline="0" dirty="0" smtClean="0"/>
                        <a:t>{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 = new Pen();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pen2 = pen;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0" baseline="0" dirty="0" smtClean="0"/>
                        <a:t>pen = null;</a:t>
                      </a:r>
                      <a:r>
                        <a:rPr lang="en-US" b="1" baseline="0" dirty="0" smtClean="0"/>
                        <a:t>   </a:t>
                      </a:r>
                    </a:p>
                    <a:p>
                      <a:r>
                        <a:rPr lang="en-US" b="0" baseline="0" dirty="0" smtClean="0"/>
                        <a:t>} 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</a:t>
            </a:r>
            <a:r>
              <a:rPr lang="en-US" dirty="0" err="1" smtClean="0"/>
              <a:t>pen</a:t>
            </a:r>
            <a:endParaRPr lang="ru-RU" dirty="0"/>
          </a:p>
        </p:txBody>
      </p:sp>
      <p:cxnSp>
        <p:nvCxnSpPr>
          <p:cNvPr id="18" name="Скругленная соединительная линия 17"/>
          <p:cNvCxnSpPr>
            <a:stCxn id="5" idx="3"/>
            <a:endCxn id="14" idx="1"/>
          </p:cNvCxnSpPr>
          <p:nvPr/>
        </p:nvCxnSpPr>
        <p:spPr>
          <a:xfrm flipV="1">
            <a:off x="6096000" y="5705663"/>
            <a:ext cx="3046603" cy="33194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9142603" y="55630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pen2</a:t>
            </a:r>
            <a:endParaRPr lang="ru-RU" dirty="0"/>
          </a:p>
        </p:txBody>
      </p:sp>
      <p:cxnSp>
        <p:nvCxnSpPr>
          <p:cNvPr id="8" name="Скругленная соединительная линия 7"/>
          <p:cNvCxnSpPr>
            <a:stCxn id="7" idx="3"/>
            <a:endCxn id="14" idx="1"/>
          </p:cNvCxnSpPr>
          <p:nvPr/>
        </p:nvCxnSpPr>
        <p:spPr>
          <a:xfrm>
            <a:off x="6096000" y="5634357"/>
            <a:ext cx="3046603" cy="7130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409303" y="3246120"/>
            <a:ext cx="243840" cy="243840"/>
            <a:chOff x="409303" y="1889760"/>
            <a:chExt cx="243840" cy="243840"/>
          </a:xfrm>
        </p:grpSpPr>
        <p:sp>
          <p:nvSpPr>
            <p:cNvPr id="10" name="Овал 9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983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621949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public void Foo()</a:t>
                      </a:r>
                    </a:p>
                    <a:p>
                      <a:r>
                        <a:rPr lang="en-US" b="0" baseline="0" dirty="0" smtClean="0"/>
                        <a:t>{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 = new Pen();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pen2 = pen;</a:t>
                      </a:r>
                    </a:p>
                    <a:p>
                      <a:r>
                        <a:rPr lang="en-US" b="1" baseline="0" dirty="0" smtClean="0"/>
                        <a:t>   pen = null;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0" baseline="0" dirty="0" smtClean="0"/>
                        <a:t>pen = new Pen();</a:t>
                      </a:r>
                    </a:p>
                    <a:p>
                      <a:r>
                        <a:rPr lang="en-US" b="0" baseline="0" dirty="0" smtClean="0"/>
                        <a:t>} 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</a:t>
            </a:r>
            <a:r>
              <a:rPr lang="en-US" dirty="0" err="1" smtClean="0"/>
              <a:t>pen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42603" y="55630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pen2</a:t>
            </a:r>
            <a:endParaRPr lang="ru-RU" dirty="0"/>
          </a:p>
        </p:txBody>
      </p:sp>
      <p:cxnSp>
        <p:nvCxnSpPr>
          <p:cNvPr id="8" name="Скругленная соединительная линия 7"/>
          <p:cNvCxnSpPr>
            <a:stCxn id="7" idx="3"/>
            <a:endCxn id="14" idx="1"/>
          </p:cNvCxnSpPr>
          <p:nvPr/>
        </p:nvCxnSpPr>
        <p:spPr>
          <a:xfrm>
            <a:off x="6096000" y="5634357"/>
            <a:ext cx="3046603" cy="7130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409303" y="3520440"/>
            <a:ext cx="243840" cy="243840"/>
            <a:chOff x="409303" y="1889760"/>
            <a:chExt cx="243840" cy="243840"/>
          </a:xfrm>
        </p:grpSpPr>
        <p:sp>
          <p:nvSpPr>
            <p:cNvPr id="12" name="Овал 11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001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48287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public void Foo()</a:t>
                      </a:r>
                    </a:p>
                    <a:p>
                      <a:r>
                        <a:rPr lang="en-US" b="0" baseline="0" dirty="0" smtClean="0"/>
                        <a:t>{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 = new Pen();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pen2 = pen;</a:t>
                      </a:r>
                    </a:p>
                    <a:p>
                      <a:r>
                        <a:rPr lang="en-US" b="1" baseline="0" dirty="0" smtClean="0"/>
                        <a:t>   pen = null;</a:t>
                      </a:r>
                    </a:p>
                    <a:p>
                      <a:r>
                        <a:rPr lang="en-US" b="1" baseline="0" dirty="0" smtClean="0"/>
                        <a:t>   pen = new Pen();</a:t>
                      </a:r>
                    </a:p>
                    <a:p>
                      <a:r>
                        <a:rPr lang="en-US" b="0" baseline="0" dirty="0" smtClean="0"/>
                        <a:t>} </a:t>
                      </a:r>
                    </a:p>
                    <a:p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</a:t>
            </a:r>
            <a:r>
              <a:rPr lang="en-US" dirty="0" err="1" smtClean="0"/>
              <a:t>pen</a:t>
            </a:r>
            <a:endParaRPr lang="ru-RU" dirty="0"/>
          </a:p>
        </p:txBody>
      </p:sp>
      <p:cxnSp>
        <p:nvCxnSpPr>
          <p:cNvPr id="18" name="Скругленная соединительная линия 17"/>
          <p:cNvCxnSpPr>
            <a:stCxn id="5" idx="3"/>
            <a:endCxn id="10" idx="1"/>
          </p:cNvCxnSpPr>
          <p:nvPr/>
        </p:nvCxnSpPr>
        <p:spPr>
          <a:xfrm flipV="1">
            <a:off x="6096000" y="3852441"/>
            <a:ext cx="1990989" cy="2185168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9142603" y="55630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pen2</a:t>
            </a:r>
            <a:endParaRPr lang="ru-RU" dirty="0"/>
          </a:p>
        </p:txBody>
      </p:sp>
      <p:cxnSp>
        <p:nvCxnSpPr>
          <p:cNvPr id="8" name="Скругленная соединительная линия 7"/>
          <p:cNvCxnSpPr>
            <a:stCxn id="7" idx="3"/>
            <a:endCxn id="14" idx="1"/>
          </p:cNvCxnSpPr>
          <p:nvPr/>
        </p:nvCxnSpPr>
        <p:spPr>
          <a:xfrm>
            <a:off x="6096000" y="5634357"/>
            <a:ext cx="3046603" cy="7130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8086989" y="3709828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409303" y="3810000"/>
            <a:ext cx="243840" cy="243840"/>
            <a:chOff x="409303" y="1889760"/>
            <a:chExt cx="243840" cy="243840"/>
          </a:xfrm>
        </p:grpSpPr>
        <p:sp>
          <p:nvSpPr>
            <p:cNvPr id="13" name="Овал 12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831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68180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0" dirty="0" smtClean="0"/>
                        <a:t>public class Pen{}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9142603" y="5563050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86989" y="3709828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017048"/>
              </p:ext>
            </p:extLst>
          </p:nvPr>
        </p:nvGraphicFramePr>
        <p:xfrm>
          <a:off x="838200" y="1409700"/>
          <a:ext cx="10515600" cy="52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61">
                  <a:extLst>
                    <a:ext uri="{9D8B030D-6E8A-4147-A177-3AD203B41FA5}">
                      <a16:colId xmlns:a16="http://schemas.microsoft.com/office/drawing/2014/main" val="511181917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696780084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888207446"/>
                    </a:ext>
                  </a:extLst>
                </a:gridCol>
                <a:gridCol w="3456264">
                  <a:extLst>
                    <a:ext uri="{9D8B030D-6E8A-4147-A177-3AD203B41FA5}">
                      <a16:colId xmlns:a16="http://schemas.microsoft.com/office/drawing/2014/main" val="997205538"/>
                    </a:ext>
                  </a:extLst>
                </a:gridCol>
                <a:gridCol w="4197991">
                  <a:extLst>
                    <a:ext uri="{9D8B030D-6E8A-4147-A177-3AD203B41FA5}">
                      <a16:colId xmlns:a16="http://schemas.microsoft.com/office/drawing/2014/main" val="174855802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ПЕРЕМЕННЫЕ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2780"/>
                  </a:ext>
                </a:extLst>
              </a:tr>
              <a:tr h="38382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Значимые типы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Литерал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Ссылочные типы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80270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System.ValueType</a:t>
                      </a:r>
                      <a:endParaRPr lang="ru-RU" b="1" dirty="0"/>
                    </a:p>
                  </a:txBody>
                  <a:tcPr vert="vert27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064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byte, </a:t>
                      </a:r>
                      <a:r>
                        <a:rPr lang="en-US" dirty="0" err="1" smtClean="0"/>
                        <a:t>sbyte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255,</a:t>
                      </a:r>
                      <a:r>
                        <a:rPr lang="en-US" baseline="0" dirty="0" smtClean="0"/>
                        <a:t> -127, </a:t>
                      </a:r>
                      <a:r>
                        <a:rPr lang="en-US" baseline="0" dirty="0" smtClean="0"/>
                        <a:t>0xFF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232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short, </a:t>
                      </a:r>
                      <a:r>
                        <a:rPr lang="en-US" dirty="0" err="1" smtClean="0"/>
                        <a:t>ushort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-32768,</a:t>
                      </a:r>
                      <a:r>
                        <a:rPr lang="en-US" baseline="0" dirty="0" smtClean="0"/>
                        <a:t> 65535,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9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uint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-2147483648, 4294967295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506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long, </a:t>
                      </a:r>
                      <a:r>
                        <a:rPr lang="en-US" dirty="0" err="1" smtClean="0"/>
                        <a:t>ulong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l, </a:t>
                      </a:r>
                      <a:r>
                        <a:rPr lang="en-US" dirty="0" err="1" smtClean="0"/>
                        <a:t>ul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1l, 18446744073709551615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62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float, </a:t>
                      </a:r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</a:t>
                      </a:r>
                      <a:r>
                        <a:rPr lang="en-US" baseline="0" dirty="0" smtClean="0"/>
                        <a:t> 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1e-18, 1d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56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19e20, 1.111111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09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A’m</a:t>
                      </a:r>
                      <a:r>
                        <a:rPr lang="en-US" dirty="0" smtClean="0"/>
                        <a:t> ‘\n’, ‘0x78’, ‘\u0420’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0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61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90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2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8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7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45265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8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352787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0" dirty="0" smtClean="0"/>
                        <a:t>public void Foo()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a</a:t>
                      </a:r>
                      <a:r>
                        <a:rPr lang="en-US" b="0" baseline="0" dirty="0" smtClean="0"/>
                        <a:t> = new Pen();</a:t>
                      </a:r>
                    </a:p>
                    <a:p>
                      <a:r>
                        <a:rPr lang="en-US" b="0" baseline="0" dirty="0" smtClean="0"/>
                        <a:t>    Bar(a);</a:t>
                      </a:r>
                      <a:endParaRPr lang="en-US" b="0" dirty="0" smtClean="0"/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public void Bar(Pen a)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a = new Pen();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2137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public void Foo()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a</a:t>
                      </a:r>
                      <a:r>
                        <a:rPr lang="en-US" b="1" baseline="0" dirty="0" smtClean="0"/>
                        <a:t> = new Pen();</a:t>
                      </a:r>
                    </a:p>
                    <a:p>
                      <a:r>
                        <a:rPr lang="en-US" b="0" baseline="0" dirty="0" smtClean="0"/>
                        <a:t>    Bar(a);</a:t>
                      </a:r>
                      <a:endParaRPr lang="en-US" b="0" dirty="0" smtClean="0"/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public void Bar(Pen a)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a = new Pen();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5508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a</a:t>
            </a:r>
            <a:endParaRPr lang="ru-RU" dirty="0"/>
          </a:p>
        </p:txBody>
      </p:sp>
      <p:cxnSp>
        <p:nvCxnSpPr>
          <p:cNvPr id="9" name="Скругленная соединительная линия 8"/>
          <p:cNvCxnSpPr>
            <a:stCxn id="8" idx="3"/>
            <a:endCxn id="7" idx="1"/>
          </p:cNvCxnSpPr>
          <p:nvPr/>
        </p:nvCxnSpPr>
        <p:spPr>
          <a:xfrm flipV="1">
            <a:off x="6096000" y="5230250"/>
            <a:ext cx="1159080" cy="404107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409303" y="2971800"/>
            <a:ext cx="243840" cy="243840"/>
            <a:chOff x="409303" y="1889760"/>
            <a:chExt cx="243840" cy="243840"/>
          </a:xfrm>
        </p:grpSpPr>
        <p:sp>
          <p:nvSpPr>
            <p:cNvPr id="11" name="Овал 10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003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427230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public void Foo()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a</a:t>
                      </a:r>
                      <a:r>
                        <a:rPr lang="en-US" b="1" baseline="0" dirty="0" smtClean="0"/>
                        <a:t> = new Pen();</a:t>
                      </a:r>
                    </a:p>
                    <a:p>
                      <a:r>
                        <a:rPr lang="en-US" b="1" baseline="0" dirty="0" smtClean="0"/>
                        <a:t>    Bar(a);</a:t>
                      </a:r>
                      <a:endParaRPr lang="en-US" b="1" dirty="0" smtClean="0"/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public void Bar(Pen a)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a = new Pen();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5508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a</a:t>
            </a:r>
            <a:endParaRPr lang="ru-RU" dirty="0"/>
          </a:p>
        </p:txBody>
      </p:sp>
      <p:cxnSp>
        <p:nvCxnSpPr>
          <p:cNvPr id="9" name="Скругленная соединительная линия 8"/>
          <p:cNvCxnSpPr>
            <a:stCxn id="8" idx="3"/>
            <a:endCxn id="7" idx="1"/>
          </p:cNvCxnSpPr>
          <p:nvPr/>
        </p:nvCxnSpPr>
        <p:spPr>
          <a:xfrm flipV="1">
            <a:off x="6096000" y="5230250"/>
            <a:ext cx="1159080" cy="404107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51887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518870" y="4684385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a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14" idx="3"/>
            <a:endCxn id="7" idx="1"/>
          </p:cNvCxnSpPr>
          <p:nvPr/>
        </p:nvCxnSpPr>
        <p:spPr>
          <a:xfrm>
            <a:off x="6096000" y="4826998"/>
            <a:ext cx="1159080" cy="403252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409303" y="4076700"/>
            <a:ext cx="243840" cy="243840"/>
            <a:chOff x="409303" y="1889760"/>
            <a:chExt cx="243840" cy="243840"/>
          </a:xfrm>
        </p:grpSpPr>
        <p:sp>
          <p:nvSpPr>
            <p:cNvPr id="13" name="Овал 12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398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17554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public void Foo()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a</a:t>
                      </a:r>
                      <a:r>
                        <a:rPr lang="en-US" b="1" baseline="0" dirty="0" smtClean="0"/>
                        <a:t> = new Pen();</a:t>
                      </a:r>
                    </a:p>
                    <a:p>
                      <a:r>
                        <a:rPr lang="en-US" b="1" baseline="0" dirty="0" smtClean="0"/>
                        <a:t>    Bar(a);</a:t>
                      </a:r>
                      <a:endParaRPr lang="en-US" b="1" dirty="0" smtClean="0"/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public void Bar(Pen a)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a = new Pen();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5508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a</a:t>
            </a:r>
            <a:endParaRPr lang="ru-RU" dirty="0"/>
          </a:p>
        </p:txBody>
      </p:sp>
      <p:cxnSp>
        <p:nvCxnSpPr>
          <p:cNvPr id="9" name="Скругленная соединительная линия 8"/>
          <p:cNvCxnSpPr>
            <a:stCxn id="8" idx="3"/>
            <a:endCxn id="7" idx="1"/>
          </p:cNvCxnSpPr>
          <p:nvPr/>
        </p:nvCxnSpPr>
        <p:spPr>
          <a:xfrm flipV="1">
            <a:off x="6096000" y="5230250"/>
            <a:ext cx="1159080" cy="404107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51887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518870" y="4684385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a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14" idx="3"/>
            <a:endCxn id="12" idx="1"/>
          </p:cNvCxnSpPr>
          <p:nvPr/>
        </p:nvCxnSpPr>
        <p:spPr>
          <a:xfrm flipV="1">
            <a:off x="6096000" y="4427105"/>
            <a:ext cx="1159080" cy="399893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7255080" y="428449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409303" y="4640580"/>
            <a:ext cx="243840" cy="243840"/>
            <a:chOff x="409303" y="1889760"/>
            <a:chExt cx="243840" cy="243840"/>
          </a:xfrm>
        </p:grpSpPr>
        <p:sp>
          <p:nvSpPr>
            <p:cNvPr id="17" name="Овал 16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трелка вправо 17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29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270673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public void Foo()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a</a:t>
                      </a:r>
                      <a:r>
                        <a:rPr lang="en-US" b="1" baseline="0" dirty="0" smtClean="0"/>
                        <a:t> = new Pen();</a:t>
                      </a:r>
                    </a:p>
                    <a:p>
                      <a:r>
                        <a:rPr lang="en-US" b="1" baseline="0" dirty="0" smtClean="0"/>
                        <a:t>    Bar(a);</a:t>
                      </a:r>
                      <a:endParaRPr lang="en-US" b="1" dirty="0" smtClean="0"/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1" dirty="0" smtClean="0"/>
                        <a:t>public void Bar(Pen a)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a = new Pen();</a:t>
                      </a:r>
                    </a:p>
                    <a:p>
                      <a:r>
                        <a:rPr lang="en-US" b="1" dirty="0" smtClean="0"/>
                        <a:t>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518870" y="5894996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5508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18870" y="5491744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 a</a:t>
            </a:r>
            <a:endParaRPr lang="ru-RU" dirty="0"/>
          </a:p>
        </p:txBody>
      </p:sp>
      <p:cxnSp>
        <p:nvCxnSpPr>
          <p:cNvPr id="9" name="Скругленная соединительная линия 8"/>
          <p:cNvCxnSpPr>
            <a:stCxn id="8" idx="3"/>
            <a:endCxn id="7" idx="1"/>
          </p:cNvCxnSpPr>
          <p:nvPr/>
        </p:nvCxnSpPr>
        <p:spPr>
          <a:xfrm flipV="1">
            <a:off x="6096000" y="5230250"/>
            <a:ext cx="1159080" cy="404107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7255080" y="428449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409303" y="4899660"/>
            <a:ext cx="243840" cy="243840"/>
            <a:chOff x="409303" y="1889760"/>
            <a:chExt cx="243840" cy="243840"/>
          </a:xfrm>
        </p:grpSpPr>
        <p:sp>
          <p:nvSpPr>
            <p:cNvPr id="16" name="Овал 15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738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60646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public void Foo()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a</a:t>
                      </a:r>
                      <a:r>
                        <a:rPr lang="en-US" b="1" baseline="0" dirty="0" smtClean="0"/>
                        <a:t> = new Pen();</a:t>
                      </a:r>
                    </a:p>
                    <a:p>
                      <a:r>
                        <a:rPr lang="en-US" b="1" baseline="0" dirty="0" smtClean="0"/>
                        <a:t>    Bar(a);</a:t>
                      </a:r>
                      <a:endParaRPr lang="en-US" b="1" dirty="0" smtClean="0"/>
                    </a:p>
                    <a:p>
                      <a:r>
                        <a:rPr lang="en-US" b="1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1" dirty="0" smtClean="0"/>
                        <a:t>public void Bar(Pen a)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 a = new Pen();</a:t>
                      </a:r>
                    </a:p>
                    <a:p>
                      <a:r>
                        <a:rPr lang="en-US" b="1" dirty="0" smtClean="0"/>
                        <a:t>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725508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255080" y="428449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09303" y="3520440"/>
            <a:ext cx="243840" cy="243840"/>
            <a:chOff x="409303" y="1889760"/>
            <a:chExt cx="243840" cy="243840"/>
          </a:xfrm>
        </p:grpSpPr>
        <p:sp>
          <p:nvSpPr>
            <p:cNvPr id="11" name="Овал 10"/>
            <p:cNvSpPr/>
            <p:nvPr/>
          </p:nvSpPr>
          <p:spPr>
            <a:xfrm>
              <a:off x="409303" y="1889760"/>
              <a:ext cx="243840" cy="243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459582" y="1951039"/>
              <a:ext cx="157514" cy="127794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096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85233"/>
              </p:ext>
            </p:extLst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7255080" y="5087637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255080" y="4284492"/>
            <a:ext cx="1577130" cy="285225"/>
          </a:xfrm>
          <a:prstGeom prst="roundRect">
            <a:avLst>
              <a:gd name="adj" fmla="val 282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2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400967"/>
          <a:ext cx="10515600" cy="524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08">
                  <a:extLst>
                    <a:ext uri="{9D8B030D-6E8A-4147-A177-3AD203B41FA5}">
                      <a16:colId xmlns:a16="http://schemas.microsoft.com/office/drawing/2014/main" val="194786701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206075016"/>
                    </a:ext>
                  </a:extLst>
                </a:gridCol>
                <a:gridCol w="5145947">
                  <a:extLst>
                    <a:ext uri="{9D8B030D-6E8A-4147-A177-3AD203B41FA5}">
                      <a16:colId xmlns:a16="http://schemas.microsoft.com/office/drawing/2014/main" val="886453097"/>
                    </a:ext>
                  </a:extLst>
                </a:gridCol>
              </a:tblGrid>
              <a:tr h="403506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32504"/>
                  </a:ext>
                </a:extLst>
              </a:tr>
              <a:tr h="403506">
                <a:tc rowSpan="12">
                  <a:txBody>
                    <a:bodyPr/>
                    <a:lstStyle/>
                    <a:p>
                      <a:r>
                        <a:rPr lang="en-US" b="1" dirty="0" smtClean="0"/>
                        <a:t>public class Pen{}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994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1228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261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57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0031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0687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008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1352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689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06771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015"/>
                  </a:ext>
                </a:extLst>
              </a:tr>
              <a:tr h="403506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 err="1" smtClean="0"/>
              <a:t>тип_перемнной</a:t>
            </a:r>
            <a:r>
              <a:rPr lang="en-US" sz="3200" b="1" dirty="0" smtClean="0"/>
              <a:t>[] </a:t>
            </a:r>
            <a:r>
              <a:rPr lang="ru-RU" sz="3200" dirty="0" err="1" smtClean="0"/>
              <a:t>имя_массива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[] array0 = new </a:t>
            </a:r>
            <a:r>
              <a:rPr lang="en-US" sz="3200" dirty="0" err="1" smtClean="0"/>
              <a:t>int</a:t>
            </a:r>
            <a:r>
              <a:rPr lang="en-US" sz="3200" dirty="0" smtClean="0"/>
              <a:t>[1];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[,] array1 = new </a:t>
            </a:r>
            <a:r>
              <a:rPr lang="en-US" sz="3200" dirty="0" err="1" smtClean="0"/>
              <a:t>int</a:t>
            </a:r>
            <a:r>
              <a:rPr lang="en-US" sz="3200" dirty="0" smtClean="0"/>
              <a:t>[2, 3];</a:t>
            </a:r>
          </a:p>
          <a:p>
            <a:pPr marL="0" indent="0">
              <a:buNone/>
            </a:pPr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[,] array2 = { {0, 1}, {2, 3, 4} 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8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841392"/>
              </p:ext>
            </p:extLst>
          </p:nvPr>
        </p:nvGraphicFramePr>
        <p:xfrm>
          <a:off x="838200" y="1409700"/>
          <a:ext cx="10515600" cy="52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61">
                  <a:extLst>
                    <a:ext uri="{9D8B030D-6E8A-4147-A177-3AD203B41FA5}">
                      <a16:colId xmlns:a16="http://schemas.microsoft.com/office/drawing/2014/main" val="511181917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696780084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888207446"/>
                    </a:ext>
                  </a:extLst>
                </a:gridCol>
                <a:gridCol w="3456264">
                  <a:extLst>
                    <a:ext uri="{9D8B030D-6E8A-4147-A177-3AD203B41FA5}">
                      <a16:colId xmlns:a16="http://schemas.microsoft.com/office/drawing/2014/main" val="997205538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1748558026"/>
                    </a:ext>
                  </a:extLst>
                </a:gridCol>
                <a:gridCol w="2495026">
                  <a:extLst>
                    <a:ext uri="{9D8B030D-6E8A-4147-A177-3AD203B41FA5}">
                      <a16:colId xmlns:a16="http://schemas.microsoft.com/office/drawing/2014/main" val="177687239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ПЕРЕМЕННЫЕ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2780"/>
                  </a:ext>
                </a:extLst>
              </a:tr>
              <a:tr h="38382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Значимые типы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Литерал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Ссылочные типы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80270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System.ValueType</a:t>
                      </a:r>
                      <a:endParaRPr lang="ru-RU" b="1" dirty="0"/>
                    </a:p>
                  </a:txBody>
                  <a:tcPr vert="vert27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System.Object</a:t>
                      </a:r>
                      <a:endParaRPr lang="ru-RU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53064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byte, </a:t>
                      </a:r>
                      <a:r>
                        <a:rPr lang="en-US" dirty="0" err="1" smtClean="0"/>
                        <a:t>sbyte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255,</a:t>
                      </a:r>
                      <a:r>
                        <a:rPr lang="en-US" baseline="0" dirty="0" smtClean="0"/>
                        <a:t> -127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baseline="0" dirty="0" smtClean="0"/>
                        <a:t>Hello world!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95232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short, </a:t>
                      </a:r>
                      <a:r>
                        <a:rPr lang="en-US" dirty="0" err="1" smtClean="0"/>
                        <a:t>ushort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-32768,</a:t>
                      </a:r>
                      <a:r>
                        <a:rPr lang="en-US" baseline="0" dirty="0" smtClean="0"/>
                        <a:t> 65535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System.Array</a:t>
                      </a:r>
                      <a:endParaRPr lang="ru-RU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5779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uint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-2147483648, 4294967295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Интерфейсы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06506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long, </a:t>
                      </a:r>
                      <a:r>
                        <a:rPr lang="en-US" dirty="0" err="1" smtClean="0"/>
                        <a:t>ulong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l, </a:t>
                      </a:r>
                      <a:r>
                        <a:rPr lang="en-US" dirty="0" err="1" smtClean="0"/>
                        <a:t>ul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1l, 18446744073709551615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*Делегаты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4962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float, </a:t>
                      </a:r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</a:t>
                      </a:r>
                      <a:r>
                        <a:rPr lang="en-US" baseline="0" dirty="0" smtClean="0"/>
                        <a:t> 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1e-18, 1d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*Классы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8456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19e20, 1.111111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7009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A’m</a:t>
                      </a:r>
                      <a:r>
                        <a:rPr lang="en-US" dirty="0" smtClean="0"/>
                        <a:t> ‘\n’, ‘0x78’, ‘\u0420’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630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4761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9590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61012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6908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e</a:t>
            </a:r>
            <a:r>
              <a:rPr lang="en-US" sz="3200" b="1" dirty="0" err="1" smtClean="0"/>
              <a:t>num</a:t>
            </a:r>
            <a:r>
              <a:rPr lang="en-US" sz="3200" dirty="0" smtClean="0"/>
              <a:t> </a:t>
            </a:r>
            <a:r>
              <a:rPr lang="ru-RU" sz="3200" dirty="0" err="1" smtClean="0"/>
              <a:t>ВремяГода</a:t>
            </a:r>
            <a:r>
              <a:rPr lang="ru-RU" sz="3200" dirty="0" smtClean="0"/>
              <a:t> </a:t>
            </a:r>
            <a:r>
              <a:rPr lang="en-US" sz="3200" dirty="0" smtClean="0"/>
              <a:t>: </a:t>
            </a:r>
            <a:r>
              <a:rPr lang="en-US" sz="3200" b="1" dirty="0" smtClean="0"/>
              <a:t>byte</a:t>
            </a:r>
          </a:p>
          <a:p>
            <a:pPr marL="0" indent="0">
              <a:buNone/>
            </a:pPr>
            <a:r>
              <a:rPr lang="en-US" sz="3200" dirty="0" smtClean="0"/>
              <a:t>{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ru-RU" sz="3200" dirty="0" smtClean="0"/>
              <a:t>Зима,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  Весна,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  Лето,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  Осень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2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dirty="0" smtClean="0"/>
              <a:t>tuple = (5, 10);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private static </a:t>
            </a:r>
            <a:r>
              <a:rPr lang="en-US" sz="2400" dirty="0" smtClean="0"/>
              <a:t>(</a:t>
            </a:r>
            <a:r>
              <a:rPr lang="en-US" sz="2400" b="1" dirty="0" smtClean="0"/>
              <a:t>string</a:t>
            </a:r>
            <a:r>
              <a:rPr lang="en-US" sz="2400" dirty="0" smtClean="0"/>
              <a:t> name,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age) </a:t>
            </a:r>
            <a:r>
              <a:rPr lang="en-US" sz="2400" dirty="0" err="1" smtClean="0"/>
              <a:t>GetTuple</a:t>
            </a:r>
            <a:r>
              <a:rPr lang="en-US" sz="2400" dirty="0" smtClean="0"/>
              <a:t>((</a:t>
            </a:r>
            <a:r>
              <a:rPr lang="en-US" sz="2400" b="1" dirty="0" smtClean="0"/>
              <a:t>string</a:t>
            </a:r>
            <a:r>
              <a:rPr lang="en-US" sz="2400" dirty="0" smtClean="0"/>
              <a:t> n,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a) tuple,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x)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 smtClean="0"/>
              <a:t>var</a:t>
            </a:r>
            <a:r>
              <a:rPr lang="en-US" sz="2400" dirty="0" smtClean="0"/>
              <a:t> result = (name: </a:t>
            </a:r>
            <a:r>
              <a:rPr lang="en-US" sz="2400" dirty="0" err="1" smtClean="0"/>
              <a:t>tuple.n</a:t>
            </a:r>
            <a:r>
              <a:rPr lang="en-US" sz="2400" dirty="0" smtClean="0"/>
              <a:t>, age: </a:t>
            </a:r>
            <a:r>
              <a:rPr lang="en-US" sz="2400" dirty="0" err="1" smtClean="0"/>
              <a:t>tuple.a</a:t>
            </a:r>
            <a:r>
              <a:rPr lang="en-US" sz="2400" dirty="0" smtClean="0"/>
              <a:t> + x);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return</a:t>
            </a:r>
            <a:r>
              <a:rPr lang="en-US" sz="2400" dirty="0" smtClean="0"/>
              <a:t> result;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Методы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[</a:t>
            </a:r>
            <a:r>
              <a:rPr lang="ru-RU" sz="2000" b="1" dirty="0" smtClean="0"/>
              <a:t>модификаторы</a:t>
            </a:r>
            <a:r>
              <a:rPr lang="en-US" sz="2000" b="1" dirty="0" smtClean="0"/>
              <a:t>]</a:t>
            </a:r>
            <a:r>
              <a:rPr lang="ru-RU" sz="2400" dirty="0" smtClean="0"/>
              <a:t> </a:t>
            </a:r>
            <a:r>
              <a:rPr lang="ru-RU" sz="2400" dirty="0" err="1" smtClean="0"/>
              <a:t>тип_возвращаемого_значения</a:t>
            </a:r>
            <a:r>
              <a:rPr lang="ru-RU" sz="2400" dirty="0" smtClean="0"/>
              <a:t> </a:t>
            </a:r>
            <a:r>
              <a:rPr lang="ru-RU" sz="2400" dirty="0" err="1" smtClean="0"/>
              <a:t>ИмяМетода</a:t>
            </a:r>
            <a:r>
              <a:rPr lang="ru-RU" sz="2400" dirty="0" smtClean="0"/>
              <a:t> (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параметры</a:t>
            </a:r>
            <a:r>
              <a:rPr lang="en-US" sz="2400" b="1" dirty="0" smtClean="0"/>
              <a:t>]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// </a:t>
            </a:r>
            <a:r>
              <a:rPr lang="ru-RU" sz="2000" dirty="0" smtClean="0"/>
              <a:t>тело метода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dirty="0" smtClean="0"/>
              <a:t>Параметры:</a:t>
            </a:r>
          </a:p>
          <a:p>
            <a:pPr>
              <a:buFontTx/>
              <a:buChar char="-"/>
            </a:pPr>
            <a:r>
              <a:rPr lang="en-US" dirty="0" smtClean="0"/>
              <a:t>ref</a:t>
            </a:r>
          </a:p>
          <a:p>
            <a:pPr>
              <a:buFontTx/>
              <a:buChar char="-"/>
            </a:pPr>
            <a:r>
              <a:rPr lang="en-US" dirty="0" smtClean="0"/>
              <a:t>in</a:t>
            </a:r>
          </a:p>
          <a:p>
            <a:pPr>
              <a:buFontTx/>
              <a:buChar char="-"/>
            </a:pPr>
            <a:r>
              <a:rPr lang="en-US" dirty="0" smtClean="0"/>
              <a:t>out</a:t>
            </a:r>
          </a:p>
          <a:p>
            <a:pPr>
              <a:buFontTx/>
              <a:buChar char="-"/>
            </a:pPr>
            <a:r>
              <a:rPr lang="en-US" dirty="0" err="1" smtClean="0"/>
              <a:t>params</a:t>
            </a:r>
            <a:endParaRPr lang="en-US" dirty="0" smtClean="0"/>
          </a:p>
          <a:p>
            <a:pPr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39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Модификаторы</a:t>
            </a:r>
            <a:r>
              <a:rPr lang="en-US" dirty="0" smtClean="0"/>
              <a:t> </a:t>
            </a:r>
            <a:r>
              <a:rPr lang="ru-RU" dirty="0" smtClean="0"/>
              <a:t>доступа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600" dirty="0" smtClean="0"/>
              <a:t>public</a:t>
            </a:r>
          </a:p>
          <a:p>
            <a:pPr>
              <a:buFontTx/>
              <a:buChar char="-"/>
            </a:pPr>
            <a:r>
              <a:rPr lang="en-US" sz="3600" dirty="0" smtClean="0"/>
              <a:t>internal</a:t>
            </a:r>
          </a:p>
          <a:p>
            <a:pPr>
              <a:buFontTx/>
              <a:buChar char="-"/>
            </a:pPr>
            <a:r>
              <a:rPr lang="en-US" sz="3600" dirty="0" smtClean="0"/>
              <a:t>protected</a:t>
            </a:r>
          </a:p>
          <a:p>
            <a:pPr>
              <a:buFontTx/>
              <a:buChar char="-"/>
            </a:pPr>
            <a:r>
              <a:rPr lang="en-US" sz="3600" dirty="0" smtClean="0"/>
              <a:t>private</a:t>
            </a:r>
          </a:p>
          <a:p>
            <a:pPr>
              <a:buFontTx/>
              <a:buChar char="-"/>
            </a:pPr>
            <a:r>
              <a:rPr lang="en-US" sz="3600" dirty="0" smtClean="0"/>
              <a:t>private protected</a:t>
            </a:r>
          </a:p>
          <a:p>
            <a:pPr>
              <a:buFontTx/>
              <a:buChar char="-"/>
            </a:pPr>
            <a:r>
              <a:rPr lang="en-US" sz="3600" dirty="0" smtClean="0"/>
              <a:t>protected internal</a:t>
            </a:r>
          </a:p>
        </p:txBody>
      </p:sp>
    </p:spTree>
    <p:extLst>
      <p:ext uri="{BB962C8B-B14F-4D97-AF65-F5344CB8AC3E}">
        <p14:creationId xmlns:p14="http://schemas.microsoft.com/office/powerpoint/2010/main" val="4477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Классы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4308" y="1561935"/>
            <a:ext cx="10369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Lesson1;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3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Поля и методы класса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6253" y="1459684"/>
            <a:ext cx="519837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Lesson1;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_size;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_size;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_size = size;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Draw(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size = 1)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_size -= size;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61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Свойства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2697" y="147344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Lesson1;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= 1)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 -= size;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Пользовательские свойства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8198" y="130090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_weight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Weight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_weight;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_weight = value;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9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Пользовательские свойства 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17864" y="13685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_weight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Weight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_weight;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_weight = value;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2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Конструкторы класса	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34642" y="1422463"/>
            <a:ext cx="6096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 = 100;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 = size;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(Pen pen)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42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88663"/>
              </p:ext>
            </p:extLst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88356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2358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5787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205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30492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56035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52103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АРИФМЕТИЧЕСКИЕ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Наследование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4309" y="151079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_weight = 0;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Price = 10;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 = 10;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Price = 20;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latin typeface="Cascadia Mono" panose="020B0609020000020004" pitchFamily="49" charset="0"/>
              </a:rPr>
              <a:t>_weight = 0</a:t>
            </a:r>
            <a:r>
              <a:rPr lang="en-US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b="1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//</a:t>
            </a:r>
            <a:r>
              <a:rPr lang="ru-RU" b="1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Ошибка</a:t>
            </a:r>
            <a:endParaRPr lang="en-US" b="1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3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Абстрактные классы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031" y="147739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Виртуальные методы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7" y="143940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3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Скрытие 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34642" y="132195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-= 2;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Конструкторы при наследовании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9809" y="138068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 = size;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(100)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base </a:t>
            </a:r>
            <a:r>
              <a:rPr lang="ru-RU" dirty="0" smtClean="0"/>
              <a:t>и </a:t>
            </a:r>
            <a:r>
              <a:rPr lang="en-US" dirty="0" smtClean="0"/>
              <a:t>this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9475" y="143117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6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Инициализация объектов класса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086" y="149038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p.Size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Pen{ Size =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 };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5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Обобщения	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3" y="13915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 Set&lt;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&gt;(TD something)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(something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 size)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Size = size;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Обобщения</a:t>
            </a:r>
            <a:r>
              <a:rPr lang="en-US" dirty="0" smtClean="0"/>
              <a:t> </a:t>
            </a:r>
            <a:r>
              <a:rPr lang="ru-RU" dirty="0" smtClean="0"/>
              <a:t>и наследование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777" y="1440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Pen&lt;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Set&lt;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&gt;(TD something)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something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? Size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: 0;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144048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: Pen&lt;T&gt;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 Set&lt;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&gt;(TD something)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(something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 s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? Size = s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: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)!;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2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Интерфейсы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68199" y="15359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ru-RU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9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160118"/>
              </p:ext>
            </p:extLst>
          </p:nvPr>
        </p:nvGraphicFramePr>
        <p:xfrm>
          <a:off x="838200" y="1825625"/>
          <a:ext cx="1051560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88356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2358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5787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205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30492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56035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52103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АРИФМЕТИЧЕСКИЕ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39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ПОБИТОВЫЕ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2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Множественная реализация интерфейсов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8" y="135535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ITool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ITool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Делегаты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8" y="1523455"/>
            <a:ext cx="93341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DrawDelegate1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DrawDelegate2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size);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Draw(</a:t>
            </a:r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DrawDelegate1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how1, </a:t>
            </a:r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DrawDelegate2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how2)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how1();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how2(Size);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5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4307" y="1363741"/>
            <a:ext cx="105253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Draw(Action how1,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how2)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how1();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how2(Size);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Foo(Predicate&lt;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p,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f1,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f2)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b = p(Size);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s1 = f1();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s2 = f2(Size);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1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Подписка и отписка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67529" y="1372130"/>
            <a:ext cx="109112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Draw(Action how1,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how2)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how1();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how2(Size);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Foo()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Action&lt;Action,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how = Draw;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 += Draw;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how -= Draw;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7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События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2697" y="140552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OnDrawDone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+= value;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-= value;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События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2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События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7" y="141044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Action&lt;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?.Invoke(Size);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Лямбды	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5360" y="1469967"/>
            <a:ext cx="88130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Paper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Draw(</a:t>
            </a:r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pen)  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PenOnOnDrawDone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pen.Draw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PenOnOnDrawDone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"Draw </a:t>
            </a:r>
            <a:r>
              <a:rPr lang="en-US" dirty="0">
                <a:solidFill>
                  <a:srgbClr val="3CB371"/>
                </a:solidFill>
                <a:latin typeface="Cascadia Mono" panose="020B0609020000020004" pitchFamily="49" charset="0"/>
              </a:rPr>
              <a:t>{size}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/>
              <a:t>// </a:t>
            </a:r>
            <a:r>
              <a:rPr lang="ru-RU" dirty="0" err="1" smtClean="0"/>
              <a:t>Ламбда</a:t>
            </a:r>
            <a:r>
              <a:rPr lang="ru-RU" dirty="0" smtClean="0"/>
              <a:t>-выражения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список_параметров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выражение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2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Лямбды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5359" y="1469576"/>
            <a:ext cx="79335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Paper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Draw(Pen pen)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+= (size) =&gt;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"Draw </a:t>
            </a:r>
            <a:r>
              <a:rPr lang="en-US" dirty="0">
                <a:solidFill>
                  <a:srgbClr val="3CB371"/>
                </a:solidFill>
                <a:latin typeface="Cascadia Mono" panose="020B0609020000020004" pitchFamily="49" charset="0"/>
              </a:rPr>
              <a:t>{size}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pen.Draw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4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863326"/>
              </p:ext>
            </p:extLst>
          </p:nvPr>
        </p:nvGraphicFramePr>
        <p:xfrm>
          <a:off x="838200" y="1825625"/>
          <a:ext cx="10515603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88356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2358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5787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205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30492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56035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52103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АРИФМЕТИЧЕСКИЕ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39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ПОБИТОВЫЕ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2991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ПРИСВАИВАНИЕ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3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/=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0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811701"/>
              </p:ext>
            </p:extLst>
          </p:nvPr>
        </p:nvGraphicFramePr>
        <p:xfrm>
          <a:off x="838200" y="1825625"/>
          <a:ext cx="10515603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88356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2358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5787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205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30492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56035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52103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АРИФМЕТИЧЕСКИЕ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39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ПОБИТОВЫЕ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2991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ПРИСВАИВАНИЕ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3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/=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0392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СРАВНЕНИЕ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2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!=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1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031922"/>
              </p:ext>
            </p:extLst>
          </p:nvPr>
        </p:nvGraphicFramePr>
        <p:xfrm>
          <a:off x="838200" y="1825625"/>
          <a:ext cx="10515603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88356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2358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5787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205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30492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56035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52103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АРИФМЕТИЧЕСКИЕ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39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ПОБИТОВЫЕ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2991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ПРИСВАИВАНИЕ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3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/=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0392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СРАВНЕНИЕ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2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==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!=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1478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2627</Words>
  <Application>Microsoft Office PowerPoint</Application>
  <PresentationFormat>Широкоэкранный</PresentationFormat>
  <Paragraphs>1063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Cascadia Mono</vt:lpstr>
      <vt:lpstr>Тема Office</vt:lpstr>
      <vt:lpstr>С#</vt:lpstr>
      <vt:lpstr>Данные</vt:lpstr>
      <vt:lpstr>Данные</vt:lpstr>
      <vt:lpstr>Данные</vt:lpstr>
      <vt:lpstr>Операторы</vt:lpstr>
      <vt:lpstr>Операторы</vt:lpstr>
      <vt:lpstr>Операторы</vt:lpstr>
      <vt:lpstr>Операторы</vt:lpstr>
      <vt:lpstr>Операторы</vt:lpstr>
      <vt:lpstr>Операторы</vt:lpstr>
      <vt:lpstr>Условные конструкции и циклы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Массивы</vt:lpstr>
      <vt:lpstr>Перечисления</vt:lpstr>
      <vt:lpstr>Кортежи </vt:lpstr>
      <vt:lpstr> Методы </vt:lpstr>
      <vt:lpstr> Модификаторы доступа </vt:lpstr>
      <vt:lpstr> Классы </vt:lpstr>
      <vt:lpstr> Поля и методы класса </vt:lpstr>
      <vt:lpstr> Свойства </vt:lpstr>
      <vt:lpstr> Пользовательские свойства </vt:lpstr>
      <vt:lpstr> Пользовательские свойства  </vt:lpstr>
      <vt:lpstr> Конструкторы класса </vt:lpstr>
      <vt:lpstr> Наследование </vt:lpstr>
      <vt:lpstr> Абстрактные классы </vt:lpstr>
      <vt:lpstr> Виртуальные методы </vt:lpstr>
      <vt:lpstr> Скрытие  </vt:lpstr>
      <vt:lpstr> Конструкторы при наследовании </vt:lpstr>
      <vt:lpstr> base и this </vt:lpstr>
      <vt:lpstr> Инициализация объектов класса </vt:lpstr>
      <vt:lpstr> Обобщения </vt:lpstr>
      <vt:lpstr> Обобщения и наследование </vt:lpstr>
      <vt:lpstr> Интерфейсы </vt:lpstr>
      <vt:lpstr> Множественная реализация интерфейсов </vt:lpstr>
      <vt:lpstr> Делегаты </vt:lpstr>
      <vt:lpstr> Action, Predicate, Func </vt:lpstr>
      <vt:lpstr> Подписка и отписка </vt:lpstr>
      <vt:lpstr> События </vt:lpstr>
      <vt:lpstr> События </vt:lpstr>
      <vt:lpstr> События </vt:lpstr>
      <vt:lpstr> Лямбды </vt:lpstr>
      <vt:lpstr> Лямбды </vt:lpstr>
    </vt:vector>
  </TitlesOfParts>
  <Company>Severstal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</dc:title>
  <dc:creator>Шаханов Никита Иванович</dc:creator>
  <cp:lastModifiedBy>Шаханов Никита Иванович</cp:lastModifiedBy>
  <cp:revision>26</cp:revision>
  <dcterms:created xsi:type="dcterms:W3CDTF">2022-09-06T06:08:00Z</dcterms:created>
  <dcterms:modified xsi:type="dcterms:W3CDTF">2022-09-07T10:33:43Z</dcterms:modified>
</cp:coreProperties>
</file>