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5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12D7-7D39-4622-95DA-2F5E5512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159A70-DB21-4130-BBA8-1A667D8D8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C2699-AB5A-4E8C-806A-5F8C0F6F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11A24-A4D1-4E70-A16A-1E50F7C7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56BCF-92D2-4822-90EA-030B4638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1D253-0761-4110-B8C7-712CF789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FBF4A-B8DB-44F9-9FDE-30A81362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ECE5C-97A3-488C-A6A8-8C65FD73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8B4D0-95E5-427E-A69E-28795809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77B0-5A3A-4CA6-9958-6915F66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4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29A24-D9D4-415A-B3FD-4344CCD5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6423DA-ADBB-4919-B6FD-0D825BA4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A6F44-93A5-4E44-975C-C3F2406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49BADB-4868-488A-9A65-4D86DE18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302EA-EDD4-4BD3-9456-3C05996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C7668-A9A0-4E11-A23B-45A1BBF7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E5692-0A23-447E-8DED-65AA0B43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B7F3-6B55-4D66-A79C-2F887FC7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DD14F-D741-4FFC-8AD1-9979660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FF1F6-DFAE-42D8-8EBE-9BF50BD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DC12C-BF91-413E-B4A9-8D4E4F9B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6A7E7-7572-43DA-ACA5-26A3F802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0D205-CBCD-4CB7-A49F-A6E02AC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80D29-8101-4D04-A3C2-E762BD25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81760-A845-47F0-B586-7B5D15F1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3A5E9-4942-4CD7-86AB-F8378BC0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E9326-B979-4104-B962-4C477311D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6AF6D-3D52-4FD8-BCB4-A3BDA02C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50738-861C-4F2F-B19F-CF32ACB1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B5869-3C75-4B16-B0C7-F799C4DF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3F784-FBB4-4F34-9C43-9930247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3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5C3D-1343-4473-BA7A-6268464A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10AD0-89BC-4B0E-8C8A-2A7C6A80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E14AF-1ADE-4D13-875A-053CB5F2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44940-D887-4DAC-9DC9-E6218919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B324C0-66D3-43BB-8E6A-E5B6BC92C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076BA2-55CD-473E-8744-83D0D279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A49415-7470-49CF-A4C9-11938EE0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564CA6-AEEC-49B4-AD0E-4410D9AA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303BA-DFBB-41EE-8C9F-FF65EDE1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A06E0-26AC-41EB-B367-0DCE90F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3CEB58-B910-4D44-9170-0081E4C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109CF9-A6D1-47F5-9E29-FBC0C8A3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3CCD4E-7F55-4E5C-A2E8-D52D7920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7E9A0-8B62-465F-8755-8558C7BE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AA76CA-DF0B-4191-9C85-8AB95FD6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1459D-6ABB-4141-A3B7-BAA96127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F8A71-8004-4892-A001-D2641E27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C3CCBC-938A-4C4C-92A7-DA661639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C95A3-A0F3-4417-BB44-B15037ED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801AC9-73FB-41C7-A35C-CCCE73EE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A6DF7-BC97-4B3D-B83E-DFFC3543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0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6C16-CC20-4E88-9394-F9F97D33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2A234-021A-4C02-8F01-4036CDED8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613AD-5AAA-4E38-ADCB-531F9702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EF30E9-9F39-4838-B239-01CDA4EF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6AF2A-A1D2-4591-9ACA-1ACD627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F600D-116A-4312-B673-F123298D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DC1A5-9255-4226-8F06-056C1B9E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6A684-8B71-4C87-8375-86819675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09B4C-A582-4D0B-8833-D3B430A23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B0CD-E45A-4E1F-8F42-4DA93BD5360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9197F-DBE5-4C06-B508-EEAEE8AC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BA740-29C4-4299-A5AF-D7F595734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28BA-C922-46F5-A3BE-DE3CB9A36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80435-EECA-42E6-AE47-8112090B3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 лекций</a:t>
            </a:r>
          </a:p>
        </p:txBody>
      </p:sp>
    </p:spTree>
    <p:extLst>
      <p:ext uri="{BB962C8B-B14F-4D97-AF65-F5344CB8AC3E}">
        <p14:creationId xmlns:p14="http://schemas.microsoft.com/office/powerpoint/2010/main" val="215070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MVVM</a:t>
            </a:r>
            <a:endParaRPr lang="ru-RU" dirty="0"/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9EA06DD3-3542-41E3-BE94-5FC8072EC6A8}"/>
              </a:ext>
            </a:extLst>
          </p:cNvPr>
          <p:cNvGrpSpPr/>
          <p:nvPr/>
        </p:nvGrpSpPr>
        <p:grpSpPr>
          <a:xfrm>
            <a:off x="1789682" y="1228091"/>
            <a:ext cx="7724347" cy="4870449"/>
            <a:chOff x="814322" y="1250951"/>
            <a:chExt cx="7724347" cy="487044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DC9149A-AB29-4F22-A310-16648B42A49C}"/>
                </a:ext>
              </a:extLst>
            </p:cNvPr>
            <p:cNvSpPr/>
            <p:nvPr/>
          </p:nvSpPr>
          <p:spPr>
            <a:xfrm>
              <a:off x="814327" y="1593473"/>
              <a:ext cx="318035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INotifyPropertyChanged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5AD0EEC-D51F-4D7F-9D67-5787F4044A68}"/>
                </a:ext>
              </a:extLst>
            </p:cNvPr>
            <p:cNvSpPr/>
            <p:nvPr/>
          </p:nvSpPr>
          <p:spPr>
            <a:xfrm>
              <a:off x="2508772" y="2772398"/>
              <a:ext cx="148590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BindableBase</a:t>
              </a:r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7F3E690-E5E2-452C-8F48-7024D3651760}"/>
                </a:ext>
              </a:extLst>
            </p:cNvPr>
            <p:cNvSpPr/>
            <p:nvPr/>
          </p:nvSpPr>
          <p:spPr>
            <a:xfrm>
              <a:off x="814322" y="2772398"/>
              <a:ext cx="148590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ICommand</a:t>
              </a:r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727CD06-2FC4-4D78-8F98-CB24E6B637A5}"/>
                </a:ext>
              </a:extLst>
            </p:cNvPr>
            <p:cNvSpPr/>
            <p:nvPr/>
          </p:nvSpPr>
          <p:spPr>
            <a:xfrm>
              <a:off x="814323" y="3989075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CommandBase</a:t>
              </a:r>
              <a:endParaRPr lang="ru-RU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EE406E71-FE9B-4630-8870-87C14ED46A74}"/>
                </a:ext>
              </a:extLst>
            </p:cNvPr>
            <p:cNvSpPr/>
            <p:nvPr/>
          </p:nvSpPr>
          <p:spPr>
            <a:xfrm>
              <a:off x="814322" y="5150074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RelayCommand</a:t>
              </a:r>
              <a:endParaRPr lang="ru-RU" dirty="0"/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830208E9-477C-4ED8-93FF-57777C6C4C95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3250153" y="2122034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C75527DA-B7DD-4379-B1C8-D46768F2C6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5097" y="4506739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3F729DD2-9157-44BF-9764-705655E470E7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1557275" y="3301787"/>
              <a:ext cx="0" cy="68646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082E807-383C-4ED0-B260-D8FC197BE00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250153" y="3301787"/>
              <a:ext cx="1572" cy="686460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E2862EFD-BA32-4CBC-A804-B86251FF7D56}"/>
                </a:ext>
              </a:extLst>
            </p:cNvPr>
            <p:cNvCxnSpPr>
              <a:cxnSpLocks/>
              <a:stCxn id="4" idx="1"/>
              <a:endCxn id="16" idx="3"/>
            </p:cNvCxnSpPr>
            <p:nvPr/>
          </p:nvCxnSpPr>
          <p:spPr>
            <a:xfrm flipH="1">
              <a:off x="3994677" y="3037093"/>
              <a:ext cx="82941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717BF9BE-4630-4896-88D6-7613624DE1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4677" y="3301787"/>
              <a:ext cx="829412" cy="68645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AF4E6AB7-EC8E-431A-B48B-3D9394AE4359}"/>
                </a:ext>
              </a:extLst>
            </p:cNvPr>
            <p:cNvCxnSpPr>
              <a:cxnSpLocks/>
              <a:stCxn id="5" idx="1"/>
              <a:endCxn id="15" idx="3"/>
            </p:cNvCxnSpPr>
            <p:nvPr/>
          </p:nvCxnSpPr>
          <p:spPr>
            <a:xfrm flipH="1">
              <a:off x="3994682" y="1858168"/>
              <a:ext cx="881261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F9064B98-6EE7-4848-A93F-05A1FF2DA20C}"/>
                </a:ext>
              </a:extLst>
            </p:cNvPr>
            <p:cNvCxnSpPr>
              <a:cxnSpLocks/>
              <a:stCxn id="8" idx="1"/>
              <a:endCxn id="18" idx="3"/>
            </p:cNvCxnSpPr>
            <p:nvPr/>
          </p:nvCxnSpPr>
          <p:spPr>
            <a:xfrm flipH="1">
              <a:off x="3994678" y="4252942"/>
              <a:ext cx="829411" cy="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975C2AF-6C54-4090-BEEA-472FF88875B0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3994677" y="5414769"/>
              <a:ext cx="268670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5E11C1-999D-486F-A9C8-CBDAEE7287E8}"/>
                </a:ext>
              </a:extLst>
            </p:cNvPr>
            <p:cNvSpPr/>
            <p:nvPr/>
          </p:nvSpPr>
          <p:spPr>
            <a:xfrm>
              <a:off x="4824089" y="2772398"/>
              <a:ext cx="3714580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(Data)</a:t>
              </a:r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9F8E6C4-1054-4732-A8BE-FC737CDE4B30}"/>
                </a:ext>
              </a:extLst>
            </p:cNvPr>
            <p:cNvSpPr/>
            <p:nvPr/>
          </p:nvSpPr>
          <p:spPr>
            <a:xfrm>
              <a:off x="4875943" y="1593473"/>
              <a:ext cx="1339522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IModel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B734335-A5B1-4985-978F-DE6AF8603628}"/>
                </a:ext>
              </a:extLst>
            </p:cNvPr>
            <p:cNvSpPr/>
            <p:nvPr/>
          </p:nvSpPr>
          <p:spPr>
            <a:xfrm>
              <a:off x="6997733" y="1592645"/>
              <a:ext cx="1530022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BusinessLogic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ABCD0FF-0CBE-40BE-B88C-52EA16E1BB17}"/>
                </a:ext>
              </a:extLst>
            </p:cNvPr>
            <p:cNvSpPr/>
            <p:nvPr/>
          </p:nvSpPr>
          <p:spPr>
            <a:xfrm>
              <a:off x="4824089" y="3988247"/>
              <a:ext cx="3714580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ViewModel</a:t>
              </a:r>
              <a:endParaRPr lang="ru-RU" dirty="0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ACBB70A-F859-4EB7-9CC2-635FA8F12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850" y="2122034"/>
              <a:ext cx="1572" cy="6503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751FBDA5-D65C-4BAE-9312-71E4354232EF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6215465" y="1857340"/>
              <a:ext cx="782268" cy="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BB190367-BA6E-48DD-9B2E-3FF6C8FD2D7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681379" y="4517636"/>
              <a:ext cx="0" cy="89630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1164F240-71D2-455E-A238-BA74E2ACDAEC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681379" y="3301787"/>
              <a:ext cx="0" cy="68646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A12C4041-9FC1-4B3F-B95F-749EBBCAF9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2172" y="1250951"/>
              <a:ext cx="40180" cy="4870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75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PRISM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3A324A-CBAA-40EA-921B-03A6CD72C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1071061"/>
            <a:ext cx="7100699" cy="53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7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WPF NET CORE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3D6A25-54E3-4C2B-A473-9802609A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620" y="26435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XAML</a:t>
            </a:r>
            <a:r>
              <a:rPr lang="en-US" dirty="0"/>
              <a:t> → CODE BEHIND → DICTIONARY → USER CONTROL→ CUSTOM 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37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24CA47-51D6-460F-AFCF-D156CF46DE7B}"/>
              </a:ext>
            </a:extLst>
          </p:cNvPr>
          <p:cNvSpPr/>
          <p:nvPr/>
        </p:nvSpPr>
        <p:spPr>
          <a:xfrm>
            <a:off x="899160" y="1211580"/>
            <a:ext cx="1117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="DataMiner.View.StartView"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="http://schemas.microsoft.com/expression/blend/2008"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="http://schemas.openxmlformats.org/markup-compatibility/2006"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clr-namespace:DataMiner.DesignViewModel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clr-namespace:DataMiner.View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userControls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clr-namespace:DT.DataMiner.FlowChart.UserControls;assembly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DT.DataMiner.FlowChart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controls1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clr-namespace:DT.DataMiner.FlowChart.Controls;assembly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DT.DataMiner.FlowChart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Icon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="../Resources/Images/magnet.png"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="300"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="600"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WindowStyle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FontFamily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LatoRegular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Title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="DATA MINER V.0.1"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="450"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="1200"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designViewModel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DesignStartViewModel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.Instance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Window.InputBindings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KeyBinding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Key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RemoveSelectedCommand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KeyBinding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Key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Modifiers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="Control"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SelectAllItemsCommand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Window.InputBindings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DiagramControl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OpcControlViewModel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SecondControlViewModel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Separator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="Stretch"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="Transparent"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controls1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BlueprintToolbar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="3"/&gt;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29558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XAML </a:t>
            </a:r>
            <a:r>
              <a:rPr lang="ru-RU" dirty="0"/>
              <a:t>КОНСТРУКТОР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33" y="1211580"/>
            <a:ext cx="9325396" cy="52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CODE BEHIND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9E5129-9918-4538-B646-B332BC590150}"/>
              </a:ext>
            </a:extLst>
          </p:cNvPr>
          <p:cNvSpPr/>
          <p:nvPr/>
        </p:nvSpPr>
        <p:spPr>
          <a:xfrm>
            <a:off x="838200" y="1257300"/>
            <a:ext cx="8656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DataMiner.View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Логика взаимодействия для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MainWindow.xaml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StartView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StartView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58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ru-RU" dirty="0"/>
              <a:t>Словари ресурсов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C0414E-FBB9-4B3D-92B6-79E6AC9423FE}"/>
              </a:ext>
            </a:extLst>
          </p:cNvPr>
          <p:cNvSpPr/>
          <p:nvPr/>
        </p:nvSpPr>
        <p:spPr>
          <a:xfrm>
            <a:off x="777240" y="1305341"/>
            <a:ext cx="11597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="Themes.Metro.Dark.Themes.VS2012.WindowStyle"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converters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clr-namespace:Themes.Metro.Dark.Converters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vs2012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="clr-namespace:Themes.Metro.Dark.Themes.VS2012"&gt;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="../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MetroTheme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Theme.Colors.New.xaml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="TitleBarBackgroundBrush"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="#FF282828"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="WindowBorderBrush"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="#007ACC"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="WindowBorderBrushInactive"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="#999999"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="WindowStatusForeground"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="#FFFFFF"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="WindowStatusForegroundInactive"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="#FFFFFF" /&gt;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15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37C5C-26D6-4224-8E60-5A369C8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UserControl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33318C-E102-4A23-B5F9-E139E3854DE8}"/>
              </a:ext>
            </a:extLst>
          </p:cNvPr>
          <p:cNvSpPr/>
          <p:nvPr/>
        </p:nvSpPr>
        <p:spPr>
          <a:xfrm>
            <a:off x="838200" y="1777038"/>
            <a:ext cx="11361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="DataMiner.View.OpcServerView"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="http://schemas.openxmlformats.org/markup-compatibility/2006"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="http://schemas.microsoft.com/expression/blend/2008"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clr-namespace:DataMiner.View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DesignHeight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="60"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DesignWidth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="150"&gt;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26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CustomControl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FD812E-0A75-46EE-9D99-1DEBB74DFC6B}"/>
              </a:ext>
            </a:extLst>
          </p:cNvPr>
          <p:cNvSpPr/>
          <p:nvPr/>
        </p:nvSpPr>
        <p:spPr>
          <a:xfrm>
            <a:off x="601980" y="1690688"/>
            <a:ext cx="11308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Sample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Connector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Control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Connector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DefaultStyleKeyProperty.OverrideMetadata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(Connector),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	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	  		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FrameworkPropertyMetadata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(Connector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7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DependencyProperty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FEF8BB-AE21-48B1-B6A0-ACA9177A9EC8}"/>
              </a:ext>
            </a:extLst>
          </p:cNvPr>
          <p:cNvSpPr/>
          <p:nvPr/>
        </p:nvSpPr>
        <p:spPr>
          <a:xfrm>
            <a:off x="914400" y="1451967"/>
            <a:ext cx="11369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DependencyProperty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value);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DependencyProperty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DependencyProperty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Register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Connector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792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808A-4B60-4FA4-B50A-DD145F17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r>
              <a:rPr lang="ru-RU" dirty="0"/>
              <a:t> → </a:t>
            </a:r>
            <a:r>
              <a:rPr lang="en-US" dirty="0"/>
              <a:t>DLL</a:t>
            </a:r>
            <a:r>
              <a:rPr lang="ru-RU" dirty="0"/>
              <a:t> → </a:t>
            </a:r>
            <a:r>
              <a:rPr lang="en-US" dirty="0"/>
              <a:t>WPF</a:t>
            </a:r>
            <a:r>
              <a:rPr lang="ru-RU" dirty="0"/>
              <a:t> → Курсовая работа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960FF1-2BB9-4B23-9C03-A4CAD0DB3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73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Themes\</a:t>
            </a:r>
            <a:r>
              <a:rPr lang="en-US" dirty="0" err="1">
                <a:solidFill>
                  <a:srgbClr val="0070C0"/>
                </a:solidFill>
              </a:rPr>
              <a:t>Generic.xaml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8BF614-74D3-4761-B115-CBF9AEE7E856}"/>
              </a:ext>
            </a:extLst>
          </p:cNvPr>
          <p:cNvSpPr/>
          <p:nvPr/>
        </p:nvSpPr>
        <p:spPr>
          <a:xfrm>
            <a:off x="838200" y="1293261"/>
            <a:ext cx="112071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&lt;!-- Connector Style --&gt;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Connector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="Width"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="Height"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="Template"&gt;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Connector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="PART_Grid"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RenderTransformOrigin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="0.5 0.5"&gt;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&lt;!-- transparent extra space makes connector easier to hit --&gt;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="Transparent"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="-2" /&gt;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="PART_Data"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CornerRadius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="0 5 5 0"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="PART_Event"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Stroke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StrokeThickness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pt-BR" sz="1000" dirty="0">
                <a:solidFill>
                  <a:srgbClr val="FF0000"/>
                </a:solidFill>
                <a:latin typeface="Consolas" panose="020B0609020204030204" pitchFamily="49" charset="0"/>
              </a:rPr>
              <a:t> Data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="M0 0 H5 L10 5 L5 10 H0Z" /&gt;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        </a:t>
            </a:r>
            <a:r>
              <a:rPr lang="en-US" sz="1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RotateTransform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="PART_RotateTransform"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Angle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="180"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ControlTemplate.Triggers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="Left"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OneTime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PART_Grid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RotateTransform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Angle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="180" /&gt;&lt;/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         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ControlTemplate.Triggers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01095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592"/>
            <a:ext cx="10515600" cy="785432"/>
          </a:xfrm>
        </p:spPr>
        <p:txBody>
          <a:bodyPr/>
          <a:lstStyle/>
          <a:p>
            <a:r>
              <a:rPr lang="ru-RU" dirty="0" smtClean="0"/>
              <a:t>Варианты команд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7619"/>
              </p:ext>
            </p:extLst>
          </p:nvPr>
        </p:nvGraphicFramePr>
        <p:xfrm>
          <a:off x="838200" y="776289"/>
          <a:ext cx="10515600" cy="6065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2896">
                  <a:extLst>
                    <a:ext uri="{9D8B030D-6E8A-4147-A177-3AD203B41FA5}">
                      <a16:colId xmlns:a16="http://schemas.microsoft.com/office/drawing/2014/main" val="924122424"/>
                    </a:ext>
                  </a:extLst>
                </a:gridCol>
                <a:gridCol w="5577840">
                  <a:extLst>
                    <a:ext uri="{9D8B030D-6E8A-4147-A177-3AD203B41FA5}">
                      <a16:colId xmlns:a16="http://schemas.microsoft.com/office/drawing/2014/main" val="172178081"/>
                    </a:ext>
                  </a:extLst>
                </a:gridCol>
                <a:gridCol w="2807208">
                  <a:extLst>
                    <a:ext uri="{9D8B030D-6E8A-4147-A177-3AD203B41FA5}">
                      <a16:colId xmlns:a16="http://schemas.microsoft.com/office/drawing/2014/main" val="3474408102"/>
                    </a:ext>
                  </a:extLst>
                </a:gridCol>
                <a:gridCol w="1057656">
                  <a:extLst>
                    <a:ext uri="{9D8B030D-6E8A-4147-A177-3AD203B41FA5}">
                      <a16:colId xmlns:a16="http://schemas.microsoft.com/office/drawing/2014/main" val="80251890"/>
                    </a:ext>
                  </a:extLst>
                </a:gridCol>
              </a:tblGrid>
              <a:tr h="56787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Стек технологий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Минимальное</a:t>
                      </a:r>
                      <a:r>
                        <a:rPr lang="ru-RU" sz="1400" baseline="0" dirty="0" smtClean="0"/>
                        <a:t> количество участников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69040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WPF+MVVM+PRISM 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2-3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3,2,2,2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49531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WPF+MVVM+PRISM </a:t>
                      </a:r>
                      <a:r>
                        <a:rPr lang="en-US" sz="1400" baseline="0" dirty="0" smtClean="0"/>
                        <a:t>+ </a:t>
                      </a:r>
                      <a:r>
                        <a:rPr lang="en-US" sz="1400" b="1" baseline="0" dirty="0" err="1" smtClean="0"/>
                        <a:t>appsettings.json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3-3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3,3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3936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ASP</a:t>
                      </a:r>
                      <a:r>
                        <a:rPr lang="en-US" sz="1400" baseline="0" dirty="0" smtClean="0"/>
                        <a:t> NET CORE + EF CORE + .txt </a:t>
                      </a:r>
                      <a:r>
                        <a:rPr lang="en-US" sz="1400" dirty="0" smtClean="0"/>
                        <a:t>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2-2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82469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ASP</a:t>
                      </a:r>
                      <a:r>
                        <a:rPr lang="en-US" sz="1400" baseline="0" dirty="0" smtClean="0"/>
                        <a:t> NET CORE +</a:t>
                      </a:r>
                      <a:r>
                        <a:rPr lang="en-US" sz="1400" baseline="0" dirty="0" smtClean="0"/>
                        <a:t> EF CORE + PostgreSQL(Access)</a:t>
                      </a:r>
                      <a:r>
                        <a:rPr lang="en-US" sz="1400" dirty="0" smtClean="0"/>
                        <a:t> 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3-5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4,2!,4,2!,4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10748"/>
                  </a:ext>
                </a:extLst>
              </a:tr>
              <a:tr h="67741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ASP</a:t>
                      </a:r>
                      <a:r>
                        <a:rPr lang="en-US" sz="1400" baseline="0" dirty="0" smtClean="0"/>
                        <a:t> NET CORE + MVC + REST API + EF CORE + PostgreSQL(Access)</a:t>
                      </a:r>
                      <a:r>
                        <a:rPr lang="en-US" sz="1400" dirty="0" smtClean="0"/>
                        <a:t> 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3-6+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00086"/>
                  </a:ext>
                </a:extLst>
              </a:tr>
              <a:tr h="63347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BLAZOR </a:t>
                      </a:r>
                      <a:r>
                        <a:rPr lang="en-US" sz="1400" baseline="0" dirty="0" smtClean="0"/>
                        <a:t>+ MVC + REST API + EF CORE + PostgreSQL(Access)</a:t>
                      </a:r>
                      <a:r>
                        <a:rPr lang="en-US" sz="1400" dirty="0" smtClean="0"/>
                        <a:t> 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3-6+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28815"/>
                  </a:ext>
                </a:extLst>
              </a:tr>
              <a:tr h="82626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Avalonia + MVVM + ASP</a:t>
                      </a:r>
                      <a:r>
                        <a:rPr lang="en-US" sz="1400" baseline="0" dirty="0" smtClean="0"/>
                        <a:t> NET CORE + EF CORE + PostgreSQL(Access)</a:t>
                      </a:r>
                      <a:r>
                        <a:rPr lang="en-US" sz="1400" dirty="0" smtClean="0"/>
                        <a:t> 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3-6+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89441"/>
                  </a:ext>
                </a:extLst>
              </a:tr>
              <a:tr h="8262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WPF + MVVM + PRISM+ ASP</a:t>
                      </a:r>
                      <a:r>
                        <a:rPr lang="en-US" sz="1400" baseline="0" dirty="0" smtClean="0"/>
                        <a:t> NET CORE + EF CORE + PostgreSQL(Access)</a:t>
                      </a:r>
                      <a:r>
                        <a:rPr lang="en-US" sz="1400" dirty="0" smtClean="0"/>
                        <a:t> + </a:t>
                      </a:r>
                      <a:r>
                        <a:rPr lang="en-US" sz="1400" dirty="0" err="1" smtClean="0"/>
                        <a:t>Git</a:t>
                      </a:r>
                      <a:endParaRPr lang="ru-RU" sz="1400" dirty="0" smtClean="0"/>
                    </a:p>
                    <a:p>
                      <a:pPr algn="ctr"/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10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9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2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CD4B4-9E47-416D-AC0E-844CBC99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8BB311-7E14-4C46-8B97-ED377D19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2275972"/>
            <a:ext cx="8934814" cy="26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41DC1-AAB4-4B1C-B610-C934FB8C5D43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MVVM </a:t>
            </a:r>
            <a:r>
              <a:rPr lang="ru-RU" dirty="0"/>
              <a:t>Базовая реализация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2E028AF-BD2C-4210-A188-17A6ACB94571}"/>
              </a:ext>
            </a:extLst>
          </p:cNvPr>
          <p:cNvGrpSpPr/>
          <p:nvPr/>
        </p:nvGrpSpPr>
        <p:grpSpPr>
          <a:xfrm>
            <a:off x="6420844" y="1555204"/>
            <a:ext cx="4048636" cy="1727192"/>
            <a:chOff x="6420844" y="1555204"/>
            <a:chExt cx="4048636" cy="172719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7DDD61F-688F-4F1C-90CD-78E313EB43A4}"/>
                </a:ext>
              </a:extLst>
            </p:cNvPr>
            <p:cNvSpPr/>
            <p:nvPr/>
          </p:nvSpPr>
          <p:spPr>
            <a:xfrm>
              <a:off x="8482257" y="1555204"/>
              <a:ext cx="1987223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MarkupExtension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7A9C103-4136-45E7-8916-3526BCCDDFED}"/>
                </a:ext>
              </a:extLst>
            </p:cNvPr>
            <p:cNvSpPr/>
            <p:nvPr/>
          </p:nvSpPr>
          <p:spPr>
            <a:xfrm>
              <a:off x="6420844" y="1555205"/>
              <a:ext cx="1776667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IValueConverter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DE98787-03B9-4BF5-9456-A5EED19CBAA6}"/>
                </a:ext>
              </a:extLst>
            </p:cNvPr>
            <p:cNvSpPr/>
            <p:nvPr/>
          </p:nvSpPr>
          <p:spPr>
            <a:xfrm>
              <a:off x="6420844" y="2753007"/>
              <a:ext cx="4048636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ConvertorBase</a:t>
              </a:r>
              <a:r>
                <a:rPr lang="en-US" dirty="0"/>
                <a:t>&lt;T&gt;</a:t>
              </a:r>
              <a:endParaRPr lang="ru-RU" dirty="0"/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4CE1908-B22D-423B-B914-4352FAD30E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3273" y="2084593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ED014013-BA41-4E16-BB4E-39F332F6F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2083" y="2084593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4379CDB-42EF-4EF6-ADEE-544389D8D77E}"/>
              </a:ext>
            </a:extLst>
          </p:cNvPr>
          <p:cNvGrpSpPr/>
          <p:nvPr/>
        </p:nvGrpSpPr>
        <p:grpSpPr>
          <a:xfrm>
            <a:off x="1507931" y="1555204"/>
            <a:ext cx="3180360" cy="4085990"/>
            <a:chOff x="1479877" y="1555206"/>
            <a:chExt cx="3180360" cy="408599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5235B8F-D9BC-48A2-B63C-3E160E12364D}"/>
                </a:ext>
              </a:extLst>
            </p:cNvPr>
            <p:cNvSpPr/>
            <p:nvPr/>
          </p:nvSpPr>
          <p:spPr>
            <a:xfrm>
              <a:off x="1479882" y="1555206"/>
              <a:ext cx="318035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INotifyPropertyChanged</a:t>
              </a:r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7B7FC03-FFE9-4755-AA63-343DA9EA6D26}"/>
                </a:ext>
              </a:extLst>
            </p:cNvPr>
            <p:cNvSpPr/>
            <p:nvPr/>
          </p:nvSpPr>
          <p:spPr>
            <a:xfrm>
              <a:off x="1479880" y="2734959"/>
              <a:ext cx="148590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BindableBase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388CAF8-DFAC-4EDF-8B57-955635CC5BEE}"/>
                </a:ext>
              </a:extLst>
            </p:cNvPr>
            <p:cNvSpPr/>
            <p:nvPr/>
          </p:nvSpPr>
          <p:spPr>
            <a:xfrm>
              <a:off x="3174332" y="2753007"/>
              <a:ext cx="148590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ICommand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CB43CC6-E959-4B77-9A97-2EAF0EACE42C}"/>
                </a:ext>
              </a:extLst>
            </p:cNvPr>
            <p:cNvSpPr/>
            <p:nvPr/>
          </p:nvSpPr>
          <p:spPr>
            <a:xfrm>
              <a:off x="1479878" y="3950808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CommandBase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CF4FD34-B632-4B9D-93A4-F3C51CE777E5}"/>
                </a:ext>
              </a:extLst>
            </p:cNvPr>
            <p:cNvSpPr/>
            <p:nvPr/>
          </p:nvSpPr>
          <p:spPr>
            <a:xfrm>
              <a:off x="1479877" y="5111807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RelayCommand</a:t>
              </a:r>
              <a:endParaRPr lang="ru-RU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8855A83E-C499-4F90-82C1-132A63222E9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221261" y="2084595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7307DA1-9B1B-4F2D-AE6B-D875E92FC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0652" y="4468472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1CAEBBE-688B-44F4-B81D-83ECB0A514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5662" y="3277495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DA39568-E296-4342-9D54-37340DB1D7A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221261" y="3264348"/>
              <a:ext cx="1572" cy="686460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73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B44A7F-735A-4C0E-8C12-0447E044E772}"/>
              </a:ext>
            </a:extLst>
          </p:cNvPr>
          <p:cNvSpPr/>
          <p:nvPr/>
        </p:nvSpPr>
        <p:spPr>
          <a:xfrm>
            <a:off x="507332" y="942214"/>
            <a:ext cx="110570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"SampleProperty1"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"_sampleProperty2"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175B3E5-5765-450A-93B8-432C2E006302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2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711624-FBB3-4519-B13F-E303F3E9E9C6}"/>
              </a:ext>
            </a:extLst>
          </p:cNvPr>
          <p:cNvSpPr/>
          <p:nvPr/>
        </p:nvSpPr>
        <p:spPr>
          <a:xfrm>
            <a:off x="561474" y="960994"/>
            <a:ext cx="11151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(Equals(_sampleProperty1,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(SampleProperty1));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(Equals(_sampleProperty2,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(SampleProperty2));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2B076EF-DFE8-4A9E-88D6-52537D2311E5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5854A-7D47-46B1-968F-B463C946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210553"/>
            <a:ext cx="10515600" cy="884572"/>
          </a:xfrm>
        </p:spPr>
        <p:txBody>
          <a:bodyPr/>
          <a:lstStyle/>
          <a:p>
            <a:r>
              <a:rPr lang="en-US" dirty="0" err="1"/>
              <a:t>INotifyPropertyChanged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88B061-4E26-44D3-A1BE-DA48CBE289DE}"/>
              </a:ext>
            </a:extLst>
          </p:cNvPr>
          <p:cNvSpPr/>
          <p:nvPr/>
        </p:nvSpPr>
        <p:spPr>
          <a:xfrm>
            <a:off x="515353" y="875086"/>
            <a:ext cx="116766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NotifyPropertyChangedInvocator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(Equals(_sampleProperty1,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(Equals(_sampleProperty2,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2721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AC6C23-2383-46B7-9D17-E77C0636DECC}"/>
              </a:ext>
            </a:extLst>
          </p:cNvPr>
          <p:cNvSpPr/>
          <p:nvPr/>
        </p:nvSpPr>
        <p:spPr>
          <a:xfrm>
            <a:off x="561473" y="909136"/>
            <a:ext cx="1140393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Multicast event for property change notifications.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Checks if a property already matches a desired value.  Sets the property and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notifies listeners only when necessary.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typeparam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Type of the property.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typeparam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storage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Reference to a property with both getter and setter.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Desired value for the property.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Name of the property used to notify listeners.  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value is optional and can be provided automatically when invoked from compilers that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support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True if the value was changed, false if the existing value matched the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desired value.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storage, T value,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(Equals(storage,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storage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NotifyPropertyChangedInvocator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5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INotifyPropertyChanged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2245BE-603E-404F-BC12-E7C342C6C8F0}"/>
              </a:ext>
            </a:extLst>
          </p:cNvPr>
          <p:cNvSpPr/>
          <p:nvPr/>
        </p:nvSpPr>
        <p:spPr>
          <a:xfrm>
            <a:off x="471237" y="1166842"/>
            <a:ext cx="106960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_sampleProperty1, value);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_sampleProperty2, value);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356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F0373CCB2901143A8488221D0CB56C7" ma:contentTypeVersion="2" ma:contentTypeDescription="Создание документа." ma:contentTypeScope="" ma:versionID="7a75ed3066ed6eda105ee61630191d5f">
  <xsd:schema xmlns:xsd="http://www.w3.org/2001/XMLSchema" xmlns:xs="http://www.w3.org/2001/XMLSchema" xmlns:p="http://schemas.microsoft.com/office/2006/metadata/properties" xmlns:ns2="ec58b19b-7527-4eb7-97b6-9bcff84a5cef" targetNamespace="http://schemas.microsoft.com/office/2006/metadata/properties" ma:root="true" ma:fieldsID="6e3b41ad40d2174369db976aca88f3d5" ns2:_="">
    <xsd:import namespace="ec58b19b-7527-4eb7-97b6-9bcff84a5c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b19b-7527-4eb7-97b6-9bcff84a5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8FB7A0-35EE-45EF-B432-1B4C5F563B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54A4BC-3515-491E-8B40-DEC062A4C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03133-2A69-4CB2-8E4A-8EAE65904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58b19b-7527-4eb7-97b6-9bcff84a5c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1784</Words>
  <Application>Microsoft Office PowerPoint</Application>
  <PresentationFormat>Широкоэкранный</PresentationFormat>
  <Paragraphs>351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Тема Office</vt:lpstr>
      <vt:lpstr>C#</vt:lpstr>
      <vt:lpstr>MVVM → DLL → WPF → Курсовая работа</vt:lpstr>
      <vt:lpstr>MVVM</vt:lpstr>
      <vt:lpstr>Презентация PowerPoint</vt:lpstr>
      <vt:lpstr>Презентация PowerPoint</vt:lpstr>
      <vt:lpstr>Презентация PowerPoint</vt:lpstr>
      <vt:lpstr>INotifyPropertyChanged</vt:lpstr>
      <vt:lpstr>Презентация PowerPoint</vt:lpstr>
      <vt:lpstr>Презентация PowerPoint</vt:lpstr>
      <vt:lpstr>Презентация PowerPoint</vt:lpstr>
      <vt:lpstr>Презентация PowerPoint</vt:lpstr>
      <vt:lpstr>XAML → CODE BEHIND → DICTIONARY → USER CONTROL→ CUSTOM CONTROL</vt:lpstr>
      <vt:lpstr>XAML</vt:lpstr>
      <vt:lpstr>XAML КОНСТРУКТОР</vt:lpstr>
      <vt:lpstr>CODE BEHIND</vt:lpstr>
      <vt:lpstr>Словари ресурсов</vt:lpstr>
      <vt:lpstr>UserControl</vt:lpstr>
      <vt:lpstr>CustomControl</vt:lpstr>
      <vt:lpstr>DependencyProperty</vt:lpstr>
      <vt:lpstr>Themes\Generic.xaml</vt:lpstr>
      <vt:lpstr>Варианты команд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Shakhanov</dc:creator>
  <cp:lastModifiedBy>Шаханов Никита Иванович</cp:lastModifiedBy>
  <cp:revision>32</cp:revision>
  <dcterms:created xsi:type="dcterms:W3CDTF">2021-02-07T22:43:14Z</dcterms:created>
  <dcterms:modified xsi:type="dcterms:W3CDTF">2025-02-13T17:39:54Z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0x0101002F0373CCB2901143A8488221D0CB56C7</vt:lpwstr>
  </property>
</Properties>
</file>