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22DA-BE19-46ED-81CA-991573E31B17}" type="datetimeFigureOut">
              <a:rPr lang="ru-RU" smtClean="0"/>
              <a:t>06.09.2024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14AB-86CB-4BD4-BEEC-17FB00E4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75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22DA-BE19-46ED-81CA-991573E31B17}" type="datetimeFigureOut">
              <a:rPr lang="ru-RU" smtClean="0"/>
              <a:t>06.09.2024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14AB-86CB-4BD4-BEEC-17FB00E4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2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22DA-BE19-46ED-81CA-991573E31B17}" type="datetimeFigureOut">
              <a:rPr lang="ru-RU" smtClean="0"/>
              <a:t>06.09.2024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14AB-86CB-4BD4-BEEC-17FB00E4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41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22DA-BE19-46ED-81CA-991573E31B17}" type="datetimeFigureOut">
              <a:rPr lang="ru-RU" smtClean="0"/>
              <a:t>06.09.2024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14AB-86CB-4BD4-BEEC-17FB00E4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40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22DA-BE19-46ED-81CA-991573E31B17}" type="datetimeFigureOut">
              <a:rPr lang="ru-RU" smtClean="0"/>
              <a:t>06.09.2024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14AB-86CB-4BD4-BEEC-17FB00E4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45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22DA-BE19-46ED-81CA-991573E31B17}" type="datetimeFigureOut">
              <a:rPr lang="ru-RU" smtClean="0"/>
              <a:t>06.09.2024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14AB-86CB-4BD4-BEEC-17FB00E4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18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22DA-BE19-46ED-81CA-991573E31B17}" type="datetimeFigureOut">
              <a:rPr lang="ru-RU" smtClean="0"/>
              <a:t>06.09.2024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14AB-86CB-4BD4-BEEC-17FB00E4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20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22DA-BE19-46ED-81CA-991573E31B17}" type="datetimeFigureOut">
              <a:rPr lang="ru-RU" smtClean="0"/>
              <a:t>06.09.2024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14AB-86CB-4BD4-BEEC-17FB00E4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0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22DA-BE19-46ED-81CA-991573E31B17}" type="datetimeFigureOut">
              <a:rPr lang="ru-RU" smtClean="0"/>
              <a:t>06.09.2024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14AB-86CB-4BD4-BEEC-17FB00E4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0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22DA-BE19-46ED-81CA-991573E31B17}" type="datetimeFigureOut">
              <a:rPr lang="ru-RU" smtClean="0"/>
              <a:t>06.09.2024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14AB-86CB-4BD4-BEEC-17FB00E4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06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22DA-BE19-46ED-81CA-991573E31B17}" type="datetimeFigureOut">
              <a:rPr lang="ru-RU" smtClean="0"/>
              <a:t>06.09.2024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14AB-86CB-4BD4-BEEC-17FB00E4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58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E22DA-BE19-46ED-81CA-991573E31B17}" type="datetimeFigureOut">
              <a:rPr lang="ru-RU" smtClean="0"/>
              <a:t>06.09.2024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214AB-86CB-4BD4-BEEC-17FB00E4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17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Базовая информация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945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ООП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92696" y="1410447"/>
            <a:ext cx="108156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с</a:t>
            </a:r>
            <a:r>
              <a:rPr lang="en-US" sz="3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lass </a:t>
            </a:r>
            <a:r>
              <a:rPr lang="ru-RU" sz="3600" dirty="0" smtClean="0">
                <a:latin typeface="Cascadia Mono" panose="020B0609020000020004" pitchFamily="49" charset="0"/>
              </a:rPr>
              <a:t>Имя</a:t>
            </a:r>
            <a:r>
              <a:rPr lang="ru-RU" sz="3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ru-RU" sz="36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ru-RU" sz="3600" dirty="0" smtClean="0">
                <a:latin typeface="Cascadia Mono" panose="020B0609020000020004" pitchFamily="49" charset="0"/>
              </a:rPr>
              <a:t>атрибуты</a:t>
            </a:r>
          </a:p>
          <a:p>
            <a:r>
              <a:rPr lang="ru-RU" sz="3600" dirty="0" smtClean="0">
                <a:latin typeface="Cascadia Mono" panose="020B0609020000020004" pitchFamily="49" charset="0"/>
              </a:rPr>
              <a:t>	</a:t>
            </a:r>
            <a:r>
              <a:rPr lang="en-US" sz="36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def</a:t>
            </a:r>
            <a:r>
              <a:rPr lang="en-US" sz="3600" dirty="0" smtClean="0">
                <a:latin typeface="Cascadia Mono" panose="020B0609020000020004" pitchFamily="49" charset="0"/>
              </a:rPr>
              <a:t> </a:t>
            </a:r>
            <a:r>
              <a:rPr lang="ru-RU" sz="3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__</a:t>
            </a:r>
            <a:r>
              <a:rPr lang="en-US" sz="36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init</a:t>
            </a:r>
            <a:r>
              <a:rPr lang="en-US" sz="36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__(self):</a:t>
            </a:r>
          </a:p>
          <a:p>
            <a:r>
              <a:rPr lang="en-US" sz="3600" dirty="0" smtClean="0">
                <a:latin typeface="Cascadia Mono" panose="020B0609020000020004" pitchFamily="49" charset="0"/>
              </a:rPr>
              <a:t>		</a:t>
            </a:r>
            <a:r>
              <a:rPr lang="ru-RU" sz="3600" dirty="0" smtClean="0">
                <a:latin typeface="Cascadia Mono" panose="020B0609020000020004" pitchFamily="49" charset="0"/>
              </a:rPr>
              <a:t>инициализатор(конструктор)</a:t>
            </a:r>
          </a:p>
          <a:p>
            <a:r>
              <a:rPr lang="ru-RU" sz="3600" dirty="0">
                <a:latin typeface="Cascadia Mono" panose="020B0609020000020004" pitchFamily="49" charset="0"/>
              </a:rPr>
              <a:t>	</a:t>
            </a:r>
            <a:r>
              <a:rPr lang="ru-RU" sz="3600" dirty="0" smtClean="0">
                <a:latin typeface="Cascadia Mono" panose="020B0609020000020004" pitchFamily="49" charset="0"/>
              </a:rPr>
              <a:t>методы</a:t>
            </a:r>
          </a:p>
          <a:p>
            <a:endParaRPr lang="en-US" sz="36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85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ООП Инкапсуляция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92696" y="1410447"/>
            <a:ext cx="1081567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с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lass </a:t>
            </a:r>
            <a:r>
              <a:rPr lang="ru-RU" sz="2400" dirty="0" smtClean="0">
                <a:latin typeface="Cascadia Mono" panose="020B0609020000020004" pitchFamily="49" charset="0"/>
              </a:rPr>
              <a:t>Имя</a:t>
            </a:r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latin typeface="Cascadia Mono" panose="020B0609020000020004" pitchFamily="49" charset="0"/>
              </a:rPr>
              <a:t>a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smtClean="0">
                <a:latin typeface="Cascadia Mono" panose="020B0609020000020004" pitchFamily="49" charset="0"/>
              </a:rPr>
              <a:t>1</a:t>
            </a:r>
            <a:endParaRPr lang="ru-RU" sz="2400" dirty="0" smtClean="0"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self.__</a:t>
            </a:r>
            <a:r>
              <a:rPr lang="en-US" sz="2400" dirty="0" err="1" smtClean="0">
                <a:latin typeface="Cascadia Mono" panose="020B0609020000020004" pitchFamily="49" charset="0"/>
              </a:rPr>
              <a:t>a</a:t>
            </a:r>
            <a:r>
              <a:rPr lang="en-US" sz="2400" dirty="0" smtClean="0">
                <a:latin typeface="Cascadia Mono" panose="020B0609020000020004" pitchFamily="49" charset="0"/>
              </a:rPr>
              <a:t> = 1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self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._</a:t>
            </a:r>
            <a:r>
              <a:rPr lang="en-US" sz="2400" dirty="0" err="1" smtClean="0">
                <a:latin typeface="Cascadia Mono" panose="020B0609020000020004" pitchFamily="49" charset="0"/>
              </a:rPr>
              <a:t>b</a:t>
            </a:r>
            <a:r>
              <a:rPr lang="en-US" sz="2400" dirty="0" smtClean="0">
                <a:latin typeface="Cascadia Mono" panose="020B0609020000020004" pitchFamily="49" charset="0"/>
              </a:rPr>
              <a:t> = 2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self.</a:t>
            </a:r>
            <a:r>
              <a:rPr lang="en-US" sz="2400" dirty="0" err="1" smtClean="0">
                <a:latin typeface="Cascadia Mono" panose="020B0609020000020004" pitchFamily="49" charset="0"/>
              </a:rPr>
              <a:t>c</a:t>
            </a:r>
            <a:r>
              <a:rPr lang="en-US" sz="2400" dirty="0" smtClean="0">
                <a:latin typeface="Cascadia Mono" panose="020B0609020000020004" pitchFamily="49" charset="0"/>
              </a:rPr>
              <a:t> = 3</a:t>
            </a:r>
          </a:p>
          <a:p>
            <a:endParaRPr lang="en-US" sz="2400" dirty="0" smtClean="0">
              <a:latin typeface="Cascadia Mono" panose="020B0609020000020004" pitchFamily="49" charset="0"/>
            </a:endParaRP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@property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def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latin typeface="Cascadia Mono" panose="020B0609020000020004" pitchFamily="49" charset="0"/>
              </a:rPr>
              <a:t>A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(self):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return __</a:t>
            </a:r>
            <a:r>
              <a:rPr lang="en-US" sz="2400" dirty="0" smtClean="0">
                <a:latin typeface="Cascadia Mono" panose="020B0609020000020004" pitchFamily="49" charset="0"/>
              </a:rPr>
              <a:t>a</a:t>
            </a:r>
          </a:p>
          <a:p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@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A.setter</a:t>
            </a:r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def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latin typeface="Cascadia Mono" panose="020B0609020000020004" pitchFamily="49" charset="0"/>
              </a:rPr>
              <a:t>A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(self, </a:t>
            </a:r>
            <a:r>
              <a:rPr lang="en-US" sz="2400" dirty="0" smtClean="0">
                <a:latin typeface="Cascadia Mono" panose="020B0609020000020004" pitchFamily="49" charset="0"/>
              </a:rPr>
              <a:t>a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):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self.__</a:t>
            </a:r>
            <a:r>
              <a:rPr lang="en-US" sz="2400" dirty="0" err="1" smtClean="0">
                <a:latin typeface="Cascadia Mono" panose="020B0609020000020004" pitchFamily="49" charset="0"/>
              </a:rPr>
              <a:t>a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smtClean="0">
                <a:latin typeface="Cascadia Mono" panose="020B0609020000020004" pitchFamily="49" charset="0"/>
              </a:rPr>
              <a:t>a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endParaRPr lang="en-US" sz="2400" dirty="0" smtClean="0">
              <a:latin typeface="Cascadia Mono" panose="020B0609020000020004" pitchFamily="49" charset="0"/>
            </a:endParaRP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endParaRPr lang="ru-RU" sz="2400" dirty="0" smtClean="0"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08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ООП Наследование</a:t>
            </a:r>
            <a:r>
              <a:rPr lang="en-US" dirty="0" smtClean="0"/>
              <a:t> </a:t>
            </a:r>
            <a:r>
              <a:rPr lang="ru-RU" dirty="0" smtClean="0"/>
              <a:t>и полиморфизм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92696" y="1410447"/>
            <a:ext cx="1081567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с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lass </a:t>
            </a:r>
            <a:r>
              <a:rPr lang="ru-RU" sz="2400" dirty="0" err="1" smtClean="0">
                <a:latin typeface="Cascadia Mono" panose="020B0609020000020004" pitchFamily="49" charset="0"/>
              </a:rPr>
              <a:t>Базовый_класс</a:t>
            </a:r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endParaRPr lang="ru-RU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def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__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init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__(self):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pass</a:t>
            </a:r>
            <a:endParaRPr lang="ru-RU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def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latin typeface="Cascadia Mono" panose="020B0609020000020004" pitchFamily="49" charset="0"/>
              </a:rPr>
              <a:t>Метод</a:t>
            </a:r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self</a:t>
            </a:r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)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endParaRPr lang="ru-RU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pass</a:t>
            </a:r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с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lass </a:t>
            </a:r>
            <a:r>
              <a:rPr lang="ru-RU" sz="2400" dirty="0" err="1" smtClean="0">
                <a:latin typeface="Cascadia Mono" panose="020B0609020000020004" pitchFamily="49" charset="0"/>
              </a:rPr>
              <a:t>Имя_к</a:t>
            </a:r>
            <a:r>
              <a:rPr lang="ru-RU" sz="2400" dirty="0" err="1">
                <a:latin typeface="Cascadia Mono" panose="020B0609020000020004" pitchFamily="49" charset="0"/>
              </a:rPr>
              <a:t>л</a:t>
            </a:r>
            <a:r>
              <a:rPr lang="ru-RU" sz="2400" dirty="0" err="1" smtClean="0">
                <a:latin typeface="Cascadia Mono" panose="020B0609020000020004" pitchFamily="49" charset="0"/>
              </a:rPr>
              <a:t>асса</a:t>
            </a:r>
            <a:r>
              <a:rPr lang="ru-RU" sz="2400" dirty="0" smtClean="0">
                <a:latin typeface="Cascadia Mono" panose="020B0609020000020004" pitchFamily="49" charset="0"/>
              </a:rPr>
              <a:t>(</a:t>
            </a:r>
            <a:r>
              <a:rPr lang="ru-RU" sz="2400" dirty="0" err="1" smtClean="0">
                <a:latin typeface="Cascadia Mono" panose="020B0609020000020004" pitchFamily="49" charset="0"/>
              </a:rPr>
              <a:t>Базовый_класс</a:t>
            </a:r>
            <a:r>
              <a:rPr lang="ru-RU" sz="2400" dirty="0" smtClean="0">
                <a:latin typeface="Cascadia Mono" panose="020B0609020000020004" pitchFamily="49" charset="0"/>
              </a:rPr>
              <a:t>)</a:t>
            </a:r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def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__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init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__(self):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super().__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init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__(self)</a:t>
            </a:r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def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latin typeface="Cascadia Mono" panose="020B0609020000020004" pitchFamily="49" charset="0"/>
              </a:rPr>
              <a:t>Метод</a:t>
            </a:r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self</a:t>
            </a:r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)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super().</a:t>
            </a:r>
            <a:r>
              <a:rPr lang="ru-RU" sz="2400" dirty="0" smtClean="0">
                <a:latin typeface="Cascadia Mono" panose="020B0609020000020004" pitchFamily="49" charset="0"/>
              </a:rPr>
              <a:t>Метод</a:t>
            </a:r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()</a:t>
            </a:r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def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__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str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__(self):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retun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latin typeface="Cascadia Mono" panose="020B0609020000020004" pitchFamily="49" charset="0"/>
              </a:rPr>
              <a:t>“Hello world!”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	</a:t>
            </a:r>
            <a:endParaRPr lang="ru-RU" sz="2400" dirty="0" smtClean="0"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76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исключений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92696" y="1410447"/>
            <a:ext cx="1081567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ry:</a:t>
            </a:r>
          </a:p>
          <a:p>
            <a:r>
              <a:rPr lang="ru-RU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latin typeface="Cascadia Mono" panose="020B0609020000020004" pitchFamily="49" charset="0"/>
              </a:rPr>
              <a:t>Что-то делаем</a:t>
            </a:r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except: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>
                <a:latin typeface="Cascadia Mono" panose="020B0609020000020004" pitchFamily="49" charset="0"/>
              </a:rPr>
              <a:t>Что-то </a:t>
            </a:r>
            <a:r>
              <a:rPr lang="ru-RU" sz="2400" dirty="0" smtClean="0">
                <a:latin typeface="Cascadia Mono" panose="020B0609020000020004" pitchFamily="49" charset="0"/>
              </a:rPr>
              <a:t>делаем</a:t>
            </a:r>
            <a:endParaRPr lang="en-US" sz="2400" dirty="0" smtClean="0"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finally:</a:t>
            </a:r>
            <a:endParaRPr lang="en-US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>
                <a:latin typeface="Cascadia Mono" panose="020B0609020000020004" pitchFamily="49" charset="0"/>
              </a:rPr>
              <a:t>Что-то </a:t>
            </a:r>
            <a:r>
              <a:rPr lang="ru-RU" sz="2400" dirty="0" smtClean="0">
                <a:latin typeface="Cascadia Mono" panose="020B0609020000020004" pitchFamily="49" charset="0"/>
              </a:rPr>
              <a:t>делаем</a:t>
            </a:r>
            <a:endParaRPr lang="en-US" sz="2400" dirty="0" smtClean="0"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aise </a:t>
            </a:r>
            <a:r>
              <a:rPr lang="en-US" sz="24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Exception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latin typeface="Cascadia Mono" panose="020B0609020000020004" pitchFamily="49" charset="0"/>
              </a:rPr>
              <a:t>“</a:t>
            </a:r>
            <a:r>
              <a:rPr lang="ru-RU" sz="2400" dirty="0" smtClean="0">
                <a:latin typeface="Cascadia Mono" panose="020B0609020000020004" pitchFamily="49" charset="0"/>
              </a:rPr>
              <a:t>Тут сломалось</a:t>
            </a:r>
            <a:r>
              <a:rPr lang="en-US" sz="2400" dirty="0" smtClean="0">
                <a:latin typeface="Cascadia Mono" panose="020B0609020000020004" pitchFamily="49" charset="0"/>
              </a:rPr>
              <a:t>”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)</a:t>
            </a:r>
            <a:endParaRPr lang="en-US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try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ru-RU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>
                <a:latin typeface="Cascadia Mono" panose="020B0609020000020004" pitchFamily="49" charset="0"/>
              </a:rPr>
              <a:t>Что-то </a:t>
            </a:r>
            <a:r>
              <a:rPr lang="ru-RU" sz="2400" dirty="0" smtClean="0">
                <a:latin typeface="Cascadia Mono" panose="020B0609020000020004" pitchFamily="49" charset="0"/>
              </a:rPr>
              <a:t>делаем</a:t>
            </a:r>
            <a:endParaRPr lang="ru-RU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xcept </a:t>
            </a:r>
            <a:r>
              <a:rPr lang="en-US" sz="24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Exception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as </a:t>
            </a:r>
            <a:r>
              <a:rPr lang="en-US" sz="2400" dirty="0" smtClean="0">
                <a:latin typeface="Cascadia Mono" panose="020B0609020000020004" pitchFamily="49" charset="0"/>
              </a:rPr>
              <a:t>e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endParaRPr lang="en-US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print</a:t>
            </a:r>
            <a:r>
              <a:rPr lang="en-US" sz="2400" dirty="0" smtClean="0">
                <a:latin typeface="Cascadia Mono" panose="020B0609020000020004" pitchFamily="49" charset="0"/>
              </a:rPr>
              <a:t>(e)</a:t>
            </a:r>
            <a:r>
              <a:rPr lang="en-US" sz="2400" dirty="0">
                <a:latin typeface="Cascadia Mono" panose="020B0609020000020004" pitchFamily="49" charset="0"/>
              </a:rPr>
              <a:t>	</a:t>
            </a:r>
            <a:endParaRPr lang="ru-RU" sz="2400" dirty="0" smtClean="0"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6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Структуры данных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92696" y="1410447"/>
            <a:ext cx="108156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Это_список</a:t>
            </a:r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smtClean="0">
                <a:latin typeface="Cascadia Mono" panose="020B0609020000020004" pitchFamily="49" charset="0"/>
              </a:rPr>
              <a:t>[1, 2, 3]</a:t>
            </a:r>
          </a:p>
          <a:p>
            <a:endParaRPr lang="en-US" sz="2400" dirty="0" smtClean="0">
              <a:latin typeface="Cascadia Mono" panose="020B0609020000020004" pitchFamily="49" charset="0"/>
            </a:endParaRPr>
          </a:p>
          <a:p>
            <a:r>
              <a:rPr lang="ru-RU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Это_кортеж</a:t>
            </a:r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smtClean="0">
                <a:latin typeface="Cascadia Mono" panose="020B0609020000020004" pitchFamily="49" charset="0"/>
              </a:rPr>
              <a:t>(1, 2, 3)</a:t>
            </a:r>
            <a:endParaRPr lang="en-US" sz="2400" dirty="0" smtClean="0"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Это_диапазон</a:t>
            </a:r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range(</a:t>
            </a:r>
            <a:r>
              <a:rPr lang="en-US" sz="2400" dirty="0" smtClean="0">
                <a:latin typeface="Cascadia Mono" panose="020B0609020000020004" pitchFamily="49" charset="0"/>
              </a:rPr>
              <a:t>10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)</a:t>
            </a:r>
          </a:p>
          <a:p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Это_словарь</a:t>
            </a:r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smtClean="0">
                <a:latin typeface="Cascadia Mono" panose="020B0609020000020004" pitchFamily="49" charset="0"/>
              </a:rPr>
              <a:t>{1:2, 2:3}</a:t>
            </a:r>
          </a:p>
          <a:p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Это_множество</a:t>
            </a:r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smtClean="0">
                <a:latin typeface="Cascadia Mono" panose="020B0609020000020004" pitchFamily="49" charset="0"/>
              </a:rPr>
              <a:t>{1, 2, 3}</a:t>
            </a:r>
          </a:p>
          <a:p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Это_тоже_множество</a:t>
            </a:r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set(</a:t>
            </a:r>
            <a:r>
              <a:rPr lang="ru-RU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Это_список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)</a:t>
            </a:r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65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92696" y="1410447"/>
            <a:ext cx="108156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math</a:t>
            </a:r>
          </a:p>
          <a:p>
            <a:endParaRPr lang="en-US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import math as </a:t>
            </a:r>
            <a:r>
              <a:rPr lang="ru-RU" sz="2400" dirty="0" smtClean="0">
                <a:latin typeface="Cascadia Mono" panose="020B0609020000020004" pitchFamily="49" charset="0"/>
              </a:rPr>
              <a:t>Математика</a:t>
            </a:r>
            <a:endParaRPr lang="en-US" sz="2400" dirty="0" smtClean="0"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rom math import *</a:t>
            </a:r>
          </a:p>
          <a:p>
            <a:endParaRPr lang="en-US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rom math import </a:t>
            </a:r>
            <a:r>
              <a:rPr lang="en-US" sz="2400" dirty="0" err="1" smtClean="0">
                <a:latin typeface="Cascadia Mono" panose="020B0609020000020004" pitchFamily="49" charset="0"/>
              </a:rPr>
              <a:t>sqrt</a:t>
            </a:r>
            <a:r>
              <a:rPr lang="en-US" sz="2400" dirty="0" smtClean="0">
                <a:latin typeface="Cascadia Mono" panose="020B0609020000020004" pitchFamily="49" charset="0"/>
              </a:rPr>
              <a:t>, pow</a:t>
            </a:r>
            <a:endParaRPr lang="en-US" sz="2400" dirty="0"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rom math import pow as </a:t>
            </a:r>
            <a:r>
              <a:rPr lang="ru-RU" sz="2400" dirty="0" smtClean="0">
                <a:latin typeface="Cascadia Mono" panose="020B0609020000020004" pitchFamily="49" charset="0"/>
              </a:rPr>
              <a:t>Степень</a:t>
            </a:r>
          </a:p>
          <a:p>
            <a:endParaRPr lang="ru-RU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55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файлами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92696" y="1410447"/>
            <a:ext cx="1081567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4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with open(</a:t>
            </a:r>
            <a:r>
              <a:rPr lang="en-US" sz="4400" dirty="0" smtClean="0">
                <a:latin typeface="Cascadia Mono" panose="020B0609020000020004" pitchFamily="49" charset="0"/>
              </a:rPr>
              <a:t>“file.txt”</a:t>
            </a:r>
            <a:r>
              <a:rPr lang="en-US" sz="4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, </a:t>
            </a:r>
            <a:r>
              <a:rPr lang="en-US" sz="4400" dirty="0" smtClean="0">
                <a:latin typeface="Cascadia Mono" panose="020B0609020000020004" pitchFamily="49" charset="0"/>
              </a:rPr>
              <a:t>“w”</a:t>
            </a:r>
            <a:r>
              <a:rPr lang="en-US" sz="4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):</a:t>
            </a:r>
          </a:p>
          <a:p>
            <a:r>
              <a:rPr lang="en-US" sz="44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ru-RU" sz="4400" dirty="0" smtClean="0">
                <a:latin typeface="Cascadia Mono" panose="020B0609020000020004" pitchFamily="49" charset="0"/>
              </a:rPr>
              <a:t>Что-то делаем</a:t>
            </a:r>
          </a:p>
          <a:p>
            <a:endParaRPr lang="en-US" sz="4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19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Ключевые слова</a:t>
            </a:r>
            <a:endParaRPr lang="ru-RU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846881"/>
            <a:ext cx="9385583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40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/>
              </a:rPr>
              <a:t>False</a:t>
            </a:r>
            <a:r>
              <a:rPr kumimoji="0" lang="ru-RU" altLang="ru-RU" sz="4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SFMono-Regular"/>
              </a:rPr>
              <a:t>      </a:t>
            </a:r>
            <a:r>
              <a:rPr kumimoji="0" lang="ru-RU" altLang="ru-RU" sz="40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/>
              </a:rPr>
              <a:t>await</a:t>
            </a:r>
            <a:r>
              <a:rPr kumimoji="0" lang="ru-RU" altLang="ru-RU" sz="4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/>
              </a:rPr>
              <a:t>      </a:t>
            </a:r>
            <a:r>
              <a:rPr kumimoji="0" lang="ru-RU" altLang="ru-RU" sz="40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/>
              </a:rPr>
              <a:t>else</a:t>
            </a:r>
            <a:r>
              <a:rPr kumimoji="0" lang="ru-RU" altLang="ru-RU" sz="4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SFMono-Regular"/>
              </a:rPr>
              <a:t>       </a:t>
            </a:r>
            <a:r>
              <a:rPr kumimoji="0" lang="ru-RU" altLang="ru-RU" sz="40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/>
              </a:rPr>
              <a:t>import</a:t>
            </a:r>
            <a:r>
              <a:rPr kumimoji="0" lang="ru-RU" altLang="ru-RU" sz="4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SFMono-Regular"/>
              </a:rPr>
              <a:t>     </a:t>
            </a:r>
            <a:r>
              <a:rPr kumimoji="0" lang="ru-RU" altLang="ru-RU" sz="40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/>
              </a:rPr>
              <a:t>pass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40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/>
              </a:rPr>
              <a:t>None</a:t>
            </a:r>
            <a:r>
              <a:rPr kumimoji="0" lang="ru-RU" altLang="ru-RU" sz="4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SFMono-Regular"/>
              </a:rPr>
              <a:t>       </a:t>
            </a:r>
            <a:r>
              <a:rPr kumimoji="0" lang="ru-RU" altLang="ru-RU" sz="40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/>
              </a:rPr>
              <a:t>break</a:t>
            </a:r>
            <a:r>
              <a:rPr kumimoji="0" lang="ru-RU" altLang="ru-RU" sz="4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SFMono-Regular"/>
              </a:rPr>
              <a:t>      </a:t>
            </a:r>
            <a:r>
              <a:rPr kumimoji="0" lang="ru-RU" altLang="ru-RU" sz="40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/>
              </a:rPr>
              <a:t>except</a:t>
            </a:r>
            <a:r>
              <a:rPr kumimoji="0" lang="ru-RU" altLang="ru-RU" sz="4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SFMono-Regular"/>
              </a:rPr>
              <a:t>     </a:t>
            </a:r>
            <a:r>
              <a:rPr kumimoji="0" lang="ru-RU" altLang="ru-RU" sz="40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/>
              </a:rPr>
              <a:t>in</a:t>
            </a:r>
            <a:r>
              <a:rPr kumimoji="0" lang="ru-RU" altLang="ru-RU" sz="4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SFMono-Regular"/>
              </a:rPr>
              <a:t>         </a:t>
            </a:r>
            <a:r>
              <a:rPr kumimoji="0" lang="ru-RU" altLang="ru-RU" sz="40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/>
              </a:rPr>
              <a:t>raise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40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/>
              </a:rPr>
              <a:t>True</a:t>
            </a:r>
            <a:r>
              <a:rPr kumimoji="0" lang="ru-RU" altLang="ru-RU" sz="4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SFMono-Regular"/>
              </a:rPr>
              <a:t>       </a:t>
            </a:r>
            <a:r>
              <a:rPr kumimoji="0" lang="ru-RU" altLang="ru-RU" sz="40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/>
              </a:rPr>
              <a:t>class</a:t>
            </a:r>
            <a:r>
              <a:rPr kumimoji="0" lang="ru-RU" altLang="ru-RU" sz="4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SFMono-Regular"/>
              </a:rPr>
              <a:t>      </a:t>
            </a:r>
            <a:r>
              <a:rPr kumimoji="0" lang="ru-RU" altLang="ru-RU" sz="40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/>
              </a:rPr>
              <a:t>finally</a:t>
            </a:r>
            <a:r>
              <a:rPr kumimoji="0" lang="ru-RU" altLang="ru-RU" sz="4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SFMono-Regular"/>
              </a:rPr>
              <a:t>    </a:t>
            </a:r>
            <a:r>
              <a:rPr kumimoji="0" lang="ru-RU" altLang="ru-RU" sz="40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/>
              </a:rPr>
              <a:t>is</a:t>
            </a:r>
            <a:r>
              <a:rPr kumimoji="0" lang="ru-RU" altLang="ru-RU" sz="4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SFMono-Regular"/>
              </a:rPr>
              <a:t>         </a:t>
            </a:r>
            <a:r>
              <a:rPr kumimoji="0" lang="ru-RU" altLang="ru-RU" sz="40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/>
              </a:rPr>
              <a:t>return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40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/>
              </a:rPr>
              <a:t>and</a:t>
            </a:r>
            <a:r>
              <a:rPr kumimoji="0" lang="ru-RU" altLang="ru-RU" sz="4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SFMono-Regular"/>
              </a:rPr>
              <a:t>        </a:t>
            </a:r>
            <a:r>
              <a:rPr kumimoji="0" lang="ru-RU" altLang="ru-RU" sz="40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/>
              </a:rPr>
              <a:t>continue</a:t>
            </a:r>
            <a:r>
              <a:rPr kumimoji="0" lang="ru-RU" altLang="ru-RU" sz="4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SFMono-Regular"/>
              </a:rPr>
              <a:t>   </a:t>
            </a:r>
            <a:r>
              <a:rPr kumimoji="0" lang="ru-RU" altLang="ru-RU" sz="40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/>
              </a:rPr>
              <a:t>for</a:t>
            </a:r>
            <a:r>
              <a:rPr kumimoji="0" lang="ru-RU" altLang="ru-RU" sz="4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SFMono-Regular"/>
              </a:rPr>
              <a:t>        </a:t>
            </a:r>
            <a:r>
              <a:rPr kumimoji="0" lang="ru-RU" altLang="ru-RU" sz="40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/>
              </a:rPr>
              <a:t>lambda</a:t>
            </a:r>
            <a:r>
              <a:rPr kumimoji="0" lang="ru-RU" altLang="ru-RU" sz="4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SFMono-Regular"/>
              </a:rPr>
              <a:t>     </a:t>
            </a:r>
            <a:r>
              <a:rPr kumimoji="0" lang="ru-RU" altLang="ru-RU" sz="40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/>
              </a:rPr>
              <a:t>try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40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/>
              </a:rPr>
              <a:t>as</a:t>
            </a:r>
            <a:r>
              <a:rPr kumimoji="0" lang="ru-RU" altLang="ru-RU" sz="4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/>
              </a:rPr>
              <a:t>         </a:t>
            </a:r>
            <a:r>
              <a:rPr kumimoji="0" lang="ru-RU" altLang="ru-RU" sz="40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/>
              </a:rPr>
              <a:t>def</a:t>
            </a:r>
            <a:r>
              <a:rPr kumimoji="0" lang="ru-RU" altLang="ru-RU" sz="4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SFMono-Regular"/>
              </a:rPr>
              <a:t>        </a:t>
            </a:r>
            <a:r>
              <a:rPr kumimoji="0" lang="ru-RU" altLang="ru-RU" sz="40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/>
              </a:rPr>
              <a:t>from</a:t>
            </a:r>
            <a:r>
              <a:rPr kumimoji="0" lang="ru-RU" altLang="ru-RU" sz="4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SFMono-Regular"/>
              </a:rPr>
              <a:t>       </a:t>
            </a:r>
            <a:r>
              <a:rPr kumimoji="0" lang="ru-RU" altLang="ru-RU" sz="40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/>
              </a:rPr>
              <a:t>nonlocal</a:t>
            </a:r>
            <a:r>
              <a:rPr kumimoji="0" lang="ru-RU" altLang="ru-RU" sz="4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/>
              </a:rPr>
              <a:t>   </a:t>
            </a:r>
            <a:r>
              <a:rPr kumimoji="0" lang="ru-RU" altLang="ru-RU" sz="40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/>
              </a:rPr>
              <a:t>while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40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/>
              </a:rPr>
              <a:t>assert</a:t>
            </a:r>
            <a:r>
              <a:rPr kumimoji="0" lang="ru-RU" altLang="ru-RU" sz="4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SFMono-Regular"/>
              </a:rPr>
              <a:t>     </a:t>
            </a:r>
            <a:r>
              <a:rPr kumimoji="0" lang="ru-RU" altLang="ru-RU" sz="40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/>
              </a:rPr>
              <a:t>del</a:t>
            </a:r>
            <a:r>
              <a:rPr kumimoji="0" lang="ru-RU" altLang="ru-RU" sz="4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SFMono-Regular"/>
              </a:rPr>
              <a:t>        </a:t>
            </a:r>
            <a:r>
              <a:rPr kumimoji="0" lang="ru-RU" altLang="ru-RU" sz="40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/>
              </a:rPr>
              <a:t>global</a:t>
            </a:r>
            <a:r>
              <a:rPr kumimoji="0" lang="ru-RU" altLang="ru-RU" sz="4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SFMono-Regular"/>
              </a:rPr>
              <a:t>     </a:t>
            </a:r>
            <a:r>
              <a:rPr kumimoji="0" lang="ru-RU" altLang="ru-RU" sz="40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/>
              </a:rPr>
              <a:t>not</a:t>
            </a:r>
            <a:r>
              <a:rPr kumimoji="0" lang="ru-RU" altLang="ru-RU" sz="4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SFMono-Regular"/>
              </a:rPr>
              <a:t>        </a:t>
            </a:r>
            <a:r>
              <a:rPr kumimoji="0" lang="ru-RU" altLang="ru-RU" sz="40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/>
              </a:rPr>
              <a:t>with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40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/>
              </a:rPr>
              <a:t>async</a:t>
            </a:r>
            <a:r>
              <a:rPr kumimoji="0" lang="ru-RU" altLang="ru-RU" sz="4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/>
              </a:rPr>
              <a:t>      </a:t>
            </a:r>
            <a:r>
              <a:rPr kumimoji="0" lang="ru-RU" altLang="ru-RU" sz="40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/>
              </a:rPr>
              <a:t>elif</a:t>
            </a:r>
            <a:r>
              <a:rPr kumimoji="0" lang="ru-RU" altLang="ru-RU" sz="4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SFMono-Regular"/>
              </a:rPr>
              <a:t>       </a:t>
            </a:r>
            <a:r>
              <a:rPr kumimoji="0" lang="ru-RU" altLang="ru-RU" sz="40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/>
              </a:rPr>
              <a:t>if</a:t>
            </a:r>
            <a:r>
              <a:rPr kumimoji="0" lang="ru-RU" altLang="ru-RU" sz="4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SFMono-Regular"/>
              </a:rPr>
              <a:t>         </a:t>
            </a:r>
            <a:r>
              <a:rPr kumimoji="0" lang="ru-RU" altLang="ru-RU" sz="40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/>
              </a:rPr>
              <a:t>or</a:t>
            </a:r>
            <a:r>
              <a:rPr kumimoji="0" lang="ru-RU" altLang="ru-RU" sz="4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SFMono-Regular"/>
              </a:rPr>
              <a:t>         </a:t>
            </a:r>
            <a:r>
              <a:rPr kumimoji="0" lang="ru-RU" altLang="ru-RU" sz="40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ar(--code-font-family)"/>
              </a:rPr>
              <a:t>yield</a:t>
            </a:r>
            <a:endParaRPr kumimoji="0" lang="ru-RU" altLang="ru-RU" sz="72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099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 smtClean="0"/>
              <a:t>Переменные и типы данных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92696" y="1410447"/>
            <a:ext cx="108156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48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ru-RU" sz="48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ru-RU" sz="48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ru-RU" sz="4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Имя = Значение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567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Консольный ввод и вывод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92696" y="1410447"/>
            <a:ext cx="108156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8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4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print(</a:t>
            </a:r>
            <a:r>
              <a:rPr lang="en-US" sz="4800" dirty="0" smtClean="0">
                <a:latin typeface="Cascadia Mono" panose="020B0609020000020004" pitchFamily="49" charset="0"/>
              </a:rPr>
              <a:t>[</a:t>
            </a:r>
            <a:r>
              <a:rPr lang="ru-RU" sz="4800" dirty="0" smtClean="0">
                <a:latin typeface="Cascadia Mono" panose="020B0609020000020004" pitchFamily="49" charset="0"/>
              </a:rPr>
              <a:t>Параметры</a:t>
            </a:r>
            <a:r>
              <a:rPr lang="en-US" sz="4800" dirty="0" smtClean="0">
                <a:latin typeface="Cascadia Mono" panose="020B0609020000020004" pitchFamily="49" charset="0"/>
              </a:rPr>
              <a:t>]</a:t>
            </a:r>
            <a:r>
              <a:rPr lang="en-US" sz="4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)</a:t>
            </a:r>
            <a:endParaRPr lang="ru-RU" sz="48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en-US" sz="48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ru-RU" sz="4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Имя = </a:t>
            </a:r>
            <a:r>
              <a:rPr lang="en-US" sz="4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input(</a:t>
            </a:r>
            <a:r>
              <a:rPr lang="en-US" sz="48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“</a:t>
            </a:r>
            <a:r>
              <a:rPr lang="ru-RU" sz="48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Текст</a:t>
            </a:r>
            <a:r>
              <a:rPr lang="en-US" sz="48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”</a:t>
            </a:r>
            <a:r>
              <a:rPr lang="en-US" sz="4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)</a:t>
            </a:r>
            <a:endParaRPr lang="en-US" sz="48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29937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Арифметические </a:t>
            </a:r>
            <a:r>
              <a:rPr lang="ru-RU" dirty="0" smtClean="0"/>
              <a:t>и побитовые операции</a:t>
            </a:r>
            <a:r>
              <a:rPr lang="ru-RU" dirty="0"/>
              <a:t> 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92696" y="1410447"/>
            <a:ext cx="108156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8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ru-RU" sz="4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+ - / * </a:t>
            </a:r>
            <a:r>
              <a:rPr lang="ru-RU" sz="4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// ** %%</a:t>
            </a:r>
          </a:p>
          <a:p>
            <a:endParaRPr lang="ru-RU" sz="48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4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| &amp; ^ ~ &lt;&lt; &gt;&gt;</a:t>
            </a:r>
            <a:endParaRPr lang="en-US" sz="48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20333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Условные выражения и логические операции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92696" y="1410447"/>
            <a:ext cx="1081567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8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4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if </a:t>
            </a:r>
            <a:r>
              <a:rPr lang="ru-RU" sz="4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условие</a:t>
            </a:r>
            <a:r>
              <a:rPr lang="en-US" sz="4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endParaRPr lang="ru-RU" sz="48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ru-RU" sz="48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ru-RU" sz="4800" dirty="0" smtClean="0">
                <a:latin typeface="Cascadia Mono" panose="020B0609020000020004" pitchFamily="49" charset="0"/>
              </a:rPr>
              <a:t>что</a:t>
            </a:r>
            <a:r>
              <a:rPr lang="en-US" sz="4800" dirty="0" smtClean="0">
                <a:latin typeface="Cascadia Mono" panose="020B0609020000020004" pitchFamily="49" charset="0"/>
              </a:rPr>
              <a:t>-</a:t>
            </a:r>
            <a:r>
              <a:rPr lang="ru-RU" sz="4800" dirty="0" smtClean="0">
                <a:latin typeface="Cascadia Mono" panose="020B0609020000020004" pitchFamily="49" charset="0"/>
              </a:rPr>
              <a:t>то делаем</a:t>
            </a:r>
          </a:p>
          <a:p>
            <a:r>
              <a:rPr lang="en-US" sz="48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elif</a:t>
            </a:r>
            <a:r>
              <a:rPr lang="ru-RU" sz="4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условие</a:t>
            </a:r>
            <a:r>
              <a:rPr lang="en-US" sz="4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US" sz="48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ru-RU" sz="4800" dirty="0" smtClean="0">
                <a:latin typeface="Cascadia Mono" panose="020B0609020000020004" pitchFamily="49" charset="0"/>
              </a:rPr>
              <a:t>что</a:t>
            </a:r>
            <a:r>
              <a:rPr lang="en-US" sz="4800" dirty="0">
                <a:latin typeface="Cascadia Mono" panose="020B0609020000020004" pitchFamily="49" charset="0"/>
              </a:rPr>
              <a:t>-</a:t>
            </a:r>
            <a:r>
              <a:rPr lang="ru-RU" sz="4800" dirty="0">
                <a:latin typeface="Cascadia Mono" panose="020B0609020000020004" pitchFamily="49" charset="0"/>
              </a:rPr>
              <a:t>то делаем</a:t>
            </a:r>
            <a:endParaRPr lang="en-US" sz="48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4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else:</a:t>
            </a:r>
            <a:endParaRPr lang="ru-RU" sz="48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ru-RU" sz="48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ru-RU" sz="4800" dirty="0" smtClean="0">
                <a:latin typeface="Cascadia Mono" panose="020B0609020000020004" pitchFamily="49" charset="0"/>
              </a:rPr>
              <a:t>что</a:t>
            </a:r>
            <a:r>
              <a:rPr lang="en-US" sz="4800" dirty="0">
                <a:latin typeface="Cascadia Mono" panose="020B0609020000020004" pitchFamily="49" charset="0"/>
              </a:rPr>
              <a:t>-</a:t>
            </a:r>
            <a:r>
              <a:rPr lang="ru-RU" sz="4800" dirty="0">
                <a:latin typeface="Cascadia Mono" panose="020B0609020000020004" pitchFamily="49" charset="0"/>
              </a:rPr>
              <a:t>то делаем</a:t>
            </a:r>
            <a:endParaRPr lang="ru-RU" sz="48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32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Циклы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92696" y="1410447"/>
            <a:ext cx="108156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8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4800" dirty="0">
                <a:solidFill>
                  <a:srgbClr val="0000FF"/>
                </a:solidFill>
                <a:latin typeface="Cascadia Mono" panose="020B0609020000020004" pitchFamily="49" charset="0"/>
              </a:rPr>
              <a:t>w</a:t>
            </a:r>
            <a:r>
              <a:rPr lang="en-US" sz="4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hile</a:t>
            </a:r>
          </a:p>
          <a:p>
            <a:endParaRPr lang="en-US" sz="48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4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endParaRPr lang="ru-RU" sz="48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65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92696" y="1410447"/>
            <a:ext cx="1081567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def</a:t>
            </a:r>
            <a:r>
              <a:rPr lang="en-US" sz="2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ru-RU" sz="2800" dirty="0" smtClean="0">
                <a:latin typeface="Cascadia Mono" panose="020B0609020000020004" pitchFamily="49" charset="0"/>
              </a:rPr>
              <a:t>Имя</a:t>
            </a:r>
            <a:r>
              <a:rPr lang="ru-RU" sz="2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(</a:t>
            </a:r>
            <a:r>
              <a:rPr lang="en-US" sz="2800" dirty="0" smtClean="0">
                <a:latin typeface="Cascadia Mono" panose="020B0609020000020004" pitchFamily="49" charset="0"/>
              </a:rPr>
              <a:t>[</a:t>
            </a:r>
            <a:r>
              <a:rPr lang="ru-RU" sz="2800" dirty="0" smtClean="0">
                <a:latin typeface="Cascadia Mono" panose="020B0609020000020004" pitchFamily="49" charset="0"/>
              </a:rPr>
              <a:t>Параметры</a:t>
            </a:r>
            <a:r>
              <a:rPr lang="en-US" sz="2800" dirty="0" smtClean="0">
                <a:latin typeface="Cascadia Mono" panose="020B0609020000020004" pitchFamily="49" charset="0"/>
              </a:rPr>
              <a:t>]</a:t>
            </a:r>
            <a:r>
              <a:rPr lang="ru-RU" sz="2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):</a:t>
            </a:r>
          </a:p>
          <a:p>
            <a:r>
              <a:rPr lang="ru-RU" sz="2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ru-RU" sz="2800" dirty="0">
                <a:latin typeface="Cascadia Mono" panose="020B0609020000020004" pitchFamily="49" charset="0"/>
              </a:rPr>
              <a:t> что</a:t>
            </a:r>
            <a:r>
              <a:rPr lang="en-US" sz="2800" dirty="0">
                <a:latin typeface="Cascadia Mono" panose="020B0609020000020004" pitchFamily="49" charset="0"/>
              </a:rPr>
              <a:t>-</a:t>
            </a:r>
            <a:r>
              <a:rPr lang="ru-RU" sz="2800" dirty="0">
                <a:latin typeface="Cascadia Mono" panose="020B0609020000020004" pitchFamily="49" charset="0"/>
              </a:rPr>
              <a:t>то </a:t>
            </a:r>
            <a:r>
              <a:rPr lang="ru-RU" sz="2800" dirty="0" smtClean="0">
                <a:latin typeface="Cascadia Mono" panose="020B0609020000020004" pitchFamily="49" charset="0"/>
              </a:rPr>
              <a:t>делаем</a:t>
            </a:r>
          </a:p>
          <a:p>
            <a:endParaRPr lang="ru-RU" sz="28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</a:t>
            </a:r>
            <a:r>
              <a:rPr lang="en-US" sz="28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ef</a:t>
            </a:r>
            <a:r>
              <a:rPr lang="en-US" sz="2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ru-RU" sz="2800" dirty="0">
                <a:latin typeface="Cascadia Mono" panose="020B0609020000020004" pitchFamily="49" charset="0"/>
              </a:rPr>
              <a:t>Имя</a:t>
            </a:r>
            <a:r>
              <a:rPr lang="ru-RU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(</a:t>
            </a:r>
            <a:r>
              <a:rPr lang="en-US" sz="2800" dirty="0">
                <a:latin typeface="Cascadia Mono" panose="020B0609020000020004" pitchFamily="49" charset="0"/>
              </a:rPr>
              <a:t>[</a:t>
            </a:r>
            <a:r>
              <a:rPr lang="ru-RU" sz="2800" dirty="0">
                <a:latin typeface="Cascadia Mono" panose="020B0609020000020004" pitchFamily="49" charset="0"/>
              </a:rPr>
              <a:t>Параметры</a:t>
            </a:r>
            <a:r>
              <a:rPr lang="en-US" sz="2800" dirty="0">
                <a:latin typeface="Cascadia Mono" panose="020B0609020000020004" pitchFamily="49" charset="0"/>
              </a:rPr>
              <a:t>]</a:t>
            </a:r>
            <a:r>
              <a:rPr lang="ru-RU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):</a:t>
            </a:r>
          </a:p>
          <a:p>
            <a:r>
              <a:rPr lang="ru-RU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ru-RU" sz="2800" dirty="0">
                <a:latin typeface="Cascadia Mono" panose="020B0609020000020004" pitchFamily="49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return </a:t>
            </a:r>
            <a:r>
              <a:rPr lang="ru-RU" sz="2800" dirty="0" smtClean="0">
                <a:latin typeface="Cascadia Mono" panose="020B0609020000020004" pitchFamily="49" charset="0"/>
              </a:rPr>
              <a:t>что</a:t>
            </a:r>
            <a:r>
              <a:rPr lang="en-US" sz="2800" dirty="0">
                <a:latin typeface="Cascadia Mono" panose="020B0609020000020004" pitchFamily="49" charset="0"/>
              </a:rPr>
              <a:t>-</a:t>
            </a:r>
            <a:r>
              <a:rPr lang="ru-RU" sz="2800" dirty="0">
                <a:latin typeface="Cascadia Mono" panose="020B0609020000020004" pitchFamily="49" charset="0"/>
              </a:rPr>
              <a:t>то </a:t>
            </a:r>
            <a:r>
              <a:rPr lang="ru-RU" sz="2800" dirty="0" smtClean="0">
                <a:latin typeface="Cascadia Mono" panose="020B0609020000020004" pitchFamily="49" charset="0"/>
              </a:rPr>
              <a:t>возвращаем</a:t>
            </a:r>
            <a:endParaRPr lang="en-US" sz="2800" dirty="0" smtClean="0">
              <a:latin typeface="Cascadia Mono" panose="020B0609020000020004" pitchFamily="49" charset="0"/>
            </a:endParaRPr>
          </a:p>
          <a:p>
            <a:endParaRPr lang="en-US" sz="2800" dirty="0">
              <a:latin typeface="Cascadia Mono" panose="020B06090200000200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l</a:t>
            </a:r>
            <a:r>
              <a:rPr lang="en-US" sz="2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ambda </a:t>
            </a:r>
            <a:r>
              <a:rPr lang="en-US" sz="2800" dirty="0" smtClean="0">
                <a:latin typeface="Cascadia Mono" panose="020B0609020000020004" pitchFamily="49" charset="0"/>
              </a:rPr>
              <a:t>[</a:t>
            </a:r>
            <a:r>
              <a:rPr lang="ru-RU" sz="2800" dirty="0">
                <a:latin typeface="Cascadia Mono" panose="020B0609020000020004" pitchFamily="49" charset="0"/>
              </a:rPr>
              <a:t>Параметры</a:t>
            </a:r>
            <a:r>
              <a:rPr lang="en-US" sz="2800" dirty="0" smtClean="0">
                <a:latin typeface="Cascadia Mono" panose="020B0609020000020004" pitchFamily="49" charset="0"/>
              </a:rPr>
              <a:t>]</a:t>
            </a:r>
            <a:r>
              <a:rPr lang="ru-RU" sz="2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endParaRPr lang="ru-RU" sz="28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ru-RU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ru-RU" sz="2800" dirty="0">
                <a:latin typeface="Cascadia Mono" panose="020B0609020000020004" pitchFamily="49" charset="0"/>
              </a:rPr>
              <a:t> что</a:t>
            </a:r>
            <a:r>
              <a:rPr lang="en-US" sz="2800" dirty="0">
                <a:latin typeface="Cascadia Mono" panose="020B0609020000020004" pitchFamily="49" charset="0"/>
              </a:rPr>
              <a:t>-</a:t>
            </a:r>
            <a:r>
              <a:rPr lang="ru-RU" sz="2800" dirty="0">
                <a:latin typeface="Cascadia Mono" panose="020B0609020000020004" pitchFamily="49" charset="0"/>
              </a:rPr>
              <a:t>то делаем</a:t>
            </a:r>
          </a:p>
          <a:p>
            <a:endParaRPr lang="ru-RU" sz="28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l</a:t>
            </a:r>
            <a:r>
              <a:rPr lang="en-US" sz="2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ambda </a:t>
            </a:r>
            <a:r>
              <a:rPr lang="en-US" sz="2800" dirty="0" smtClean="0">
                <a:latin typeface="Cascadia Mono" panose="020B0609020000020004" pitchFamily="49" charset="0"/>
              </a:rPr>
              <a:t>[</a:t>
            </a:r>
            <a:r>
              <a:rPr lang="ru-RU" sz="2800" dirty="0">
                <a:latin typeface="Cascadia Mono" panose="020B0609020000020004" pitchFamily="49" charset="0"/>
              </a:rPr>
              <a:t>Параметры</a:t>
            </a:r>
            <a:r>
              <a:rPr lang="en-US" sz="2800" dirty="0" smtClean="0">
                <a:latin typeface="Cascadia Mono" panose="020B0609020000020004" pitchFamily="49" charset="0"/>
              </a:rPr>
              <a:t>]</a:t>
            </a:r>
            <a:r>
              <a:rPr lang="ru-RU" sz="2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endParaRPr lang="ru-RU" sz="28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ru-RU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ru-RU" sz="2800" dirty="0"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 </a:t>
            </a:r>
            <a:r>
              <a:rPr lang="ru-RU" sz="2800" dirty="0">
                <a:latin typeface="Cascadia Mono" panose="020B0609020000020004" pitchFamily="49" charset="0"/>
              </a:rPr>
              <a:t>что</a:t>
            </a:r>
            <a:r>
              <a:rPr lang="en-US" sz="2800" dirty="0">
                <a:latin typeface="Cascadia Mono" panose="020B0609020000020004" pitchFamily="49" charset="0"/>
              </a:rPr>
              <a:t>-</a:t>
            </a:r>
            <a:r>
              <a:rPr lang="ru-RU" sz="2800" dirty="0">
                <a:latin typeface="Cascadia Mono" panose="020B0609020000020004" pitchFamily="49" charset="0"/>
              </a:rPr>
              <a:t>то </a:t>
            </a:r>
            <a:r>
              <a:rPr lang="ru-RU" sz="2800" dirty="0" smtClean="0">
                <a:latin typeface="Cascadia Mono" panose="020B0609020000020004" pitchFamily="49" charset="0"/>
              </a:rPr>
              <a:t>возвращаем</a:t>
            </a:r>
            <a:endParaRPr lang="ru-RU" sz="2800" dirty="0">
              <a:solidFill>
                <a:srgbClr val="0000FF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96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типов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92696" y="1410447"/>
            <a:ext cx="108156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48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ru-RU" sz="48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en-US" sz="48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ru-RU" sz="4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Тип(</a:t>
            </a:r>
            <a:r>
              <a:rPr lang="ru-RU" sz="4800" dirty="0" smtClean="0">
                <a:latin typeface="Cascadia Mono" panose="020B0609020000020004" pitchFamily="49" charset="0"/>
              </a:rPr>
              <a:t>Значение</a:t>
            </a:r>
            <a:r>
              <a:rPr lang="ru-RU" sz="4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)</a:t>
            </a:r>
          </a:p>
          <a:p>
            <a:endParaRPr lang="en-US" sz="48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70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1758</TotalTime>
  <Words>621</Words>
  <Application>Microsoft Office PowerPoint</Application>
  <PresentationFormat>Широкоэкранный</PresentationFormat>
  <Paragraphs>132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Cascadia Mono</vt:lpstr>
      <vt:lpstr>SFMono-Regular</vt:lpstr>
      <vt:lpstr>var(--code-font-family)</vt:lpstr>
      <vt:lpstr>Тема Office</vt:lpstr>
      <vt:lpstr>Python</vt:lpstr>
      <vt:lpstr>Ключевые слова</vt:lpstr>
      <vt:lpstr> Переменные и типы данных </vt:lpstr>
      <vt:lpstr>Консольный ввод и вывод</vt:lpstr>
      <vt:lpstr>Арифметические и побитовые операции </vt:lpstr>
      <vt:lpstr>Условные выражения и логические операции</vt:lpstr>
      <vt:lpstr>Циклы</vt:lpstr>
      <vt:lpstr>Функции</vt:lpstr>
      <vt:lpstr>Преобразование типов</vt:lpstr>
      <vt:lpstr>ООП</vt:lpstr>
      <vt:lpstr>ООП Инкапсуляция</vt:lpstr>
      <vt:lpstr>ООП Наследование и полиморфизм</vt:lpstr>
      <vt:lpstr>Обработка исключений</vt:lpstr>
      <vt:lpstr>Структуры данных</vt:lpstr>
      <vt:lpstr>Модули</vt:lpstr>
      <vt:lpstr>Работа с файлами</vt:lpstr>
    </vt:vector>
  </TitlesOfParts>
  <Company>Severstal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С#</dc:title>
  <dc:creator>Шаханов Никита Иванович</dc:creator>
  <cp:lastModifiedBy>Шаханов Никита Иванович</cp:lastModifiedBy>
  <cp:revision>36</cp:revision>
  <dcterms:created xsi:type="dcterms:W3CDTF">2022-09-06T06:08:00Z</dcterms:created>
  <dcterms:modified xsi:type="dcterms:W3CDTF">2024-09-06T09:24:25Z</dcterms:modified>
</cp:coreProperties>
</file>