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7E093B-219D-491F-8F11-31E5D79EC32B}">
  <a:tblStyle styleId="{737E093B-219D-491F-8F11-31E5D79EC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22" Type="http://schemas.openxmlformats.org/officeDocument/2006/relationships/font" Target="fonts/Nunito-bold.fntdata"/><Relationship Id="rId10" Type="http://schemas.openxmlformats.org/officeDocument/2006/relationships/slide" Target="slides/slide4.xml"/><Relationship Id="rId21" Type="http://schemas.openxmlformats.org/officeDocument/2006/relationships/font" Target="fonts/Nunito-regular.fntdata"/><Relationship Id="rId13" Type="http://schemas.openxmlformats.org/officeDocument/2006/relationships/slide" Target="slides/slide7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6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5ebc32035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5ebc32035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5ebc320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5ebc320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5ebc3203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5ebc3203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Rossi dice esta diapo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5ebc3203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5ebc3203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5ebc320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5ebc320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5ebc3203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5ebc3203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5ebc32035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5ebc32035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5ebc32035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5ebc32035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5ebc32035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5ebc32035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3860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 Agua Grupo 5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834125"/>
            <a:ext cx="8520600" cy="18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</a:t>
            </a:r>
            <a:r>
              <a:rPr lang="es"/>
              <a:t>Carlos Mosquera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Daniela Durán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Dante Laviantman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Javier Bretones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Rossi Silva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300" y="4330725"/>
            <a:ext cx="3556127" cy="5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Agradecimientos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Les queremos agradecer profundamente a la fundación NTT-Data Foundation por esta gran oportunidad de aprendizaje, agradecimientos a los organizadores, nuestra tutora Laura Merlo y un especial agradecimiento a los profesores: Jaime Sande, Sergio Suarez, Marta Fogue, Dolores Apellido.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Objetivos propuestos vs contenidos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Recursos utilizados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Recursos humanos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Recursos técnicos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Recursos metodológicos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Resumen ejecutivo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Riesgos materializados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Conclusiones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6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chemeClr val="dk2"/>
                </a:solidFill>
              </a:rPr>
              <a:t>Objetivos propuestos vs contenidos - Objetivos por área</a:t>
            </a:r>
            <a:endParaRPr/>
          </a:p>
        </p:txBody>
      </p:sp>
      <p:graphicFrame>
        <p:nvGraphicFramePr>
          <p:cNvPr id="142" name="Google Shape;142;p15"/>
          <p:cNvGraphicFramePr/>
          <p:nvPr/>
        </p:nvGraphicFramePr>
        <p:xfrm>
          <a:off x="378550" y="143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{737E093B-219D-491F-8F11-31E5D79EC32B}</a:tableStyleId>
              </a:tblPr>
              <a:tblGrid>
                <a:gridCol w="906775"/>
                <a:gridCol w="3376200"/>
                <a:gridCol w="4103925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Objetivo de negocio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Objetivos logrados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64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Área 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Entender y organizar los datos  disponibles por parte del gobierno de tanzania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Análisis</a:t>
                      </a: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exhaustivo</a:t>
                      </a: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del caso de estudio, </a:t>
                      </a: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identificación</a:t>
                      </a: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</a:t>
                      </a: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problemáticas</a:t>
                      </a: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 resolver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64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Área 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Unificar y determinar la mejor ubicación para almacenar y acceder a los datos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 una base de datos en formato SQL y creación de las relaciones en la tablas.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64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Área 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Identificar  patrones que puedan influir en el funcionamiento de las bombas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 un modelo predictivo supervisado que detecta las bombas </a:t>
                      </a: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funcionales</a:t>
                      </a: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mediante la selección de variables de mayor relación.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64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Área 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Mostrar de forma </a:t>
                      </a: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gráfica e interactiva</a:t>
                      </a: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los resultados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y diseño de un cuadro de mando en Power BI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22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chemeClr val="dk2"/>
                </a:solidFill>
              </a:rPr>
              <a:t>Recursos utilizados - Recursos Humanos</a:t>
            </a:r>
            <a:endParaRPr b="1"/>
          </a:p>
        </p:txBody>
      </p:sp>
      <p:sp>
        <p:nvSpPr>
          <p:cNvPr id="148" name="Google Shape;148;p16"/>
          <p:cNvSpPr/>
          <p:nvPr/>
        </p:nvSpPr>
        <p:spPr>
          <a:xfrm>
            <a:off x="3566100" y="2736350"/>
            <a:ext cx="2011800" cy="12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Colaborativo</a:t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6414525" y="1844750"/>
            <a:ext cx="2011800" cy="89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Respeto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Creatividad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Rossi</a:t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6313050" y="3829825"/>
            <a:ext cx="2011800" cy="89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Confianza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Conocimiento</a:t>
            </a:r>
            <a:r>
              <a:rPr lang="es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Daniela</a:t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1164325" y="3829825"/>
            <a:ext cx="2011800" cy="89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Comunicación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Curiosidad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Dante</a:t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3566100" y="1467625"/>
            <a:ext cx="2011800" cy="89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Liderazgo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Coordinación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Javier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1164325" y="2125950"/>
            <a:ext cx="2011800" cy="89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Colaboración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Empatía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</a:t>
            </a:r>
            <a:endParaRPr/>
          </a:p>
        </p:txBody>
      </p:sp>
      <p:cxnSp>
        <p:nvCxnSpPr>
          <p:cNvPr id="154" name="Google Shape;154;p16"/>
          <p:cNvCxnSpPr>
            <a:stCxn id="148" idx="3"/>
            <a:endCxn id="151" idx="3"/>
          </p:cNvCxnSpPr>
          <p:nvPr/>
        </p:nvCxnSpPr>
        <p:spPr>
          <a:xfrm flipH="1">
            <a:off x="3176121" y="3809523"/>
            <a:ext cx="6846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6"/>
          <p:cNvCxnSpPr>
            <a:stCxn id="148" idx="2"/>
            <a:endCxn id="153" idx="2"/>
          </p:cNvCxnSpPr>
          <p:nvPr/>
        </p:nvCxnSpPr>
        <p:spPr>
          <a:xfrm rot="10800000">
            <a:off x="2170200" y="3017600"/>
            <a:ext cx="1395900" cy="3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6"/>
          <p:cNvCxnSpPr>
            <a:stCxn id="148" idx="0"/>
            <a:endCxn id="152" idx="2"/>
          </p:cNvCxnSpPr>
          <p:nvPr/>
        </p:nvCxnSpPr>
        <p:spPr>
          <a:xfrm rot="10800000">
            <a:off x="4572000" y="2359250"/>
            <a:ext cx="0" cy="3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6"/>
          <p:cNvCxnSpPr>
            <a:stCxn id="148" idx="6"/>
            <a:endCxn id="149" idx="2"/>
          </p:cNvCxnSpPr>
          <p:nvPr/>
        </p:nvCxnSpPr>
        <p:spPr>
          <a:xfrm flipH="1" rot="10800000">
            <a:off x="5577900" y="2736500"/>
            <a:ext cx="1842600" cy="6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6"/>
          <p:cNvCxnSpPr>
            <a:stCxn id="148" idx="5"/>
            <a:endCxn id="150" idx="1"/>
          </p:cNvCxnSpPr>
          <p:nvPr/>
        </p:nvCxnSpPr>
        <p:spPr>
          <a:xfrm>
            <a:off x="5283279" y="3809523"/>
            <a:ext cx="10299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6"/>
          <p:cNvSpPr txBox="1"/>
          <p:nvPr/>
        </p:nvSpPr>
        <p:spPr>
          <a:xfrm>
            <a:off x="5638700" y="181400"/>
            <a:ext cx="24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819150" y="845600"/>
            <a:ext cx="75057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chemeClr val="dk2"/>
                </a:solidFill>
              </a:rPr>
              <a:t>Recursos utilizados - Recursos Técnicos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819150" y="1433325"/>
            <a:ext cx="7505700" cy="30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Videollamadas Teams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Google Drive y sus herramientas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Jupyter Notebook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My SQL Workbench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Power BI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ERD Plus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PONER LOS LOGOS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chemeClr val="dk2"/>
                </a:solidFill>
              </a:rPr>
              <a:t>Recursos utilizados - Recursos Metodológicos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819150" y="1479050"/>
            <a:ext cx="75057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Agile - Scrum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Trabajo sincrónico en reuniones del equipo a través de Teams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Compartir pantalla para trabajar todos a la vez tomando </a:t>
            </a:r>
            <a:r>
              <a:rPr lang="es"/>
              <a:t>decisiones</a:t>
            </a:r>
            <a:r>
              <a:rPr lang="es"/>
              <a:t> en conjunto y probando su funcionamiento antes de continuar al siguiente paso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las reuniones se tomó apunte del paso a paso realizado por el equipo y las conclusiones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499125" y="274100"/>
            <a:ext cx="75057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chemeClr val="dk2"/>
                </a:solidFill>
              </a:rPr>
              <a:t>Resumen ejecutivo- Hacer una diapo por área</a:t>
            </a:r>
            <a:endParaRPr b="1"/>
          </a:p>
        </p:txBody>
      </p:sp>
      <p:graphicFrame>
        <p:nvGraphicFramePr>
          <p:cNvPr id="177" name="Google Shape;177;p19"/>
          <p:cNvGraphicFramePr/>
          <p:nvPr/>
        </p:nvGraphicFramePr>
        <p:xfrm>
          <a:off x="309875" y="852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{737E093B-219D-491F-8F11-31E5D79EC32B}</a:tableStyleId>
              </a:tblPr>
              <a:tblGrid>
                <a:gridCol w="835975"/>
                <a:gridCol w="2991700"/>
                <a:gridCol w="4481950"/>
                <a:gridCol w="724575"/>
              </a:tblGrid>
              <a:tr h="45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Objetivos logrados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Tareas Realizadas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Área 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Análisis exhaustivo del caso de estudio, identificación de problemáticas a resolver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Exploración</a:t>
                      </a: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del DataSet, </a:t>
                      </a: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comprensión</a:t>
                      </a: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variables, primeras hipótesis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Comprobación de id de bombas duplicados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Localización de bombas defectuosas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Ubicación de las bombas en un mapa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Confirmación del estado de revisión de las bombas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✅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Área 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 una base de datos en formato SQL y creación de las relaciones en la tablas.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Generación de la base de datos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Creación DER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Estructura y creación de las tablas resultantes del DER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Queries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✅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5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Área 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 un modelo predictivo supervisado que detecta las bombas funcionales mediante la selección de variables de mayor relación.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Análisis exploratorio de los datos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Limpieza de los datos (nulos, duplicados, outliers)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Detección de datos anómalos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Transformación de variables para aplicar al modelo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Localización del target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División de datos en entrenamiento y test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Entrenamiento de varios modelos para ver cual es el que funciona mejor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Selección de las variables que más influyen en la predicción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Análisis de posible sobreajuste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Estudio de las métricas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✅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31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Área 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y diseño de un cuadro de mando en Power BI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</a:t>
                      </a: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Visualización de los datos en un cuadro de mando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Limpieza y corrección de datos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Creación de las tablas necesarias (calendario, medidas)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División del cuadro de mando en 3 páginas para mejorar su entendimiento y profundizar en los aspectos más importantes.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Creación de objetos visuales y colocación de los mismos en cada página (segmentadores, tablas, gráficos…)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✅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19150" y="845600"/>
            <a:ext cx="75057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chemeClr val="dk2"/>
                </a:solidFill>
              </a:rPr>
              <a:t>Riesgos materializados</a:t>
            </a:r>
            <a:endParaRPr b="1"/>
          </a:p>
        </p:txBody>
      </p:sp>
      <p:graphicFrame>
        <p:nvGraphicFramePr>
          <p:cNvPr id="183" name="Google Shape;183;p20"/>
          <p:cNvGraphicFramePr/>
          <p:nvPr/>
        </p:nvGraphicFramePr>
        <p:xfrm>
          <a:off x="696700" y="15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{737E093B-219D-491F-8F11-31E5D79EC32B}</a:tableStyleId>
              </a:tblPr>
              <a:tblGrid>
                <a:gridCol w="3932425"/>
                <a:gridCol w="3932425"/>
              </a:tblGrid>
              <a:tr h="46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Riesgos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Soluciones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6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La diferencia horaria entre los miembros del equipo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Dificultad  para entender correctamente las peticiones dispuestas en los diferentes enunciados de cada etapa del proyecto.</a:t>
                      </a:r>
                      <a:endParaRPr/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Plazos establecidos demasiado cortos para la consecución de los objetivos.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Reunirnos en los horarios de clase durante los días que no teníamos clases fijadas.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Preguntando durante las sesiones síncronas nuestras dudas o apuntarlas para preguntar cuando se nos diera la oportunidad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Trabajar en sesiones más largas de las establecidas y fuera del horario.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chemeClr val="dk2"/>
                </a:solidFill>
              </a:rPr>
              <a:t>Conclusiones</a:t>
            </a:r>
            <a:endParaRPr b="1"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819150" y="1344300"/>
            <a:ext cx="7505700" cy="30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Observamos una falla significativa en el sistema de bombas de agua en Tanzania, ya que aproximadamente el 41% de las bombas se encuentran en estado No Funcional.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Nuestro modelo tiene una alta precisión al predecir el estado de las bombas, acertando  correctamente alrededor del 80% de las bombas funcionales.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Las tres variables más relevantes al predecir el estado de las bombas son "quantity_group" (cantidad de agua que aporta el pozo), "waterpoint_type_group" (tipo de punto de agua) y "amount_tsh" (cantidad de agua disponible para el punto de agua). Estas variables tienen una importancia del 40%, 17.4% y 7.2% respectivamente.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Las tres regiones con mayor </a:t>
            </a:r>
            <a:r>
              <a:rPr lang="e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número</a:t>
            </a:r>
            <a:r>
              <a:rPr lang="e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de bombas funcionales son Iringa, Arusha, Manyara con un porcentaje de bombas </a:t>
            </a:r>
            <a:r>
              <a:rPr lang="e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funcionales</a:t>
            </a:r>
            <a:r>
              <a:rPr lang="e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de 80,08%, 72,25% 66,38% respectivamente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Las tres regiones con menor número de bombas funcionales son Lindi, Mtwara, Rukwa con un porcentaje de bombas no funcionales de 31,66%, 32,67% y 42,26% respectivamente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