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9" r:id="rId6"/>
    <p:sldId id="267" r:id="rId7"/>
    <p:sldId id="258" r:id="rId8"/>
    <p:sldId id="270" r:id="rId9"/>
    <p:sldId id="266" r:id="rId10"/>
    <p:sldId id="264" r:id="rId11"/>
    <p:sldId id="260" r:id="rId12"/>
    <p:sldId id="265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4" autoAdjust="0"/>
    <p:restoredTop sz="95000" autoAdjust="0"/>
  </p:normalViewPr>
  <p:slideViewPr>
    <p:cSldViewPr snapToGrid="0">
      <p:cViewPr varScale="1">
        <p:scale>
          <a:sx n="62" d="100"/>
          <a:sy n="62" d="100"/>
        </p:scale>
        <p:origin x="71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D27D-51C2-45C4-ACC2-770FADF1C23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D41D-371A-4192-9DEF-D9C902F5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…which I’m sure most of you might remember from our </a:t>
            </a:r>
            <a:r>
              <a:rPr lang="en-US" dirty="0" err="1"/>
              <a:t>practicals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Chuvash, as you may remember from our second practical,…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Focuses on — you guessed it — turning text to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r>
              <a:rPr lang="en-US" dirty="0"/>
              <a:t> is the “black sheep”. Partially configured </a:t>
            </a:r>
            <a:r>
              <a:rPr lang="en-US" dirty="0" err="1"/>
              <a:t>mozillaTTS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CSTR: “Center for Speech Technology Research”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many small clips of sentences is conducive to neural net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Big Red II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graffiti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Harry Zhang: for his advice on audio preprocessing and work on implementing Chuvash to the </a:t>
            </a:r>
            <a:r>
              <a:rPr lang="en-US" dirty="0" err="1"/>
              <a:t>eSpeak</a:t>
            </a:r>
            <a:r>
              <a:rPr lang="en-US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Viewers: This presentation was made possible in part by viewers like you.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41D-371A-4192-9DEF-D9C902F53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3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1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7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73A0A9-19FD-40B0-A896-016B031CD78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synthesis" TargetMode="External"/><Relationship Id="rId2" Type="http://schemas.openxmlformats.org/officeDocument/2006/relationships/hyperlink" Target="http://www.gks.ru/free_doc/new_site/perepis2010/croc/Documents/Vol4/pub-04-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uvash_languag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07E-92C0-4134-92EF-A2F91A4AD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Synthesis for the Chuvash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7882-F367-4FC0-823D-3E26F655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460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Dante Razo</a:t>
            </a:r>
          </a:p>
          <a:p>
            <a:pPr>
              <a:lnSpc>
                <a:spcPct val="100000"/>
              </a:lnSpc>
            </a:pPr>
            <a:r>
              <a:rPr lang="en-US" dirty="0"/>
              <a:t>Department of Linguistics at</a:t>
            </a:r>
          </a:p>
          <a:p>
            <a:pPr>
              <a:lnSpc>
                <a:spcPct val="100000"/>
              </a:lnSpc>
            </a:pPr>
            <a:r>
              <a:rPr lang="en-US" dirty="0"/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5D68D-1388-42BA-A793-A3ADF13D3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7" r="36016"/>
          <a:stretch/>
        </p:blipFill>
        <p:spPr>
          <a:xfrm>
            <a:off x="167493" y="149912"/>
            <a:ext cx="733170" cy="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96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A11-6F86-4E1C-BC79-5A362ACB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B45D-7246-4013-B6BD-C7F2C9CC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Ossian produced good-sounding Chuvash from </a:t>
            </a:r>
            <a:r>
              <a:rPr lang="en-US" i="1" dirty="0" err="1"/>
              <a:t>Apertium</a:t>
            </a:r>
            <a:r>
              <a:rPr lang="en-US" i="1" dirty="0"/>
              <a:t> </a:t>
            </a:r>
            <a:r>
              <a:rPr lang="en-US" dirty="0"/>
              <a:t>text corpora samples</a:t>
            </a:r>
          </a:p>
          <a:p>
            <a:r>
              <a:rPr lang="en-US" dirty="0" err="1"/>
              <a:t>LPCNet</a:t>
            </a:r>
            <a:r>
              <a:rPr lang="en-US" dirty="0"/>
              <a:t>, given the correct type of data, would’ve likely worked just as well</a:t>
            </a:r>
          </a:p>
          <a:p>
            <a:r>
              <a:rPr lang="en-US" dirty="0"/>
              <a:t>Unable to test </a:t>
            </a:r>
            <a:r>
              <a:rPr lang="en-US" dirty="0" err="1"/>
              <a:t>eSpeak</a:t>
            </a:r>
            <a:r>
              <a:rPr lang="en-US" dirty="0"/>
              <a:t> due to compilation and installation issues</a:t>
            </a:r>
          </a:p>
        </p:txBody>
      </p:sp>
    </p:spTree>
    <p:extLst>
      <p:ext uri="{BB962C8B-B14F-4D97-AF65-F5344CB8AC3E}">
        <p14:creationId xmlns:p14="http://schemas.microsoft.com/office/powerpoint/2010/main" val="409896627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1AD-1F61-4231-A5C5-3430340C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0C8E-7CC5-492B-8D8F-292D819D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az-Cyrl-AZ" dirty="0"/>
              <a:t>Ытти чӗлхесемпе пӗрлех ку хатӗрте чӑваш чӗлхи валли те вырӑн тупӑннӑ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From </a:t>
            </a:r>
            <a:r>
              <a:rPr lang="en-US" i="1" dirty="0" err="1"/>
              <a:t>apertium_chv</a:t>
            </a:r>
            <a:r>
              <a:rPr lang="en-US" i="1" dirty="0"/>
              <a:t> </a:t>
            </a:r>
            <a:r>
              <a:rPr lang="en-US" dirty="0"/>
              <a:t>corpus </a:t>
            </a:r>
            <a:r>
              <a:rPr lang="en-US" b="1" dirty="0"/>
              <a:t>(/texts/cvorg-commonvoice.txt</a:t>
            </a:r>
            <a:r>
              <a:rPr lang="en-US" dirty="0"/>
              <a:t>, line 2)</a:t>
            </a:r>
          </a:p>
          <a:p>
            <a:r>
              <a:rPr lang="en-US" dirty="0"/>
              <a:t>“Dante was here”</a:t>
            </a:r>
          </a:p>
          <a:p>
            <a:pPr lvl="1"/>
            <a:r>
              <a:rPr lang="en-US" dirty="0"/>
              <a:t>English (United States)</a:t>
            </a:r>
          </a:p>
          <a:p>
            <a:r>
              <a:rPr lang="en-US" dirty="0"/>
              <a:t>“Dante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Spanish (Latin American)</a:t>
            </a:r>
          </a:p>
        </p:txBody>
      </p:sp>
      <p:pic>
        <p:nvPicPr>
          <p:cNvPr id="6" name="apertium GAIN">
            <a:hlinkClick r:id="" action="ppaction://media"/>
            <a:extLst>
              <a:ext uri="{FF2B5EF4-FFF2-40B4-BE49-F238E27FC236}">
                <a16:creationId xmlns:a16="http://schemas.microsoft.com/office/drawing/2014/main" id="{6E3A3BA9-F838-4F36-B2E0-7209235B7E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253048" y="3037912"/>
            <a:ext cx="609600" cy="609600"/>
          </a:xfrm>
          <a:prstGeom prst="rect">
            <a:avLst/>
          </a:prstGeom>
        </p:spPr>
      </p:pic>
      <p:pic>
        <p:nvPicPr>
          <p:cNvPr id="5" name="en">
            <a:hlinkClick r:id="" action="ppaction://media"/>
            <a:extLst>
              <a:ext uri="{FF2B5EF4-FFF2-40B4-BE49-F238E27FC236}">
                <a16:creationId xmlns:a16="http://schemas.microsoft.com/office/drawing/2014/main" id="{F2D3A6B0-B53A-44F7-83B2-3B11A801AA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328863" y="3429000"/>
            <a:ext cx="203200" cy="203200"/>
          </a:xfrm>
          <a:prstGeom prst="rect">
            <a:avLst/>
          </a:prstGeom>
        </p:spPr>
      </p:pic>
      <p:pic>
        <p:nvPicPr>
          <p:cNvPr id="7" name="es">
            <a:hlinkClick r:id="" action="ppaction://media"/>
            <a:extLst>
              <a:ext uri="{FF2B5EF4-FFF2-40B4-BE49-F238E27FC236}">
                <a16:creationId xmlns:a16="http://schemas.microsoft.com/office/drawing/2014/main" id="{37DB882E-0E0C-4CD3-B677-0517A4E5234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32063" y="4323993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4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A51D-4EAE-48F5-9131-7737CBEA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B8A-8781-4549-BDF3-51BF9954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6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Russian Bureau of Statistics: </a:t>
            </a:r>
            <a:r>
              <a:rPr lang="ru-RU" sz="1800" dirty="0"/>
              <a:t>Владение Языками Населением Российской Федерации</a:t>
            </a:r>
            <a:r>
              <a:rPr lang="en-US" dirty="0"/>
              <a:t> [</a:t>
            </a:r>
            <a:r>
              <a:rPr lang="en-US" i="1" dirty="0"/>
              <a:t>Population of the Russian Federation by Languages</a:t>
            </a:r>
            <a:r>
              <a:rPr lang="en-US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2"/>
              </a:rPr>
              <a:t>http://www.gks.ru/free_doc/new_site/perepis2010/croc/Documents/Vol4/pub-04-05.pdf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Wikipedia: Speech Synthesis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3"/>
              </a:rPr>
              <a:t>https://en.wikipedia.org/wiki/Speech_synthesis</a:t>
            </a:r>
            <a:endParaRPr lang="en-US" sz="1800" i="1" dirty="0"/>
          </a:p>
          <a:p>
            <a:pPr>
              <a:lnSpc>
                <a:spcPct val="100000"/>
              </a:lnSpc>
            </a:pPr>
            <a:r>
              <a:rPr lang="en-US" sz="1800" dirty="0"/>
              <a:t>Wikipedia: Chuvash Language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hlinkClick r:id="rId4"/>
              </a:rPr>
              <a:t>https://en.wikipedia.org/wiki/Chuvash_language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0453069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F0BF-CF9A-43D7-8D7D-EDEDD08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C0E1-3848-4F13-9F05-78EC12C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Harry Zhang</a:t>
            </a:r>
          </a:p>
          <a:p>
            <a:r>
              <a:rPr lang="en-US" sz="2800" dirty="0"/>
              <a:t>And viewers like you. Thank you.</a:t>
            </a:r>
          </a:p>
        </p:txBody>
      </p:sp>
    </p:spTree>
    <p:extLst>
      <p:ext uri="{BB962C8B-B14F-4D97-AF65-F5344CB8AC3E}">
        <p14:creationId xmlns:p14="http://schemas.microsoft.com/office/powerpoint/2010/main" val="240417479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D9A62-25FB-41FB-A2C2-3C976AC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84" y="2348345"/>
            <a:ext cx="7659585" cy="4254336"/>
          </a:xfrm>
        </p:spPr>
        <p:txBody>
          <a:bodyPr>
            <a:noAutofit/>
          </a:bodyPr>
          <a:lstStyle/>
          <a:p>
            <a:r>
              <a:rPr lang="en-US" sz="24000" dirty="0">
                <a:latin typeface="ShelleyAllegro BT" panose="03030702030607090B03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546949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6CF7989-8062-4A94-8F9D-90B269D2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ED3E-3B02-40E3-836F-DDF6A154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568345"/>
            <a:ext cx="5303471" cy="1560716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F5AA46A9-DF4A-490A-876F-33E2CC2B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5127306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C9001-49F2-464D-88CE-07B511615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9715" b="-6"/>
          <a:stretch/>
        </p:blipFill>
        <p:spPr>
          <a:xfrm>
            <a:off x="987907" y="1859950"/>
            <a:ext cx="4448803" cy="3707262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C696F822-DDA2-499B-AA77-6020B0AB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0" y="2176009"/>
            <a:ext cx="53034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1F61-B3AE-4197-A9A7-95DF480C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438400"/>
            <a:ext cx="5303471" cy="3651504"/>
          </a:xfrm>
        </p:spPr>
        <p:txBody>
          <a:bodyPr>
            <a:normAutofit/>
          </a:bodyPr>
          <a:lstStyle/>
          <a:p>
            <a:r>
              <a:rPr lang="en-US" dirty="0"/>
              <a:t>Chuvash (</a:t>
            </a:r>
            <a:r>
              <a:rPr lang="az-Cyrl-AZ" dirty="0"/>
              <a:t>Чӑвашла</a:t>
            </a:r>
            <a:r>
              <a:rPr lang="en-US" dirty="0"/>
              <a:t>) is a minority language spoken by roughly one million people in European Russia</a:t>
            </a:r>
          </a:p>
          <a:p>
            <a:r>
              <a:rPr lang="en-US" dirty="0"/>
              <a:t>Turkic language that utilizes the Cyrillic alphabet</a:t>
            </a:r>
          </a:p>
          <a:p>
            <a:r>
              <a:rPr lang="en-US" dirty="0"/>
              <a:t>This project aimed to train popular speech-synthesis systems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26329548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FA8-04B0-43FE-89A4-728796A8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Speech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C5E1-DC62-4678-A43A-484AB122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synthesis is the production of artificial human speech</a:t>
            </a:r>
          </a:p>
          <a:p>
            <a:pPr lvl="1"/>
            <a:r>
              <a:rPr lang="en-US" dirty="0"/>
              <a:t>e.g. Bloomington Transit &amp; IU buses, Google Assistant, Amazon Alexa</a:t>
            </a:r>
          </a:p>
          <a:p>
            <a:r>
              <a:rPr lang="en-US" dirty="0"/>
              <a:t>Text-to-speech (TTS) is a subset of speech synthesis</a:t>
            </a:r>
          </a:p>
          <a:p>
            <a:pPr lvl="1"/>
            <a:r>
              <a:rPr lang="en-US" dirty="0"/>
              <a:t>Self-explanatory name</a:t>
            </a:r>
          </a:p>
          <a:p>
            <a:pPr lvl="1"/>
            <a:r>
              <a:rPr lang="en-US" dirty="0"/>
              <a:t>Take text, parse it, conduct linguistic analysis on it, then produce audio waveforms</a:t>
            </a:r>
          </a:p>
          <a:p>
            <a:pPr lvl="1"/>
            <a:r>
              <a:rPr lang="en-US" dirty="0"/>
              <a:t>e.g. Microsoft Sam, NOAA Severe Weather Alerts, 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13847172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18AA-AE04-4334-AECA-8E3E1AC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E15-77E8-4997-9901-DAE7F5DD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70625"/>
          </a:xfrm>
        </p:spPr>
        <p:txBody>
          <a:bodyPr/>
          <a:lstStyle/>
          <a:p>
            <a:r>
              <a:rPr lang="en-US" dirty="0"/>
              <a:t>Used:</a:t>
            </a:r>
          </a:p>
          <a:p>
            <a:pPr lvl="1"/>
            <a:r>
              <a:rPr lang="en-US" dirty="0"/>
              <a:t>Ossian &amp; Merlin</a:t>
            </a:r>
          </a:p>
          <a:p>
            <a:r>
              <a:rPr lang="en-US" dirty="0"/>
              <a:t>Attempted:</a:t>
            </a:r>
          </a:p>
          <a:p>
            <a:pPr lvl="1"/>
            <a:r>
              <a:rPr lang="en-US" dirty="0" err="1"/>
              <a:t>eSpeakNG</a:t>
            </a:r>
            <a:endParaRPr lang="en-US" dirty="0"/>
          </a:p>
          <a:p>
            <a:pPr lvl="1"/>
            <a:r>
              <a:rPr lang="en-US" dirty="0"/>
              <a:t>Mozilla TTS</a:t>
            </a:r>
          </a:p>
          <a:p>
            <a:pPr lvl="1"/>
            <a:r>
              <a:rPr lang="en-US" dirty="0"/>
              <a:t>Mozilla </a:t>
            </a:r>
            <a:r>
              <a:rPr lang="en-US" dirty="0" err="1"/>
              <a:t>LPCNet</a:t>
            </a:r>
            <a:endParaRPr lang="en-US" dirty="0"/>
          </a:p>
          <a:p>
            <a:r>
              <a:rPr lang="en-US" dirty="0"/>
              <a:t>Considered:</a:t>
            </a:r>
          </a:p>
          <a:p>
            <a:pPr lvl="1"/>
            <a:r>
              <a:rPr lang="en-US" dirty="0"/>
              <a:t>Festival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CAA2-E57C-49CA-89E9-4EF252B8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222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15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DFC4-4B03-4852-9645-300ACFA1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545" y="568345"/>
            <a:ext cx="8282726" cy="1560716"/>
          </a:xfrm>
        </p:spPr>
        <p:txBody>
          <a:bodyPr>
            <a:normAutofit/>
          </a:bodyPr>
          <a:lstStyle/>
          <a:p>
            <a:r>
              <a:rPr lang="en-US" dirty="0"/>
              <a:t>Corpora &amp; Repositories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A12553-0757-4B47-96FF-C737B5DB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5" y="2526686"/>
            <a:ext cx="8282726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Corpora:</a:t>
            </a:r>
            <a:endParaRPr lang="en-US" b="1" i="1" dirty="0"/>
          </a:p>
          <a:p>
            <a:r>
              <a:rPr lang="en-US" b="1" i="1" dirty="0" err="1"/>
              <a:t>Turkic_TTS</a:t>
            </a:r>
            <a:r>
              <a:rPr lang="en-US" i="1" dirty="0"/>
              <a:t> </a:t>
            </a:r>
            <a:r>
              <a:rPr lang="en-US" dirty="0"/>
              <a:t>by Francis M. Tyers (</a:t>
            </a:r>
            <a:r>
              <a:rPr lang="en-US" u="sng" dirty="0" err="1"/>
              <a:t>ftyers</a:t>
            </a:r>
            <a:r>
              <a:rPr lang="en-US" dirty="0"/>
              <a:t>)</a:t>
            </a:r>
          </a:p>
          <a:p>
            <a:r>
              <a:rPr lang="en-US" b="1" i="1" dirty="0" err="1"/>
              <a:t>Apertium-chv</a:t>
            </a:r>
            <a:r>
              <a:rPr lang="en-US" b="1" i="1" dirty="0"/>
              <a:t> </a:t>
            </a:r>
            <a:r>
              <a:rPr lang="en-US" dirty="0"/>
              <a:t>(GPL-3.0) by </a:t>
            </a:r>
            <a:r>
              <a:rPr lang="en-US" dirty="0" err="1"/>
              <a:t>Apertium</a:t>
            </a:r>
            <a:r>
              <a:rPr lang="en-US" dirty="0"/>
              <a:t> (</a:t>
            </a:r>
            <a:r>
              <a:rPr lang="en-US" u="sng" dirty="0" err="1"/>
              <a:t>apertium</a:t>
            </a:r>
            <a:r>
              <a:rPr lang="en-US" dirty="0"/>
              <a:t>)</a:t>
            </a:r>
            <a:endParaRPr lang="en-US" u="sng" dirty="0"/>
          </a:p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r>
              <a:rPr lang="en-US" b="1" u="sng" dirty="0"/>
              <a:t>Repositories:</a:t>
            </a:r>
          </a:p>
          <a:p>
            <a:r>
              <a:rPr lang="en-US" b="1" i="1" dirty="0" err="1"/>
              <a:t>eSpeakNG</a:t>
            </a:r>
            <a:r>
              <a:rPr lang="en-US" b="1" i="1" dirty="0"/>
              <a:t> (-cv)</a:t>
            </a:r>
            <a:r>
              <a:rPr lang="en-US" dirty="0"/>
              <a:t> by Harry Zhang (</a:t>
            </a:r>
            <a:r>
              <a:rPr lang="en-US" u="sng" dirty="0"/>
              <a:t>contextualist</a:t>
            </a:r>
            <a:r>
              <a:rPr lang="en-US" dirty="0"/>
              <a:t>)</a:t>
            </a:r>
          </a:p>
          <a:p>
            <a:r>
              <a:rPr lang="en-US" b="1" i="1" dirty="0"/>
              <a:t>Mozilla TTS </a:t>
            </a:r>
            <a:r>
              <a:rPr lang="en-US" dirty="0"/>
              <a:t>(MPL-2.0)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i="1" dirty="0"/>
              <a:t>Ossian </a:t>
            </a:r>
            <a:r>
              <a:rPr lang="en-US" dirty="0"/>
              <a:t>(Apache-2.0) by CSTR Edinburgh (</a:t>
            </a:r>
            <a:r>
              <a:rPr lang="en-US" u="sng" dirty="0" err="1"/>
              <a:t>cstr-edinburgh</a:t>
            </a:r>
            <a:r>
              <a:rPr lang="en-US" u="sng" dirty="0"/>
              <a:t>)</a:t>
            </a:r>
            <a:endParaRPr lang="en-US" b="1" i="1" dirty="0"/>
          </a:p>
          <a:p>
            <a:r>
              <a:rPr lang="en-US" b="1" i="1" dirty="0"/>
              <a:t>Mozilla </a:t>
            </a:r>
            <a:r>
              <a:rPr lang="en-US" b="1" i="1" dirty="0" err="1"/>
              <a:t>LPCNet</a:t>
            </a:r>
            <a:r>
              <a:rPr lang="en-US" b="1" i="1" dirty="0"/>
              <a:t> </a:t>
            </a:r>
            <a:r>
              <a:rPr lang="en-US" dirty="0"/>
              <a:t>(BSD-3) by Mozilla (</a:t>
            </a:r>
            <a:r>
              <a:rPr lang="en-US" u="sng" dirty="0" err="1"/>
              <a:t>mozilla</a:t>
            </a:r>
            <a:r>
              <a:rPr lang="en-US" dirty="0"/>
              <a:t>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EB6A7E-C5AB-4C75-A0AC-30EC8C5B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30" y="3161367"/>
            <a:ext cx="2382141" cy="23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34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B340-345D-4F01-862D-D476D0C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Ossian &amp; Merlin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F911-3B92-42D5-BD52-01C61890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Ossian is a front-end for speech synthesis development </a:t>
            </a:r>
          </a:p>
          <a:p>
            <a:pPr lvl="1"/>
            <a:r>
              <a:rPr lang="en-US" dirty="0"/>
              <a:t>Developed by the Centre for Speech Technology Research (CSTR) at The University of Edinburgh</a:t>
            </a:r>
          </a:p>
          <a:p>
            <a:r>
              <a:rPr lang="en-US" dirty="0"/>
              <a:t>Merlin library is for neural-net based speech synthesis </a:t>
            </a:r>
          </a:p>
          <a:p>
            <a:pPr lvl="1"/>
            <a:r>
              <a:rPr lang="en-US" dirty="0"/>
              <a:t>Uses a Deep Neural Network (DNN)</a:t>
            </a:r>
          </a:p>
          <a:p>
            <a:pPr lvl="1"/>
            <a:r>
              <a:rPr lang="en-US" dirty="0"/>
              <a:t>Developed by the same team (CSTR)</a:t>
            </a:r>
          </a:p>
        </p:txBody>
      </p:sp>
    </p:spTree>
    <p:extLst>
      <p:ext uri="{BB962C8B-B14F-4D97-AF65-F5344CB8AC3E}">
        <p14:creationId xmlns:p14="http://schemas.microsoft.com/office/powerpoint/2010/main" val="7933486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EA0B96-99AA-455C-934F-807A7CB9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92C39-2EA6-45F3-8395-5BA988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646" y="568345"/>
            <a:ext cx="6764625" cy="156071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2BB0DF6-ACE5-4950-BA37-64F776050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1534308"/>
            <a:ext cx="3640541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7785-827B-4355-9323-DA21C738B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" b="3"/>
          <a:stretch/>
        </p:blipFill>
        <p:spPr>
          <a:xfrm>
            <a:off x="811381" y="1635930"/>
            <a:ext cx="3316885" cy="41553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89A3-A0B0-4994-8685-C1E70B2E3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646" y="2176009"/>
            <a:ext cx="67646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9721-D3B1-472F-AE3D-3E116B8D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646" y="2438400"/>
            <a:ext cx="6764626" cy="3651504"/>
          </a:xfrm>
        </p:spPr>
        <p:txBody>
          <a:bodyPr>
            <a:normAutofit/>
          </a:bodyPr>
          <a:lstStyle/>
          <a:p>
            <a:r>
              <a:rPr lang="en-US" dirty="0"/>
              <a:t>Extracting </a:t>
            </a:r>
            <a:r>
              <a:rPr lang="en-US" i="1" dirty="0" err="1"/>
              <a:t>Turkic_TTS</a:t>
            </a:r>
            <a:r>
              <a:rPr lang="en-US" dirty="0"/>
              <a:t>’ data increased its size by a factor of 8</a:t>
            </a:r>
          </a:p>
          <a:p>
            <a:pPr lvl="1"/>
            <a:r>
              <a:rPr lang="en-US" dirty="0"/>
              <a:t>3GB -&gt; 24GB</a:t>
            </a:r>
          </a:p>
          <a:p>
            <a:pPr lvl="1"/>
            <a:r>
              <a:rPr lang="en-US" dirty="0"/>
              <a:t>Both text and audio from Chuvash-language news clips</a:t>
            </a:r>
          </a:p>
          <a:p>
            <a:r>
              <a:rPr lang="en-US" dirty="0"/>
              <a:t>Steps: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Remove trailing ends from files (where silence was most common)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Segment audio files and pair with transcriptions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Match audio and text by renaming files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86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1394-21E3-4524-9EE5-9B1FDE5E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0A18-9BFB-4907-9232-4C2C6518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a few hours</a:t>
            </a:r>
          </a:p>
          <a:p>
            <a:r>
              <a:rPr lang="en-US" dirty="0"/>
              <a:t>Trained on Ubuntu 18.04 in an 8-core virtual machine with 8GB of RAM</a:t>
            </a:r>
          </a:p>
          <a:p>
            <a:r>
              <a:rPr lang="en-US" dirty="0"/>
              <a:t>Big Red II ambitions</a:t>
            </a:r>
          </a:p>
        </p:txBody>
      </p:sp>
    </p:spTree>
    <p:extLst>
      <p:ext uri="{BB962C8B-B14F-4D97-AF65-F5344CB8AC3E}">
        <p14:creationId xmlns:p14="http://schemas.microsoft.com/office/powerpoint/2010/main" val="85335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3448-55B9-4F47-B25F-6010DEE7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eSpeakNG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A8E8-1557-4255-A7B6-20C5DEE0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Formant synthesis</a:t>
            </a:r>
          </a:p>
          <a:p>
            <a:r>
              <a:rPr lang="en-US" dirty="0"/>
              <a:t>English &amp; Spanish TTS work perfectly</a:t>
            </a:r>
          </a:p>
          <a:p>
            <a:r>
              <a:rPr lang="en-US" dirty="0"/>
              <a:t>Unable to test Chuvash due to corrupted installation of custom repo</a:t>
            </a:r>
          </a:p>
          <a:p>
            <a:pPr lvl="1"/>
            <a:r>
              <a:rPr lang="en-US" dirty="0"/>
              <a:t>Tested with </a:t>
            </a:r>
            <a:r>
              <a:rPr lang="en-US" b="1" i="1" dirty="0" err="1"/>
              <a:t>sudo</a:t>
            </a:r>
            <a:r>
              <a:rPr lang="en-US" b="1" i="1" dirty="0"/>
              <a:t> apt-get install </a:t>
            </a:r>
            <a:r>
              <a:rPr lang="en-US" b="1" i="1" dirty="0" err="1"/>
              <a:t>espeak</a:t>
            </a:r>
            <a:r>
              <a:rPr lang="en-US" b="1" i="1" dirty="0"/>
              <a:t>-ng </a:t>
            </a:r>
            <a:r>
              <a:rPr lang="en-US" dirty="0"/>
              <a:t>(package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122605430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664</Words>
  <Application>Microsoft Office PowerPoint</Application>
  <PresentationFormat>Widescreen</PresentationFormat>
  <Paragraphs>99</Paragraphs>
  <Slides>14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ShelleyAllegro BT</vt:lpstr>
      <vt:lpstr>Feathered</vt:lpstr>
      <vt:lpstr>Speech Synthesis for the Chuvash Language</vt:lpstr>
      <vt:lpstr>Background</vt:lpstr>
      <vt:lpstr>Introduction to Speech Synthesis</vt:lpstr>
      <vt:lpstr>Speech Synthesis Systems</vt:lpstr>
      <vt:lpstr>Corpora &amp; Repositories</vt:lpstr>
      <vt:lpstr>Ossian &amp; Merlin</vt:lpstr>
      <vt:lpstr>Data Preprocessing</vt:lpstr>
      <vt:lpstr>Training Ossian</vt:lpstr>
      <vt:lpstr>eSpeakNG</vt:lpstr>
      <vt:lpstr>Model Evaluation &amp; Results</vt:lpstr>
      <vt:lpstr>Examples</vt:lpstr>
      <vt:lpstr>References</vt:lpstr>
      <vt:lpstr>Special Thanks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 for the Chuvash Language</dc:title>
  <dc:creator>Dante R.</dc:creator>
  <cp:lastModifiedBy>Dante R.</cp:lastModifiedBy>
  <cp:revision>52</cp:revision>
  <dcterms:created xsi:type="dcterms:W3CDTF">2019-04-22T12:40:02Z</dcterms:created>
  <dcterms:modified xsi:type="dcterms:W3CDTF">2019-04-23T20:59:41Z</dcterms:modified>
</cp:coreProperties>
</file>