
<file path=[Content_Types].xml><?xml version="1.0" encoding="utf-8"?>
<Types xmlns="http://schemas.openxmlformats.org/package/2006/content-types"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2" r:id="rId4"/>
    <p:sldId id="263" r:id="rId5"/>
    <p:sldId id="259" r:id="rId6"/>
    <p:sldId id="267" r:id="rId7"/>
    <p:sldId id="258" r:id="rId8"/>
    <p:sldId id="266" r:id="rId9"/>
    <p:sldId id="268" r:id="rId10"/>
    <p:sldId id="264" r:id="rId11"/>
    <p:sldId id="260" r:id="rId12"/>
    <p:sldId id="265" r:id="rId13"/>
    <p:sldId id="269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00" autoAdjust="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AD27D-51C2-45C4-ACC2-770FADF1C23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0D41D-371A-4192-9DEF-D9C902F5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01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Chuvash, as you may remember from our second practical,…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0D41D-371A-4192-9DEF-D9C902F53B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81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Focuses on — you guessed it — turning text to speech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0D41D-371A-4192-9DEF-D9C902F53B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31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eSpeakNG</a:t>
            </a:r>
            <a:r>
              <a:rPr lang="en-US" dirty="0"/>
              <a:t> is the “black sheep”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0D41D-371A-4192-9DEF-D9C902F53B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09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CSTR: “Center for Speech Technology Research”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0D41D-371A-4192-9DEF-D9C902F53B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61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Harry Zhang: for his advice on audio preprocessing and work on implementing Chuvash to the </a:t>
            </a:r>
            <a:r>
              <a:rPr lang="en-US" dirty="0" err="1"/>
              <a:t>eSpeak</a:t>
            </a:r>
            <a:r>
              <a:rPr lang="en-US" dirty="0"/>
              <a:t> library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Viewers: This presentation was made possible in part by viewers like you. Thank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0D41D-371A-4192-9DEF-D9C902F53B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57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0D41D-371A-4192-9DEF-D9C902F53B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9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0073A0A9-19FD-40B0-A896-016B031CD78A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D7D24676-CE50-4A4D-BB9E-9C292DBAE472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034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A0A9-19FD-40B0-A896-016B031CD78A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4676-CE50-4A4D-BB9E-9C292DBA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8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0073A0A9-19FD-40B0-A896-016B031CD78A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D7D24676-CE50-4A4D-BB9E-9C292DBAE47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34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A0A9-19FD-40B0-A896-016B031CD78A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4676-CE50-4A4D-BB9E-9C292DBA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9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073A0A9-19FD-40B0-A896-016B031CD78A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7D24676-CE50-4A4D-BB9E-9C292DBAE47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653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A0A9-19FD-40B0-A896-016B031CD78A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4676-CE50-4A4D-BB9E-9C292DBA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0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A0A9-19FD-40B0-A896-016B031CD78A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4676-CE50-4A4D-BB9E-9C292DBA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A0A9-19FD-40B0-A896-016B031CD78A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4676-CE50-4A4D-BB9E-9C292DBA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4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A0A9-19FD-40B0-A896-016B031CD78A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4676-CE50-4A4D-BB9E-9C292DBA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210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0073A0A9-19FD-40B0-A896-016B031CD78A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D7D24676-CE50-4A4D-BB9E-9C292DBA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771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0073A0A9-19FD-40B0-A896-016B031CD78A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D7D24676-CE50-4A4D-BB9E-9C292DBA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4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073A0A9-19FD-40B0-A896-016B031CD78A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7D24676-CE50-4A4D-BB9E-9C292DBAE4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39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ech_synthesis" TargetMode="External"/><Relationship Id="rId2" Type="http://schemas.openxmlformats.org/officeDocument/2006/relationships/hyperlink" Target="http://www.gks.ru/free_doc/new_site/perepis2010/croc/Documents/Vol4/pub-04-0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huvash_languag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1707E-92C0-4134-92EF-A2F91A4AD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Speech Synthesis for the Chuvash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17882-F367-4FC0-823D-3E26F655ED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Dante Razo</a:t>
            </a:r>
          </a:p>
          <a:p>
            <a:r>
              <a:rPr lang="en-US" dirty="0"/>
              <a:t>LING-L 445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85D68D-1388-42BA-A793-A3ADF13D3C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87" r="36016"/>
          <a:stretch/>
        </p:blipFill>
        <p:spPr>
          <a:xfrm>
            <a:off x="9817591" y="5027279"/>
            <a:ext cx="733170" cy="87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89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0BA11-6F86-4E1C-BC79-5A362ACB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&amp;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BB45D-7246-4013-B6BD-C7F2C9CC0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66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E1AD-1F61-4231-A5C5-3430340C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D0C8E-7CC5-492B-8D8F-292D819DC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3651504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az-Cyrl-AZ" dirty="0"/>
              <a:t>Ытти чӗлхесемпе пӗрлех ку хатӗрте чӑваш чӗлхи валли те вырӑн тупӑннӑ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From </a:t>
            </a:r>
            <a:r>
              <a:rPr lang="en-US" i="1" dirty="0" err="1"/>
              <a:t>apertium_chv</a:t>
            </a:r>
            <a:r>
              <a:rPr lang="en-US" i="1" dirty="0"/>
              <a:t> </a:t>
            </a:r>
            <a:r>
              <a:rPr lang="en-US" dirty="0"/>
              <a:t>corpus </a:t>
            </a:r>
            <a:r>
              <a:rPr lang="en-US" b="1" dirty="0"/>
              <a:t>(/texts/cvorg-commonvoice.txt</a:t>
            </a:r>
            <a:r>
              <a:rPr lang="en-US" dirty="0"/>
              <a:t>, line 2)</a:t>
            </a:r>
          </a:p>
        </p:txBody>
      </p:sp>
      <p:pic>
        <p:nvPicPr>
          <p:cNvPr id="6" name="apertium GAIN">
            <a:hlinkClick r:id="" action="ppaction://media"/>
            <a:extLst>
              <a:ext uri="{FF2B5EF4-FFF2-40B4-BE49-F238E27FC236}">
                <a16:creationId xmlns:a16="http://schemas.microsoft.com/office/drawing/2014/main" id="{6E3A3BA9-F838-4F36-B2E0-7209235B7E1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407161" y="295714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2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2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A51D-4EAE-48F5-9131-7737CBEAB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8DB8A-8781-4549-BDF3-51BF9954B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426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Russian Bureau of Statistics: </a:t>
            </a:r>
            <a:r>
              <a:rPr lang="ru-RU" sz="1800" dirty="0"/>
              <a:t>Владение Языками Населением Российской Федерации</a:t>
            </a:r>
            <a:r>
              <a:rPr lang="en-US" dirty="0"/>
              <a:t> [</a:t>
            </a:r>
            <a:r>
              <a:rPr lang="en-US" i="1" dirty="0"/>
              <a:t>Population of the Russian Federation by Languages</a:t>
            </a:r>
            <a:r>
              <a:rPr lang="en-US" dirty="0"/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i="1" dirty="0">
                <a:hlinkClick r:id="rId2"/>
              </a:rPr>
              <a:t>http://www.gks.ru/free_doc/new_site/perepis2010/croc/Documents/Vol4/pub-04-05.pdf</a:t>
            </a:r>
            <a:endParaRPr lang="en-US" sz="1800" i="1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Wikipedia: Speech Synthesis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i="1" dirty="0">
                <a:hlinkClick r:id="rId3"/>
              </a:rPr>
              <a:t>https://en.wikipedia.org/wiki/Speech_synthesis</a:t>
            </a:r>
            <a:endParaRPr lang="en-US" sz="1800" i="1" dirty="0"/>
          </a:p>
          <a:p>
            <a:pPr marL="0" indent="0">
              <a:lnSpc>
                <a:spcPct val="100000"/>
              </a:lnSpc>
              <a:buNone/>
            </a:pPr>
            <a:endParaRPr lang="en-US" sz="1800" i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Wikipedia: Chuvash Language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i="1" dirty="0">
                <a:hlinkClick r:id="rId4"/>
              </a:rPr>
              <a:t>https://en.wikipedia.org/wiki/Chuvash_language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4045306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F0BF-CF9A-43D7-8D7D-EDEDD0816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AC0E1-3848-4F13-9F05-78EC12C64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Harry Zhang</a:t>
            </a:r>
          </a:p>
          <a:p>
            <a:r>
              <a:rPr lang="en-US" sz="2800" dirty="0"/>
              <a:t>And viewers like you</a:t>
            </a:r>
          </a:p>
        </p:txBody>
      </p:sp>
    </p:spTree>
    <p:extLst>
      <p:ext uri="{BB962C8B-B14F-4D97-AF65-F5344CB8AC3E}">
        <p14:creationId xmlns:p14="http://schemas.microsoft.com/office/powerpoint/2010/main" val="2404174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FD9A62-25FB-41FB-A2C2-3C976AC89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1984" y="2348345"/>
            <a:ext cx="7659585" cy="4254336"/>
          </a:xfrm>
        </p:spPr>
        <p:txBody>
          <a:bodyPr>
            <a:noAutofit/>
          </a:bodyPr>
          <a:lstStyle/>
          <a:p>
            <a:r>
              <a:rPr lang="en-US" sz="24000" dirty="0">
                <a:latin typeface="ShelleyAllegro BT" panose="03030702030607090B03" pitchFamily="66" charset="0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95469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6CF7989-8062-4A94-8F9D-90B269D27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9ED3E-3B02-40E3-836F-DDF6A1542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568345"/>
            <a:ext cx="5303471" cy="1560716"/>
          </a:xfrm>
        </p:spPr>
        <p:txBody>
          <a:bodyPr>
            <a:normAutofit/>
          </a:bodyPr>
          <a:lstStyle/>
          <a:p>
            <a:r>
              <a:rPr lang="en-US" sz="4000" dirty="0"/>
              <a:t>Background</a:t>
            </a:r>
          </a:p>
        </p:txBody>
      </p:sp>
      <p:sp>
        <p:nvSpPr>
          <p:cNvPr id="25" name="Rounded Rectangle 13">
            <a:extLst>
              <a:ext uri="{FF2B5EF4-FFF2-40B4-BE49-F238E27FC236}">
                <a16:creationId xmlns:a16="http://schemas.microsoft.com/office/drawing/2014/main" id="{F5AA46A9-DF4A-490A-876F-33E2CC2B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655" y="1534308"/>
            <a:ext cx="5127306" cy="4358546"/>
          </a:xfrm>
          <a:prstGeom prst="roundRect">
            <a:avLst>
              <a:gd name="adj" fmla="val 246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C9001-49F2-464D-88CE-07B5116154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2" r="19715" b="-6"/>
          <a:stretch/>
        </p:blipFill>
        <p:spPr>
          <a:xfrm>
            <a:off x="987907" y="1859950"/>
            <a:ext cx="4448803" cy="3707262"/>
          </a:xfrm>
          <a:prstGeom prst="rect">
            <a:avLst/>
          </a:prstGeom>
        </p:spPr>
      </p:pic>
      <p:cxnSp>
        <p:nvCxnSpPr>
          <p:cNvPr id="26" name="Straight Connector 21">
            <a:extLst>
              <a:ext uri="{FF2B5EF4-FFF2-40B4-BE49-F238E27FC236}">
                <a16:creationId xmlns:a16="http://schemas.microsoft.com/office/drawing/2014/main" id="{C696F822-DDA2-499B-AA77-6020B0AB1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00800" y="2176009"/>
            <a:ext cx="53034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11F61-B3AE-4197-A9A7-95DF480C4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438400"/>
            <a:ext cx="5303471" cy="3651504"/>
          </a:xfrm>
        </p:spPr>
        <p:txBody>
          <a:bodyPr>
            <a:normAutofit/>
          </a:bodyPr>
          <a:lstStyle/>
          <a:p>
            <a:r>
              <a:rPr lang="en-US" dirty="0"/>
              <a:t>Chuvash is a minority language spoken by roughly one million people in European Russia</a:t>
            </a:r>
          </a:p>
          <a:p>
            <a:r>
              <a:rPr lang="en-US" dirty="0"/>
              <a:t>Turkic language that utilizes the Cyrillic alphabet</a:t>
            </a:r>
          </a:p>
          <a:p>
            <a:r>
              <a:rPr lang="en-US" dirty="0"/>
              <a:t>This project aimed to train popular speech-synthesis systems and compare them</a:t>
            </a:r>
          </a:p>
        </p:txBody>
      </p:sp>
    </p:spTree>
    <p:extLst>
      <p:ext uri="{BB962C8B-B14F-4D97-AF65-F5344CB8AC3E}">
        <p14:creationId xmlns:p14="http://schemas.microsoft.com/office/powerpoint/2010/main" val="263295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AFA8-04B0-43FE-89A4-728796A8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Speech Synthesis?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6C5E1-DC62-4678-A43A-484AB1229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synthesis is the production of artificial human speech</a:t>
            </a:r>
          </a:p>
          <a:p>
            <a:pPr lvl="1"/>
            <a:r>
              <a:rPr lang="en-US" dirty="0"/>
              <a:t>e.g. Bloomington Transit &amp; IU buses, Google Assistant, Amazon Alexa</a:t>
            </a:r>
          </a:p>
          <a:p>
            <a:r>
              <a:rPr lang="en-US" dirty="0"/>
              <a:t>Text-to-speech (TTS) is a subset of speech synthesis</a:t>
            </a:r>
          </a:p>
          <a:p>
            <a:pPr lvl="1"/>
            <a:r>
              <a:rPr lang="en-US" dirty="0"/>
              <a:t>Self-explanatory name</a:t>
            </a:r>
          </a:p>
          <a:p>
            <a:pPr lvl="1"/>
            <a:r>
              <a:rPr lang="en-US" dirty="0"/>
              <a:t>e.g. Microsoft Sam, NOAA Severe Weather Alerts, Stephen Hawking</a:t>
            </a:r>
          </a:p>
        </p:txBody>
      </p:sp>
    </p:spTree>
    <p:extLst>
      <p:ext uri="{BB962C8B-B14F-4D97-AF65-F5344CB8AC3E}">
        <p14:creationId xmlns:p14="http://schemas.microsoft.com/office/powerpoint/2010/main" val="138471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E18AA-AE04-4334-AECA-8E3E1AC4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Synthesis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AEE15-77E8-4997-9901-DAE7F5DD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Used:</a:t>
            </a:r>
          </a:p>
          <a:p>
            <a:pPr lvl="1"/>
            <a:r>
              <a:rPr lang="en-US" dirty="0"/>
              <a:t>Ossian &amp; Merlin</a:t>
            </a:r>
          </a:p>
          <a:p>
            <a:r>
              <a:rPr lang="en-US" dirty="0"/>
              <a:t>Attempted:</a:t>
            </a:r>
          </a:p>
          <a:p>
            <a:pPr lvl="1"/>
            <a:r>
              <a:rPr lang="en-US" dirty="0" err="1"/>
              <a:t>eSpeakNG</a:t>
            </a:r>
            <a:endParaRPr lang="en-US" dirty="0"/>
          </a:p>
          <a:p>
            <a:pPr lvl="1"/>
            <a:r>
              <a:rPr lang="en-US" dirty="0"/>
              <a:t>Mozilla TTS</a:t>
            </a:r>
          </a:p>
          <a:p>
            <a:pPr lvl="1"/>
            <a:r>
              <a:rPr lang="en-US" dirty="0"/>
              <a:t>Mozilla </a:t>
            </a:r>
            <a:r>
              <a:rPr lang="en-US" dirty="0" err="1"/>
              <a:t>LPCNet</a:t>
            </a:r>
            <a:endParaRPr lang="en-US" dirty="0"/>
          </a:p>
          <a:p>
            <a:r>
              <a:rPr lang="en-US" dirty="0"/>
              <a:t>Considered:</a:t>
            </a:r>
          </a:p>
          <a:p>
            <a:pPr lvl="1"/>
            <a:r>
              <a:rPr lang="en-US" dirty="0"/>
              <a:t>Festival</a:t>
            </a:r>
          </a:p>
        </p:txBody>
      </p:sp>
    </p:spTree>
    <p:extLst>
      <p:ext uri="{BB962C8B-B14F-4D97-AF65-F5344CB8AC3E}">
        <p14:creationId xmlns:p14="http://schemas.microsoft.com/office/powerpoint/2010/main" val="45901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3DFC4-4B03-4852-9645-300ACFA1C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1545" y="568345"/>
            <a:ext cx="8282726" cy="1560716"/>
          </a:xfrm>
        </p:spPr>
        <p:txBody>
          <a:bodyPr>
            <a:normAutofit/>
          </a:bodyPr>
          <a:lstStyle/>
          <a:p>
            <a:r>
              <a:rPr lang="en-US" dirty="0"/>
              <a:t>Corpora &amp; Repositories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4A12553-0757-4B47-96FF-C737B5DB9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1545" y="2526686"/>
            <a:ext cx="8282726" cy="36515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/>
              <a:t>Corpora:</a:t>
            </a:r>
            <a:endParaRPr lang="en-US" b="1" i="1" dirty="0"/>
          </a:p>
          <a:p>
            <a:r>
              <a:rPr lang="en-US" b="1" i="1" dirty="0" err="1"/>
              <a:t>Turkic_TTS</a:t>
            </a:r>
            <a:r>
              <a:rPr lang="en-US" i="1" dirty="0"/>
              <a:t> </a:t>
            </a:r>
            <a:r>
              <a:rPr lang="en-US" dirty="0"/>
              <a:t>by Francis M. Tyers (</a:t>
            </a:r>
            <a:r>
              <a:rPr lang="en-US" u="sng" dirty="0" err="1"/>
              <a:t>ftyers</a:t>
            </a:r>
            <a:r>
              <a:rPr lang="en-US" dirty="0"/>
              <a:t>)</a:t>
            </a:r>
          </a:p>
          <a:p>
            <a:r>
              <a:rPr lang="en-US" b="1" i="1" dirty="0" err="1"/>
              <a:t>Apertium-chv</a:t>
            </a:r>
            <a:r>
              <a:rPr lang="en-US" b="1" i="1" dirty="0"/>
              <a:t> </a:t>
            </a:r>
            <a:r>
              <a:rPr lang="en-US" dirty="0"/>
              <a:t>(GPL-3.0) by </a:t>
            </a:r>
            <a:r>
              <a:rPr lang="en-US" dirty="0" err="1"/>
              <a:t>Apertium</a:t>
            </a:r>
            <a:r>
              <a:rPr lang="en-US" dirty="0"/>
              <a:t> (</a:t>
            </a:r>
            <a:r>
              <a:rPr lang="en-US" u="sng" dirty="0" err="1"/>
              <a:t>apertium</a:t>
            </a:r>
            <a:r>
              <a:rPr lang="en-US" dirty="0"/>
              <a:t>)</a:t>
            </a:r>
            <a:endParaRPr lang="en-US" u="sng" dirty="0"/>
          </a:p>
          <a:p>
            <a:pPr marL="0" indent="0">
              <a:buNone/>
            </a:pPr>
            <a:endParaRPr lang="en-US" b="1" i="1" u="sng" dirty="0"/>
          </a:p>
          <a:p>
            <a:pPr marL="0" indent="0">
              <a:buNone/>
            </a:pPr>
            <a:r>
              <a:rPr lang="en-US" b="1" u="sng" dirty="0"/>
              <a:t>Repositories:</a:t>
            </a:r>
          </a:p>
          <a:p>
            <a:r>
              <a:rPr lang="en-US" b="1" i="1" dirty="0" err="1"/>
              <a:t>eSpeakNG</a:t>
            </a:r>
            <a:r>
              <a:rPr lang="en-US" b="1" i="1" dirty="0"/>
              <a:t> (-cv)</a:t>
            </a:r>
            <a:r>
              <a:rPr lang="en-US" dirty="0"/>
              <a:t> by Harry Zhang (</a:t>
            </a:r>
            <a:r>
              <a:rPr lang="en-US" u="sng" dirty="0"/>
              <a:t>contextualist</a:t>
            </a:r>
            <a:r>
              <a:rPr lang="en-US" dirty="0"/>
              <a:t>)</a:t>
            </a:r>
          </a:p>
          <a:p>
            <a:r>
              <a:rPr lang="en-US" b="1" i="1" dirty="0"/>
              <a:t>Mozilla TTS </a:t>
            </a:r>
            <a:r>
              <a:rPr lang="en-US" dirty="0"/>
              <a:t>(MPL-2.0) by Mozilla (</a:t>
            </a:r>
            <a:r>
              <a:rPr lang="en-US" u="sng" dirty="0" err="1"/>
              <a:t>mozilla</a:t>
            </a:r>
            <a:r>
              <a:rPr lang="en-US" dirty="0"/>
              <a:t>)</a:t>
            </a:r>
            <a:endParaRPr lang="en-US" b="1" dirty="0"/>
          </a:p>
          <a:p>
            <a:r>
              <a:rPr lang="en-US" b="1" i="1" dirty="0"/>
              <a:t>Ossian </a:t>
            </a:r>
            <a:r>
              <a:rPr lang="en-US" dirty="0"/>
              <a:t>(Apache-2.0) by CSTR Edinburgh (</a:t>
            </a:r>
            <a:r>
              <a:rPr lang="en-US" u="sng" dirty="0" err="1"/>
              <a:t>cstr-edinburgh</a:t>
            </a:r>
            <a:r>
              <a:rPr lang="en-US" u="sng" dirty="0"/>
              <a:t>)</a:t>
            </a:r>
            <a:endParaRPr lang="en-US" b="1" i="1" dirty="0"/>
          </a:p>
          <a:p>
            <a:r>
              <a:rPr lang="en-US" b="1" i="1" dirty="0"/>
              <a:t>Mozilla </a:t>
            </a:r>
            <a:r>
              <a:rPr lang="en-US" b="1" i="1" dirty="0" err="1"/>
              <a:t>LPCNet</a:t>
            </a:r>
            <a:r>
              <a:rPr lang="en-US" b="1" i="1" dirty="0"/>
              <a:t> </a:t>
            </a:r>
            <a:r>
              <a:rPr lang="en-US" dirty="0"/>
              <a:t>(BSD-3) by Mozilla (</a:t>
            </a:r>
            <a:r>
              <a:rPr lang="en-US" u="sng" dirty="0" err="1"/>
              <a:t>mozilla</a:t>
            </a:r>
            <a:r>
              <a:rPr lang="en-US" dirty="0"/>
              <a:t>)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4EB6A7E-C5AB-4C75-A0AC-30EC8C5B9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45" y="2526686"/>
            <a:ext cx="2933934" cy="293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4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B340-345D-4F01-862D-D476D0C9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Ossian &amp; Merlin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CF911-3B92-42D5-BD52-01C61890D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4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EA0B96-99AA-455C-934F-807A7CB9D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92C39-2EA6-45F3-8395-5BA988F2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646" y="568345"/>
            <a:ext cx="6764625" cy="1560716"/>
          </a:xfrm>
        </p:spPr>
        <p:txBody>
          <a:bodyPr>
            <a:normAutofit/>
          </a:bodyPr>
          <a:lstStyle/>
          <a:p>
            <a:r>
              <a:rPr lang="en-US" dirty="0"/>
              <a:t>Training Ossian</a:t>
            </a:r>
          </a:p>
        </p:txBody>
      </p:sp>
      <p:sp>
        <p:nvSpPr>
          <p:cNvPr id="12" name="Rounded Rectangle 13">
            <a:extLst>
              <a:ext uri="{FF2B5EF4-FFF2-40B4-BE49-F238E27FC236}">
                <a16:creationId xmlns:a16="http://schemas.microsoft.com/office/drawing/2014/main" id="{B2BB0DF6-ACE5-4950-BA37-64F776050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655" y="1534308"/>
            <a:ext cx="3640541" cy="4358546"/>
          </a:xfrm>
          <a:prstGeom prst="roundRect">
            <a:avLst>
              <a:gd name="adj" fmla="val 246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397785-827B-4355-9323-DA21C738B1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8" b="3"/>
          <a:stretch/>
        </p:blipFill>
        <p:spPr>
          <a:xfrm>
            <a:off x="989970" y="1865552"/>
            <a:ext cx="2959246" cy="370726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6B89A3-A0B0-4994-8685-C1E70B2E3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646" y="2176009"/>
            <a:ext cx="676462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99721-D3B1-472F-AE3D-3E116B8D9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9646" y="2438400"/>
            <a:ext cx="6764626" cy="365150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148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3448-55B9-4F47-B25F-6010DEE7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eSpeakNG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6A8E8-1557-4255-A7B6-20C5DEE04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54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CA811-25F0-4898-8ADA-E1EFAF1A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</a:t>
            </a:r>
            <a:r>
              <a:rPr lang="en-US" dirty="0" err="1"/>
              <a:t>eSpeakNG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180E2-4CEE-40D0-ACBE-F99A2FC4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32315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393</Words>
  <Application>Microsoft Office PowerPoint</Application>
  <PresentationFormat>Widescreen</PresentationFormat>
  <Paragraphs>65</Paragraphs>
  <Slides>14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Century Schoolbook</vt:lpstr>
      <vt:lpstr>Corbel</vt:lpstr>
      <vt:lpstr>ShelleyAllegro BT</vt:lpstr>
      <vt:lpstr>Feathered</vt:lpstr>
      <vt:lpstr>Speech Synthesis for the Chuvash Language</vt:lpstr>
      <vt:lpstr>Background</vt:lpstr>
      <vt:lpstr>What is Speech Synthesis?</vt:lpstr>
      <vt:lpstr>Speech Synthesis Systems</vt:lpstr>
      <vt:lpstr>Corpora &amp; Repositories</vt:lpstr>
      <vt:lpstr>Ossian &amp; Merlin</vt:lpstr>
      <vt:lpstr>Training Ossian</vt:lpstr>
      <vt:lpstr>eSpeakNG</vt:lpstr>
      <vt:lpstr>Configuring eSpeakNG</vt:lpstr>
      <vt:lpstr>Model Evaluation &amp; Results</vt:lpstr>
      <vt:lpstr>Example</vt:lpstr>
      <vt:lpstr>References</vt:lpstr>
      <vt:lpstr>Special Thanks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Synthesis for the Chuvash Language</dc:title>
  <dc:creator>Dante R.</dc:creator>
  <cp:lastModifiedBy>Dante R.</cp:lastModifiedBy>
  <cp:revision>21</cp:revision>
  <dcterms:created xsi:type="dcterms:W3CDTF">2019-04-22T12:40:02Z</dcterms:created>
  <dcterms:modified xsi:type="dcterms:W3CDTF">2019-04-22T13:13:01Z</dcterms:modified>
</cp:coreProperties>
</file>