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 id="2147483684" r:id="rId5"/>
  </p:sldMasterIdLst>
  <p:notesMasterIdLst>
    <p:notesMasterId r:id="rId20"/>
  </p:notesMasterIdLst>
  <p:sldIdLst>
    <p:sldId id="256" r:id="rId6"/>
    <p:sldId id="298" r:id="rId7"/>
    <p:sldId id="295" r:id="rId8"/>
    <p:sldId id="293" r:id="rId9"/>
    <p:sldId id="262" r:id="rId10"/>
    <p:sldId id="289" r:id="rId11"/>
    <p:sldId id="271" r:id="rId12"/>
    <p:sldId id="284" r:id="rId13"/>
    <p:sldId id="294" r:id="rId14"/>
    <p:sldId id="265" r:id="rId15"/>
    <p:sldId id="297" r:id="rId16"/>
    <p:sldId id="291" r:id="rId17"/>
    <p:sldId id="267"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E0202-40C7-4D06-BBE1-CE1F22645A1D}" v="448" dt="2020-05-08T16:28:20.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43" autoAdjust="0"/>
    <p:restoredTop sz="82364" autoAdjust="0"/>
  </p:normalViewPr>
  <p:slideViewPr>
    <p:cSldViewPr snapToGrid="0">
      <p:cViewPr varScale="1">
        <p:scale>
          <a:sx n="82" d="100"/>
          <a:sy n="82" d="100"/>
        </p:scale>
        <p:origin x="10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Tetrick" userId="a2df512e-642a-440b-a947-52063eaf0d22" providerId="ADAL" clId="{AFEE0202-40C7-4D06-BBE1-CE1F22645A1D}"/>
    <pc:docChg chg="undo custSel addSld modSld">
      <pc:chgData name="Daniel Tetrick" userId="a2df512e-642a-440b-a947-52063eaf0d22" providerId="ADAL" clId="{AFEE0202-40C7-4D06-BBE1-CE1F22645A1D}" dt="2020-05-08T16:24:54.698" v="940" actId="20577"/>
      <pc:docMkLst>
        <pc:docMk/>
      </pc:docMkLst>
      <pc:sldChg chg="modSp mod">
        <pc:chgData name="Daniel Tetrick" userId="a2df512e-642a-440b-a947-52063eaf0d22" providerId="ADAL" clId="{AFEE0202-40C7-4D06-BBE1-CE1F22645A1D}" dt="2020-05-08T15:22:15.090" v="112" actId="14100"/>
        <pc:sldMkLst>
          <pc:docMk/>
          <pc:sldMk cId="236495545" sldId="256"/>
        </pc:sldMkLst>
        <pc:spChg chg="mod">
          <ac:chgData name="Daniel Tetrick" userId="a2df512e-642a-440b-a947-52063eaf0d22" providerId="ADAL" clId="{AFEE0202-40C7-4D06-BBE1-CE1F22645A1D}" dt="2020-05-08T15:22:15.090" v="112" actId="14100"/>
          <ac:spMkLst>
            <pc:docMk/>
            <pc:sldMk cId="236495545" sldId="256"/>
            <ac:spMk id="3" creationId="{DC9D490A-9F32-4963-8E5F-D90CBAFEE431}"/>
          </ac:spMkLst>
        </pc:spChg>
      </pc:sldChg>
      <pc:sldChg chg="modSp mod modNotesTx">
        <pc:chgData name="Daniel Tetrick" userId="a2df512e-642a-440b-a947-52063eaf0d22" providerId="ADAL" clId="{AFEE0202-40C7-4D06-BBE1-CE1F22645A1D}" dt="2020-05-08T16:15:57.592" v="872" actId="6549"/>
        <pc:sldMkLst>
          <pc:docMk/>
          <pc:sldMk cId="2110727572" sldId="262"/>
        </pc:sldMkLst>
        <pc:spChg chg="mod">
          <ac:chgData name="Daniel Tetrick" userId="a2df512e-642a-440b-a947-52063eaf0d22" providerId="ADAL" clId="{AFEE0202-40C7-4D06-BBE1-CE1F22645A1D}" dt="2020-05-08T16:15:42.812" v="871" actId="313"/>
          <ac:spMkLst>
            <pc:docMk/>
            <pc:sldMk cId="2110727572" sldId="262"/>
            <ac:spMk id="4" creationId="{E05125C4-966E-483F-BBA5-F3500722A984}"/>
          </ac:spMkLst>
        </pc:spChg>
      </pc:sldChg>
      <pc:sldChg chg="modNotesTx">
        <pc:chgData name="Daniel Tetrick" userId="a2df512e-642a-440b-a947-52063eaf0d22" providerId="ADAL" clId="{AFEE0202-40C7-4D06-BBE1-CE1F22645A1D}" dt="2020-05-08T16:16:29.385" v="877" actId="6549"/>
        <pc:sldMkLst>
          <pc:docMk/>
          <pc:sldMk cId="228518821" sldId="265"/>
        </pc:sldMkLst>
      </pc:sldChg>
      <pc:sldChg chg="modSp mod modAnim modNotesTx">
        <pc:chgData name="Daniel Tetrick" userId="a2df512e-642a-440b-a947-52063eaf0d22" providerId="ADAL" clId="{AFEE0202-40C7-4D06-BBE1-CE1F22645A1D}" dt="2020-05-08T16:21:40.505" v="913" actId="20577"/>
        <pc:sldMkLst>
          <pc:docMk/>
          <pc:sldMk cId="2859753879" sldId="271"/>
        </pc:sldMkLst>
        <pc:spChg chg="mod">
          <ac:chgData name="Daniel Tetrick" userId="a2df512e-642a-440b-a947-52063eaf0d22" providerId="ADAL" clId="{AFEE0202-40C7-4D06-BBE1-CE1F22645A1D}" dt="2020-05-08T16:21:13.636" v="910" actId="20577"/>
          <ac:spMkLst>
            <pc:docMk/>
            <pc:sldMk cId="2859753879" sldId="271"/>
            <ac:spMk id="13" creationId="{3B9BE802-4233-41AD-8222-EFF8ECAE19A1}"/>
          </ac:spMkLst>
        </pc:spChg>
        <pc:spChg chg="mod">
          <ac:chgData name="Daniel Tetrick" userId="a2df512e-642a-440b-a947-52063eaf0d22" providerId="ADAL" clId="{AFEE0202-40C7-4D06-BBE1-CE1F22645A1D}" dt="2020-05-08T16:21:40.505" v="913" actId="20577"/>
          <ac:spMkLst>
            <pc:docMk/>
            <pc:sldMk cId="2859753879" sldId="271"/>
            <ac:spMk id="23" creationId="{BA1DD978-2D08-4598-87A4-BD2D5C75BAD0}"/>
          </ac:spMkLst>
        </pc:spChg>
      </pc:sldChg>
      <pc:sldChg chg="modNotesTx">
        <pc:chgData name="Daniel Tetrick" userId="a2df512e-642a-440b-a947-52063eaf0d22" providerId="ADAL" clId="{AFEE0202-40C7-4D06-BBE1-CE1F22645A1D}" dt="2020-05-08T16:16:21.067" v="875" actId="6549"/>
        <pc:sldMkLst>
          <pc:docMk/>
          <pc:sldMk cId="3728255294" sldId="284"/>
        </pc:sldMkLst>
      </pc:sldChg>
      <pc:sldChg chg="modSp mod modNotesTx">
        <pc:chgData name="Daniel Tetrick" userId="a2df512e-642a-440b-a947-52063eaf0d22" providerId="ADAL" clId="{AFEE0202-40C7-4D06-BBE1-CE1F22645A1D}" dt="2020-05-08T16:16:03.628" v="873" actId="6549"/>
        <pc:sldMkLst>
          <pc:docMk/>
          <pc:sldMk cId="3572237625" sldId="293"/>
        </pc:sldMkLst>
        <pc:spChg chg="mod">
          <ac:chgData name="Daniel Tetrick" userId="a2df512e-642a-440b-a947-52063eaf0d22" providerId="ADAL" clId="{AFEE0202-40C7-4D06-BBE1-CE1F22645A1D}" dt="2020-05-08T16:11:03.135" v="822" actId="20577"/>
          <ac:spMkLst>
            <pc:docMk/>
            <pc:sldMk cId="3572237625" sldId="293"/>
            <ac:spMk id="3" creationId="{57092E74-2EB8-423C-801E-37727CF9D227}"/>
          </ac:spMkLst>
        </pc:spChg>
        <pc:spChg chg="mod">
          <ac:chgData name="Daniel Tetrick" userId="a2df512e-642a-440b-a947-52063eaf0d22" providerId="ADAL" clId="{AFEE0202-40C7-4D06-BBE1-CE1F22645A1D}" dt="2020-05-08T16:13:44.639" v="843" actId="14100"/>
          <ac:spMkLst>
            <pc:docMk/>
            <pc:sldMk cId="3572237625" sldId="293"/>
            <ac:spMk id="4" creationId="{98ACD01E-5E65-445B-92A6-4F8CCDB54B94}"/>
          </ac:spMkLst>
        </pc:spChg>
        <pc:spChg chg="mod">
          <ac:chgData name="Daniel Tetrick" userId="a2df512e-642a-440b-a947-52063eaf0d22" providerId="ADAL" clId="{AFEE0202-40C7-4D06-BBE1-CE1F22645A1D}" dt="2020-05-08T16:09:31.709" v="800" actId="20577"/>
          <ac:spMkLst>
            <pc:docMk/>
            <pc:sldMk cId="3572237625" sldId="293"/>
            <ac:spMk id="6" creationId="{31D0CCE6-85AE-4706-B400-F2CC88D6A7DB}"/>
          </ac:spMkLst>
        </pc:spChg>
      </pc:sldChg>
      <pc:sldChg chg="modSp mod modNotesTx">
        <pc:chgData name="Daniel Tetrick" userId="a2df512e-642a-440b-a947-52063eaf0d22" providerId="ADAL" clId="{AFEE0202-40C7-4D06-BBE1-CE1F22645A1D}" dt="2020-05-08T16:24:54.698" v="940" actId="20577"/>
        <pc:sldMkLst>
          <pc:docMk/>
          <pc:sldMk cId="1477691592" sldId="294"/>
        </pc:sldMkLst>
        <pc:spChg chg="mod">
          <ac:chgData name="Daniel Tetrick" userId="a2df512e-642a-440b-a947-52063eaf0d22" providerId="ADAL" clId="{AFEE0202-40C7-4D06-BBE1-CE1F22645A1D}" dt="2020-05-08T16:20:11.646" v="880" actId="20577"/>
          <ac:spMkLst>
            <pc:docMk/>
            <pc:sldMk cId="1477691592" sldId="294"/>
            <ac:spMk id="16" creationId="{8C6CD8DD-CB3B-4CE4-A6F9-B6074301C664}"/>
          </ac:spMkLst>
        </pc:spChg>
        <pc:spChg chg="mod">
          <ac:chgData name="Daniel Tetrick" userId="a2df512e-642a-440b-a947-52063eaf0d22" providerId="ADAL" clId="{AFEE0202-40C7-4D06-BBE1-CE1F22645A1D}" dt="2020-05-08T16:24:54.698" v="940" actId="20577"/>
          <ac:spMkLst>
            <pc:docMk/>
            <pc:sldMk cId="1477691592" sldId="294"/>
            <ac:spMk id="18" creationId="{C60D307D-54C7-475B-8805-2D8B0097A262}"/>
          </ac:spMkLst>
        </pc:spChg>
        <pc:spChg chg="mod">
          <ac:chgData name="Daniel Tetrick" userId="a2df512e-642a-440b-a947-52063eaf0d22" providerId="ADAL" clId="{AFEE0202-40C7-4D06-BBE1-CE1F22645A1D}" dt="2020-05-08T16:24:48.330" v="939" actId="20577"/>
          <ac:spMkLst>
            <pc:docMk/>
            <pc:sldMk cId="1477691592" sldId="294"/>
            <ac:spMk id="27" creationId="{F8A32DCE-8D8B-4C1E-A512-AFCCC2A8EF76}"/>
          </ac:spMkLst>
        </pc:spChg>
      </pc:sldChg>
      <pc:sldChg chg="addSp modSp mod modAnim">
        <pc:chgData name="Daniel Tetrick" userId="a2df512e-642a-440b-a947-52063eaf0d22" providerId="ADAL" clId="{AFEE0202-40C7-4D06-BBE1-CE1F22645A1D}" dt="2020-05-08T16:03:21.720" v="737" actId="20577"/>
        <pc:sldMkLst>
          <pc:docMk/>
          <pc:sldMk cId="819427914" sldId="295"/>
        </pc:sldMkLst>
        <pc:spChg chg="mod">
          <ac:chgData name="Daniel Tetrick" userId="a2df512e-642a-440b-a947-52063eaf0d22" providerId="ADAL" clId="{AFEE0202-40C7-4D06-BBE1-CE1F22645A1D}" dt="2020-05-08T15:51:38.892" v="524" actId="14100"/>
          <ac:spMkLst>
            <pc:docMk/>
            <pc:sldMk cId="819427914" sldId="295"/>
            <ac:spMk id="2" creationId="{4F347FB0-2B6C-4EAE-B112-E5604A3BDA0D}"/>
          </ac:spMkLst>
        </pc:spChg>
        <pc:spChg chg="mod">
          <ac:chgData name="Daniel Tetrick" userId="a2df512e-642a-440b-a947-52063eaf0d22" providerId="ADAL" clId="{AFEE0202-40C7-4D06-BBE1-CE1F22645A1D}" dt="2020-05-08T16:03:21.720" v="737" actId="20577"/>
          <ac:spMkLst>
            <pc:docMk/>
            <pc:sldMk cId="819427914" sldId="295"/>
            <ac:spMk id="4" creationId="{5A35421B-52E6-4CF0-A1B2-D34E7FEE4F56}"/>
          </ac:spMkLst>
        </pc:spChg>
        <pc:spChg chg="mod">
          <ac:chgData name="Daniel Tetrick" userId="a2df512e-642a-440b-a947-52063eaf0d22" providerId="ADAL" clId="{AFEE0202-40C7-4D06-BBE1-CE1F22645A1D}" dt="2020-05-08T16:01:53.879" v="679" actId="1076"/>
          <ac:spMkLst>
            <pc:docMk/>
            <pc:sldMk cId="819427914" sldId="295"/>
            <ac:spMk id="6" creationId="{DC10272B-DEAA-4BFB-8952-97B786528DB9}"/>
          </ac:spMkLst>
        </pc:spChg>
        <pc:spChg chg="add mod">
          <ac:chgData name="Daniel Tetrick" userId="a2df512e-642a-440b-a947-52063eaf0d22" providerId="ADAL" clId="{AFEE0202-40C7-4D06-BBE1-CE1F22645A1D}" dt="2020-05-08T15:52:04.519" v="532" actId="1076"/>
          <ac:spMkLst>
            <pc:docMk/>
            <pc:sldMk cId="819427914" sldId="295"/>
            <ac:spMk id="7" creationId="{074B8F16-A75F-415A-93EB-DC2F0B7771E3}"/>
          </ac:spMkLst>
        </pc:spChg>
      </pc:sldChg>
      <pc:sldChg chg="addSp delSp modSp mod">
        <pc:chgData name="Daniel Tetrick" userId="a2df512e-642a-440b-a947-52063eaf0d22" providerId="ADAL" clId="{AFEE0202-40C7-4D06-BBE1-CE1F22645A1D}" dt="2020-05-06T23:49:53.650" v="1"/>
        <pc:sldMkLst>
          <pc:docMk/>
          <pc:sldMk cId="1088435405" sldId="297"/>
        </pc:sldMkLst>
        <pc:spChg chg="add del mod">
          <ac:chgData name="Daniel Tetrick" userId="a2df512e-642a-440b-a947-52063eaf0d22" providerId="ADAL" clId="{AFEE0202-40C7-4D06-BBE1-CE1F22645A1D}" dt="2020-05-06T23:49:53.650" v="1"/>
          <ac:spMkLst>
            <pc:docMk/>
            <pc:sldMk cId="1088435405" sldId="297"/>
            <ac:spMk id="4" creationId="{E77647FB-8377-485B-93E8-333E1D3581A6}"/>
          </ac:spMkLst>
        </pc:spChg>
        <pc:graphicFrameChg chg="add mod">
          <ac:chgData name="Daniel Tetrick" userId="a2df512e-642a-440b-a947-52063eaf0d22" providerId="ADAL" clId="{AFEE0202-40C7-4D06-BBE1-CE1F22645A1D}" dt="2020-05-06T23:49:53.650" v="1"/>
          <ac:graphicFrameMkLst>
            <pc:docMk/>
            <pc:sldMk cId="1088435405" sldId="297"/>
            <ac:graphicFrameMk id="5" creationId="{4DE9F54F-28EB-49A9-A04E-0B6462BEB580}"/>
          </ac:graphicFrameMkLst>
        </pc:graphicFrameChg>
        <pc:graphicFrameChg chg="del">
          <ac:chgData name="Daniel Tetrick" userId="a2df512e-642a-440b-a947-52063eaf0d22" providerId="ADAL" clId="{AFEE0202-40C7-4D06-BBE1-CE1F22645A1D}" dt="2020-05-06T23:49:15.425" v="0" actId="478"/>
          <ac:graphicFrameMkLst>
            <pc:docMk/>
            <pc:sldMk cId="1088435405" sldId="297"/>
            <ac:graphicFrameMk id="14" creationId="{E5837D2C-DAC4-407D-926F-CD8A2791D8B8}"/>
          </ac:graphicFrameMkLst>
        </pc:graphicFrameChg>
      </pc:sldChg>
      <pc:sldChg chg="modSp new mod modAnim">
        <pc:chgData name="Daniel Tetrick" userId="a2df512e-642a-440b-a947-52063eaf0d22" providerId="ADAL" clId="{AFEE0202-40C7-4D06-BBE1-CE1F22645A1D}" dt="2020-05-08T16:00:22.131" v="677" actId="20577"/>
        <pc:sldMkLst>
          <pc:docMk/>
          <pc:sldMk cId="1560594232" sldId="298"/>
        </pc:sldMkLst>
        <pc:spChg chg="mod">
          <ac:chgData name="Daniel Tetrick" userId="a2df512e-642a-440b-a947-52063eaf0d22" providerId="ADAL" clId="{AFEE0202-40C7-4D06-BBE1-CE1F22645A1D}" dt="2020-05-08T15:56:19.971" v="637" actId="20577"/>
          <ac:spMkLst>
            <pc:docMk/>
            <pc:sldMk cId="1560594232" sldId="298"/>
            <ac:spMk id="2" creationId="{FBE508B1-E9BD-42D5-9DF6-BB02D5F4DDC9}"/>
          </ac:spMkLst>
        </pc:spChg>
        <pc:spChg chg="mod">
          <ac:chgData name="Daniel Tetrick" userId="a2df512e-642a-440b-a947-52063eaf0d22" providerId="ADAL" clId="{AFEE0202-40C7-4D06-BBE1-CE1F22645A1D}" dt="2020-05-08T16:00:22.131" v="677" actId="20577"/>
          <ac:spMkLst>
            <pc:docMk/>
            <pc:sldMk cId="1560594232" sldId="298"/>
            <ac:spMk id="3" creationId="{99E3CEB8-0512-4CF1-A3AF-E7CA10B1CA9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288A1-9C55-4571-B7F6-70B3970CBDDC}"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3D194-1115-4348-9E11-ACE63F3671C8}" type="slidenum">
              <a:rPr lang="en-US" smtClean="0"/>
              <a:t>‹#›</a:t>
            </a:fld>
            <a:endParaRPr lang="en-US"/>
          </a:p>
        </p:txBody>
      </p:sp>
    </p:spTree>
    <p:extLst>
      <p:ext uri="{BB962C8B-B14F-4D97-AF65-F5344CB8AC3E}">
        <p14:creationId xmlns:p14="http://schemas.microsoft.com/office/powerpoint/2010/main" val="3015153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3</a:t>
            </a:fld>
            <a:endParaRPr lang="en-US"/>
          </a:p>
        </p:txBody>
      </p:sp>
    </p:spTree>
    <p:extLst>
      <p:ext uri="{BB962C8B-B14F-4D97-AF65-F5344CB8AC3E}">
        <p14:creationId xmlns:p14="http://schemas.microsoft.com/office/powerpoint/2010/main" val="246741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13</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14</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4</a:t>
            </a:fld>
            <a:endParaRPr lang="en-US"/>
          </a:p>
        </p:txBody>
      </p:sp>
    </p:spTree>
    <p:extLst>
      <p:ext uri="{BB962C8B-B14F-4D97-AF65-F5344CB8AC3E}">
        <p14:creationId xmlns:p14="http://schemas.microsoft.com/office/powerpoint/2010/main" val="246741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5</a:t>
            </a:fld>
            <a:endParaRPr lang="en-US"/>
          </a:p>
        </p:txBody>
      </p:sp>
    </p:spTree>
    <p:extLst>
      <p:ext uri="{BB962C8B-B14F-4D97-AF65-F5344CB8AC3E}">
        <p14:creationId xmlns:p14="http://schemas.microsoft.com/office/powerpoint/2010/main" val="1388765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6</a:t>
            </a:fld>
            <a:endParaRPr lang="en-US"/>
          </a:p>
        </p:txBody>
      </p:sp>
    </p:spTree>
    <p:extLst>
      <p:ext uri="{BB962C8B-B14F-4D97-AF65-F5344CB8AC3E}">
        <p14:creationId xmlns:p14="http://schemas.microsoft.com/office/powerpoint/2010/main" val="138876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7</a:t>
            </a:fld>
            <a:endParaRPr lang="en-US"/>
          </a:p>
        </p:txBody>
      </p:sp>
    </p:spTree>
    <p:extLst>
      <p:ext uri="{BB962C8B-B14F-4D97-AF65-F5344CB8AC3E}">
        <p14:creationId xmlns:p14="http://schemas.microsoft.com/office/powerpoint/2010/main" val="27926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8</a:t>
            </a:fld>
            <a:endParaRPr lang="en-US"/>
          </a:p>
        </p:txBody>
      </p:sp>
    </p:spTree>
    <p:extLst>
      <p:ext uri="{BB962C8B-B14F-4D97-AF65-F5344CB8AC3E}">
        <p14:creationId xmlns:p14="http://schemas.microsoft.com/office/powerpoint/2010/main" val="77551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9</a:t>
            </a:fld>
            <a:endParaRPr lang="en-US"/>
          </a:p>
        </p:txBody>
      </p:sp>
    </p:spTree>
    <p:extLst>
      <p:ext uri="{BB962C8B-B14F-4D97-AF65-F5344CB8AC3E}">
        <p14:creationId xmlns:p14="http://schemas.microsoft.com/office/powerpoint/2010/main" val="222822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10</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12</a:t>
            </a:fld>
            <a:endParaRPr lang="en-US"/>
          </a:p>
        </p:txBody>
      </p:sp>
    </p:spTree>
    <p:extLst>
      <p:ext uri="{BB962C8B-B14F-4D97-AF65-F5344CB8AC3E}">
        <p14:creationId xmlns:p14="http://schemas.microsoft.com/office/powerpoint/2010/main" val="398379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362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952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007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E78DBF1C-CADD-4F77-A7C4-134921F81E30}" type="slidenum">
              <a:rPr lang="en-US" smtClean="0"/>
              <a:t>‹#›</a:t>
            </a:fld>
            <a:endParaRPr lang="en-US"/>
          </a:p>
        </p:txBody>
      </p:sp>
    </p:spTree>
    <p:extLst>
      <p:ext uri="{BB962C8B-B14F-4D97-AF65-F5344CB8AC3E}">
        <p14:creationId xmlns:p14="http://schemas.microsoft.com/office/powerpoint/2010/main" val="41855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471184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78DBF1C-CADD-4F77-A7C4-134921F81E30}" type="slidenum">
              <a:rPr lang="en-US" smtClean="0"/>
              <a:t>‹#›</a:t>
            </a:fld>
            <a:endParaRPr lang="en-US"/>
          </a:p>
        </p:txBody>
      </p:sp>
    </p:spTree>
    <p:extLst>
      <p:ext uri="{BB962C8B-B14F-4D97-AF65-F5344CB8AC3E}">
        <p14:creationId xmlns:p14="http://schemas.microsoft.com/office/powerpoint/2010/main" val="30865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394D71-7E45-4491-981E-8BAE3B08382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346954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394D71-7E45-4491-981E-8BAE3B08382E}" type="datetimeFigureOut">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988670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394D71-7E45-4491-981E-8BAE3B08382E}"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887692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94D71-7E45-4491-981E-8BAE3B08382E}" type="datetimeFigureOut">
              <a:rPr lang="en-US" smtClean="0"/>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461446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94D71-7E45-4491-981E-8BAE3B08382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400549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1953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51394D71-7E45-4491-981E-8BAE3B08382E}" type="datetimeFigureOut">
              <a:rPr lang="en-US" smtClean="0"/>
              <a:t>5/8/2020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305876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819870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64706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395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724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39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066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19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210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645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5/8/2020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73036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7" r:id="rId5"/>
    <p:sldLayoutId id="2147483761" r:id="rId6"/>
    <p:sldLayoutId id="2147483762" r:id="rId7"/>
    <p:sldLayoutId id="2147483763" r:id="rId8"/>
    <p:sldLayoutId id="2147483766" r:id="rId9"/>
    <p:sldLayoutId id="2147483764" r:id="rId10"/>
    <p:sldLayoutId id="2147483765"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51394D71-7E45-4491-981E-8BAE3B08382E}" type="datetimeFigureOut">
              <a:rPr lang="en-US" smtClean="0"/>
              <a:t>5/8/2020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78DBF1C-CADD-4F77-A7C4-134921F81E30}" type="slidenum">
              <a:rPr lang="en-US" smtClean="0"/>
              <a:t>‹#›</a:t>
            </a:fld>
            <a:endParaRPr lang="en-US"/>
          </a:p>
        </p:txBody>
      </p:sp>
    </p:spTree>
    <p:extLst>
      <p:ext uri="{BB962C8B-B14F-4D97-AF65-F5344CB8AC3E}">
        <p14:creationId xmlns:p14="http://schemas.microsoft.com/office/powerpoint/2010/main" val="35265439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datetric@Micro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antetrick/" TargetMode="External"/><Relationship Id="rId2" Type="http://schemas.openxmlformats.org/officeDocument/2006/relationships/hyperlink" Target="https://github.com/dantetrick/Transience_Databricks_LightGBMClassifi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F18F92-5FCA-417A-81FF-029A20DB3FA9}"/>
              </a:ext>
            </a:extLst>
          </p:cNvPr>
          <p:cNvSpPr>
            <a:spLocks noGrp="1"/>
          </p:cNvSpPr>
          <p:nvPr>
            <p:ph type="ctrTitle"/>
          </p:nvPr>
        </p:nvSpPr>
        <p:spPr>
          <a:xfrm>
            <a:off x="95249" y="863695"/>
            <a:ext cx="4476751" cy="3779995"/>
          </a:xfrm>
        </p:spPr>
        <p:txBody>
          <a:bodyPr anchor="ctr">
            <a:normAutofit/>
          </a:bodyPr>
          <a:lstStyle/>
          <a:p>
            <a:r>
              <a:rPr lang="en-US" sz="3400" dirty="0">
                <a:solidFill>
                  <a:schemeClr val="accent1">
                    <a:lumMod val="75000"/>
                  </a:schemeClr>
                </a:solidFill>
              </a:rPr>
              <a:t>Info Sec Transience</a:t>
            </a:r>
            <a:br>
              <a:rPr lang="en-US" sz="3400" dirty="0">
                <a:solidFill>
                  <a:schemeClr val="accent1">
                    <a:lumMod val="75000"/>
                  </a:schemeClr>
                </a:solidFill>
              </a:rPr>
            </a:br>
            <a:r>
              <a:rPr lang="en-US" sz="2400" i="1" dirty="0">
                <a:solidFill>
                  <a:schemeClr val="tx1"/>
                </a:solidFill>
              </a:rPr>
              <a:t>Identifying Ephemeral Security Assets with Machine Learning</a:t>
            </a:r>
          </a:p>
        </p:txBody>
      </p:sp>
      <p:sp>
        <p:nvSpPr>
          <p:cNvPr id="3" name="Subtitle 2">
            <a:extLst>
              <a:ext uri="{FF2B5EF4-FFF2-40B4-BE49-F238E27FC236}">
                <a16:creationId xmlns:a16="http://schemas.microsoft.com/office/drawing/2014/main" id="{DC9D490A-9F32-4963-8E5F-D90CBAFEE431}"/>
              </a:ext>
            </a:extLst>
          </p:cNvPr>
          <p:cNvSpPr>
            <a:spLocks noGrp="1"/>
          </p:cNvSpPr>
          <p:nvPr>
            <p:ph type="subTitle" idx="1"/>
          </p:nvPr>
        </p:nvSpPr>
        <p:spPr>
          <a:xfrm>
            <a:off x="95249" y="4237163"/>
            <a:ext cx="4559046" cy="1673132"/>
          </a:xfrm>
        </p:spPr>
        <p:txBody>
          <a:bodyPr anchor="t">
            <a:normAutofit/>
          </a:bodyPr>
          <a:lstStyle/>
          <a:p>
            <a:r>
              <a:rPr lang="en-US" sz="2200" dirty="0"/>
              <a:t>Daniel Tetrick</a:t>
            </a:r>
          </a:p>
          <a:p>
            <a:r>
              <a:rPr lang="en-US" sz="2200" dirty="0"/>
              <a:t>Microsoft - CDG Security</a:t>
            </a:r>
          </a:p>
          <a:p>
            <a:r>
              <a:rPr lang="en-US" sz="1800" dirty="0">
                <a:hlinkClick r:id="rId2"/>
              </a:rPr>
              <a:t>datetric@Microsoft.com</a:t>
            </a:r>
            <a:endParaRPr lang="en-US" sz="1800" dirty="0"/>
          </a:p>
          <a:p>
            <a:endParaRPr lang="en-US" sz="2200" dirty="0"/>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D4EE0284-32DE-4B51-A5ED-013CAC0B12D6}"/>
              </a:ext>
            </a:extLst>
          </p:cNvPr>
          <p:cNvPicPr>
            <a:picLocks noChangeAspect="1"/>
          </p:cNvPicPr>
          <p:nvPr/>
        </p:nvPicPr>
        <p:blipFill rotWithShape="1">
          <a:blip r:embed="rId3"/>
          <a:srcRect l="5015" r="21618" b="-1"/>
          <a:stretch/>
        </p:blipFill>
        <p:spPr>
          <a:xfrm>
            <a:off x="4654295" y="10"/>
            <a:ext cx="7537705" cy="6857990"/>
          </a:xfrm>
          <a:prstGeom prst="rect">
            <a:avLst/>
          </a:prstGeom>
        </p:spPr>
      </p:pic>
    </p:spTree>
    <p:extLst>
      <p:ext uri="{BB962C8B-B14F-4D97-AF65-F5344CB8AC3E}">
        <p14:creationId xmlns:p14="http://schemas.microsoft.com/office/powerpoint/2010/main" val="2364955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7100AEB-366E-4FEE-99F3-CA11F086207B}"/>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23997" y="110644"/>
            <a:ext cx="12004503" cy="6620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1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000C-C421-49E9-8339-BECEFA03AC17}"/>
              </a:ext>
            </a:extLst>
          </p:cNvPr>
          <p:cNvSpPr>
            <a:spLocks noGrp="1"/>
          </p:cNvSpPr>
          <p:nvPr>
            <p:ph type="title"/>
          </p:nvPr>
        </p:nvSpPr>
        <p:spPr/>
        <p:txBody>
          <a:bodyPr/>
          <a:lstStyle/>
          <a:p>
            <a:r>
              <a:rPr lang="en-US" dirty="0"/>
              <a:t>Transience Databricks Notebook</a:t>
            </a:r>
          </a:p>
        </p:txBody>
      </p:sp>
      <p:sp>
        <p:nvSpPr>
          <p:cNvPr id="11" name="TextBox 10">
            <a:extLst>
              <a:ext uri="{FF2B5EF4-FFF2-40B4-BE49-F238E27FC236}">
                <a16:creationId xmlns:a16="http://schemas.microsoft.com/office/drawing/2014/main" id="{A5D0F6FC-1091-40A7-9CCF-745F77C0700A}"/>
              </a:ext>
            </a:extLst>
          </p:cNvPr>
          <p:cNvSpPr txBox="1"/>
          <p:nvPr/>
        </p:nvSpPr>
        <p:spPr>
          <a:xfrm>
            <a:off x="5331069" y="3051731"/>
            <a:ext cx="1529862" cy="369332"/>
          </a:xfrm>
          <a:prstGeom prst="rect">
            <a:avLst/>
          </a:prstGeom>
          <a:noFill/>
        </p:spPr>
        <p:txBody>
          <a:bodyPr wrap="square" rtlCol="0">
            <a:spAutoFit/>
          </a:bodyPr>
          <a:lstStyle/>
          <a:p>
            <a:r>
              <a:rPr lang="en-US" dirty="0"/>
              <a:t>CLICK ICON</a:t>
            </a:r>
          </a:p>
        </p:txBody>
      </p:sp>
      <p:graphicFrame>
        <p:nvGraphicFramePr>
          <p:cNvPr id="5" name="Content Placeholder 4">
            <a:extLst>
              <a:ext uri="{FF2B5EF4-FFF2-40B4-BE49-F238E27FC236}">
                <a16:creationId xmlns:a16="http://schemas.microsoft.com/office/drawing/2014/main" id="{4DE9F54F-28EB-49A9-A04E-0B6462BEB580}"/>
              </a:ext>
            </a:extLst>
          </p:cNvPr>
          <p:cNvGraphicFramePr>
            <a:graphicFrameLocks noGrp="1" noChangeAspect="1"/>
          </p:cNvGraphicFramePr>
          <p:nvPr>
            <p:ph idx="1"/>
            <p:extLst>
              <p:ext uri="{D42A27DB-BD31-4B8C-83A1-F6EECF244321}">
                <p14:modId xmlns:p14="http://schemas.microsoft.com/office/powerpoint/2010/main" val="2445041095"/>
              </p:ext>
            </p:extLst>
          </p:nvPr>
        </p:nvGraphicFramePr>
        <p:xfrm>
          <a:off x="581025" y="3421063"/>
          <a:ext cx="11029950" cy="1473200"/>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2794320" imgH="372960" progId="Package">
                  <p:embed/>
                </p:oleObj>
              </mc:Choice>
              <mc:Fallback>
                <p:oleObj name="Packager Shell Object" showAsIcon="1" r:id="rId3" imgW="2794320" imgH="372960" progId="Package">
                  <p:embed/>
                  <p:pic>
                    <p:nvPicPr>
                      <p:cNvPr id="5" name="Content Placeholder 4">
                        <a:extLst>
                          <a:ext uri="{FF2B5EF4-FFF2-40B4-BE49-F238E27FC236}">
                            <a16:creationId xmlns:a16="http://schemas.microsoft.com/office/drawing/2014/main" id="{4DE9F54F-28EB-49A9-A04E-0B6462BEB580}"/>
                          </a:ext>
                        </a:extLst>
                      </p:cNvPr>
                      <p:cNvPicPr/>
                      <p:nvPr/>
                    </p:nvPicPr>
                    <p:blipFill>
                      <a:blip r:embed="rId4"/>
                      <a:stretch>
                        <a:fillRect/>
                      </a:stretch>
                    </p:blipFill>
                    <p:spPr>
                      <a:xfrm>
                        <a:off x="581025" y="3421063"/>
                        <a:ext cx="11029950" cy="1473200"/>
                      </a:xfrm>
                      <a:prstGeom prst="rect">
                        <a:avLst/>
                      </a:prstGeom>
                    </p:spPr>
                  </p:pic>
                </p:oleObj>
              </mc:Fallback>
            </mc:AlternateContent>
          </a:graphicData>
        </a:graphic>
      </p:graphicFrame>
    </p:spTree>
    <p:extLst>
      <p:ext uri="{BB962C8B-B14F-4D97-AF65-F5344CB8AC3E}">
        <p14:creationId xmlns:p14="http://schemas.microsoft.com/office/powerpoint/2010/main" val="108843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19A-F59E-4BBA-B870-41A365F9B772}"/>
              </a:ext>
            </a:extLst>
          </p:cNvPr>
          <p:cNvSpPr>
            <a:spLocks noGrp="1"/>
          </p:cNvSpPr>
          <p:nvPr>
            <p:ph type="title"/>
          </p:nvPr>
        </p:nvSpPr>
        <p:spPr/>
        <p:txBody>
          <a:bodyPr/>
          <a:lstStyle/>
          <a:p>
            <a:r>
              <a:rPr lang="en-US" dirty="0"/>
              <a:t>FUTURE STATE</a:t>
            </a:r>
          </a:p>
        </p:txBody>
      </p:sp>
      <p:sp>
        <p:nvSpPr>
          <p:cNvPr id="3" name="Content Placeholder 2">
            <a:extLst>
              <a:ext uri="{FF2B5EF4-FFF2-40B4-BE49-F238E27FC236}">
                <a16:creationId xmlns:a16="http://schemas.microsoft.com/office/drawing/2014/main" id="{99C29CCA-13D6-445A-8732-3C154EAAF0D2}"/>
              </a:ext>
            </a:extLst>
          </p:cNvPr>
          <p:cNvSpPr txBox="1">
            <a:spLocks noGrp="1"/>
          </p:cNvSpPr>
          <p:nvPr>
            <p:ph idx="1"/>
          </p:nvPr>
        </p:nvSpPr>
        <p:spPr>
          <a:xfrm>
            <a:off x="855677" y="2120900"/>
            <a:ext cx="10474034" cy="118872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Integrate Microsoft-wide inventory data platform (700M assets) as the source for transient methodology. This will allow all MSFT security teams to leverage the analysis and machine learning to handle ephemeral assets per their requirements.</a:t>
            </a:r>
          </a:p>
        </p:txBody>
      </p:sp>
      <p:sp>
        <p:nvSpPr>
          <p:cNvPr id="8" name="Content Placeholder 2">
            <a:extLst>
              <a:ext uri="{FF2B5EF4-FFF2-40B4-BE49-F238E27FC236}">
                <a16:creationId xmlns:a16="http://schemas.microsoft.com/office/drawing/2014/main" id="{C5A70E61-DCB0-42C9-A482-2BCFF676941D}"/>
              </a:ext>
            </a:extLst>
          </p:cNvPr>
          <p:cNvSpPr txBox="1">
            <a:spLocks/>
          </p:cNvSpPr>
          <p:nvPr/>
        </p:nvSpPr>
        <p:spPr>
          <a:xfrm>
            <a:off x="855677" y="3433613"/>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Include a prediction of asset life-span (continuous numerical variable) w/ intervals to allow for users to incorporate more in-depth insights into their business.  </a:t>
            </a:r>
          </a:p>
        </p:txBody>
      </p:sp>
    </p:spTree>
    <p:extLst>
      <p:ext uri="{BB962C8B-B14F-4D97-AF65-F5344CB8AC3E}">
        <p14:creationId xmlns:p14="http://schemas.microsoft.com/office/powerpoint/2010/main" val="260682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19A-F59E-4BBA-B870-41A365F9B77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9C29CCA-13D6-445A-8732-3C154EAAF0D2}"/>
              </a:ext>
            </a:extLst>
          </p:cNvPr>
          <p:cNvSpPr txBox="1">
            <a:spLocks noGrp="1"/>
          </p:cNvSpPr>
          <p:nvPr>
            <p:ph idx="1"/>
          </p:nvPr>
        </p:nvSpPr>
        <p:spPr>
          <a:xfrm>
            <a:off x="855677" y="2120900"/>
            <a:ext cx="10474034" cy="66434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Transition data source to Microsoft-wide inventory data platform</a:t>
            </a:r>
          </a:p>
        </p:txBody>
      </p:sp>
      <p:sp>
        <p:nvSpPr>
          <p:cNvPr id="5" name="Content Placeholder 2">
            <a:extLst>
              <a:ext uri="{FF2B5EF4-FFF2-40B4-BE49-F238E27FC236}">
                <a16:creationId xmlns:a16="http://schemas.microsoft.com/office/drawing/2014/main" id="{A41E5093-9D85-4DEC-83A0-72EA88B37101}"/>
              </a:ext>
            </a:extLst>
          </p:cNvPr>
          <p:cNvSpPr txBox="1">
            <a:spLocks/>
          </p:cNvSpPr>
          <p:nvPr/>
        </p:nvSpPr>
        <p:spPr>
          <a:xfrm>
            <a:off x="855677" y="3429000"/>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Research paper publication</a:t>
            </a:r>
          </a:p>
        </p:txBody>
      </p:sp>
      <p:sp>
        <p:nvSpPr>
          <p:cNvPr id="6" name="Content Placeholder 2">
            <a:extLst>
              <a:ext uri="{FF2B5EF4-FFF2-40B4-BE49-F238E27FC236}">
                <a16:creationId xmlns:a16="http://schemas.microsoft.com/office/drawing/2014/main" id="{7B15F469-E400-4642-9BE4-A86BF5AD1E8A}"/>
              </a:ext>
            </a:extLst>
          </p:cNvPr>
          <p:cNvSpPr txBox="1">
            <a:spLocks/>
          </p:cNvSpPr>
          <p:nvPr/>
        </p:nvSpPr>
        <p:spPr>
          <a:xfrm>
            <a:off x="862289" y="4072759"/>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MLADS presentation</a:t>
            </a:r>
          </a:p>
        </p:txBody>
      </p:sp>
      <p:sp>
        <p:nvSpPr>
          <p:cNvPr id="7" name="Content Placeholder 2">
            <a:extLst>
              <a:ext uri="{FF2B5EF4-FFF2-40B4-BE49-F238E27FC236}">
                <a16:creationId xmlns:a16="http://schemas.microsoft.com/office/drawing/2014/main" id="{8548BB6A-E25D-4E72-9154-A71B70D978C7}"/>
              </a:ext>
            </a:extLst>
          </p:cNvPr>
          <p:cNvSpPr txBox="1">
            <a:spLocks/>
          </p:cNvSpPr>
          <p:nvPr/>
        </p:nvSpPr>
        <p:spPr>
          <a:xfrm>
            <a:off x="855677" y="4737100"/>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Red Team leveraging Transience data</a:t>
            </a:r>
          </a:p>
        </p:txBody>
      </p:sp>
      <p:sp>
        <p:nvSpPr>
          <p:cNvPr id="8" name="Content Placeholder 2">
            <a:extLst>
              <a:ext uri="{FF2B5EF4-FFF2-40B4-BE49-F238E27FC236}">
                <a16:creationId xmlns:a16="http://schemas.microsoft.com/office/drawing/2014/main" id="{665559B6-FBE8-416D-8A01-8E4F74D95F00}"/>
              </a:ext>
            </a:extLst>
          </p:cNvPr>
          <p:cNvSpPr txBox="1">
            <a:spLocks/>
          </p:cNvSpPr>
          <p:nvPr/>
        </p:nvSpPr>
        <p:spPr>
          <a:xfrm>
            <a:off x="862289" y="5380859"/>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Expand data science tech and tools to other security problems.</a:t>
            </a:r>
          </a:p>
        </p:txBody>
      </p:sp>
      <p:sp>
        <p:nvSpPr>
          <p:cNvPr id="9" name="Content Placeholder 2">
            <a:extLst>
              <a:ext uri="{FF2B5EF4-FFF2-40B4-BE49-F238E27FC236}">
                <a16:creationId xmlns:a16="http://schemas.microsoft.com/office/drawing/2014/main" id="{AC5A026B-7126-4474-BD27-204FAEDEED31}"/>
              </a:ext>
            </a:extLst>
          </p:cNvPr>
          <p:cNvSpPr txBox="1">
            <a:spLocks/>
          </p:cNvSpPr>
          <p:nvPr/>
        </p:nvSpPr>
        <p:spPr>
          <a:xfrm>
            <a:off x="855677" y="2785241"/>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Identify new ways to leverage transience as the lead indicator for the Secure from Birth initiative.</a:t>
            </a:r>
          </a:p>
        </p:txBody>
      </p:sp>
    </p:spTree>
    <p:extLst>
      <p:ext uri="{BB962C8B-B14F-4D97-AF65-F5344CB8AC3E}">
        <p14:creationId xmlns:p14="http://schemas.microsoft.com/office/powerpoint/2010/main" val="411117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7" grpId="0" build="p"/>
      <p:bldP spid="8" grpId="0" build="p"/>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19A-F59E-4BBA-B870-41A365F9B772}"/>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82284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08B1-E9BD-42D5-9DF6-BB02D5F4DDC9}"/>
              </a:ext>
            </a:extLst>
          </p:cNvPr>
          <p:cNvSpPr>
            <a:spLocks noGrp="1"/>
          </p:cNvSpPr>
          <p:nvPr>
            <p:ph type="title"/>
          </p:nvPr>
        </p:nvSpPr>
        <p:spPr/>
        <p:txBody>
          <a:bodyPr/>
          <a:lstStyle/>
          <a:p>
            <a:r>
              <a:rPr lang="en-US" dirty="0"/>
              <a:t>Agenda and Contact</a:t>
            </a:r>
          </a:p>
        </p:txBody>
      </p:sp>
      <p:sp>
        <p:nvSpPr>
          <p:cNvPr id="3" name="Content Placeholder 2">
            <a:extLst>
              <a:ext uri="{FF2B5EF4-FFF2-40B4-BE49-F238E27FC236}">
                <a16:creationId xmlns:a16="http://schemas.microsoft.com/office/drawing/2014/main" id="{99E3CEB8-0512-4CF1-A3AF-E7CA10B1CA9E}"/>
              </a:ext>
            </a:extLst>
          </p:cNvPr>
          <p:cNvSpPr>
            <a:spLocks noGrp="1"/>
          </p:cNvSpPr>
          <p:nvPr>
            <p:ph idx="1"/>
          </p:nvPr>
        </p:nvSpPr>
        <p:spPr/>
        <p:txBody>
          <a:bodyPr>
            <a:normAutofit fontScale="85000" lnSpcReduction="20000"/>
          </a:bodyPr>
          <a:lstStyle/>
          <a:p>
            <a:pPr marL="457200" indent="-457200">
              <a:buFont typeface="+mj-lt"/>
              <a:buAutoNum type="arabicPeriod"/>
            </a:pPr>
            <a:r>
              <a:rPr lang="en-US" sz="2000" dirty="0"/>
              <a:t>Asset Inventory, Secure From Birth, &amp; Transient/Durable Assets (5 min)</a:t>
            </a:r>
          </a:p>
          <a:p>
            <a:pPr marL="457200" indent="-457200">
              <a:buFont typeface="+mj-lt"/>
              <a:buAutoNum type="arabicPeriod"/>
            </a:pPr>
            <a:r>
              <a:rPr lang="en-US" sz="2000" dirty="0"/>
              <a:t>Transient &amp; Durable Asset Analysis (5 min)</a:t>
            </a:r>
          </a:p>
          <a:p>
            <a:pPr marL="457200" indent="-457200">
              <a:buFont typeface="+mj-lt"/>
              <a:buAutoNum type="arabicPeriod"/>
            </a:pPr>
            <a:r>
              <a:rPr lang="en-US" sz="2000" dirty="0"/>
              <a:t>Binary Classifier &amp; ML Workflow (5 min)</a:t>
            </a:r>
          </a:p>
          <a:p>
            <a:pPr marL="457200" indent="-457200">
              <a:buFont typeface="+mj-lt"/>
              <a:buAutoNum type="arabicPeriod"/>
            </a:pPr>
            <a:r>
              <a:rPr lang="en-US" sz="2000" dirty="0"/>
              <a:t>Transience Light GBM Classifier Notebook (25 min)</a:t>
            </a:r>
          </a:p>
          <a:p>
            <a:pPr marL="457200" indent="-457200">
              <a:buFont typeface="+mj-lt"/>
              <a:buAutoNum type="arabicPeriod"/>
            </a:pPr>
            <a:r>
              <a:rPr lang="en-US" sz="2000" dirty="0"/>
              <a:t>Future State &amp; Next Steps (2 min)</a:t>
            </a:r>
          </a:p>
          <a:p>
            <a:pPr marL="457200" indent="-457200">
              <a:buFont typeface="+mj-lt"/>
              <a:buAutoNum type="arabicPeriod"/>
            </a:pPr>
            <a:r>
              <a:rPr lang="en-US" sz="2000" dirty="0"/>
              <a:t>Q &amp; A (8 min)</a:t>
            </a:r>
          </a:p>
          <a:p>
            <a:pPr marL="0" indent="0">
              <a:buNone/>
            </a:pPr>
            <a:endParaRPr lang="en-US" sz="2000" dirty="0"/>
          </a:p>
          <a:p>
            <a:r>
              <a:rPr lang="en-US" sz="2000" dirty="0"/>
              <a:t>GIT HUB: </a:t>
            </a:r>
            <a:r>
              <a:rPr lang="en-US" sz="2000" dirty="0">
                <a:hlinkClick r:id="rId2"/>
              </a:rPr>
              <a:t>github.com/</a:t>
            </a:r>
            <a:r>
              <a:rPr lang="en-US" sz="2000" dirty="0" err="1">
                <a:hlinkClick r:id="rId2"/>
              </a:rPr>
              <a:t>dantetrick</a:t>
            </a:r>
            <a:r>
              <a:rPr lang="en-US" sz="2000" dirty="0">
                <a:hlinkClick r:id="rId2"/>
              </a:rPr>
              <a:t>/</a:t>
            </a:r>
            <a:r>
              <a:rPr lang="en-US" sz="2000" dirty="0" err="1">
                <a:hlinkClick r:id="rId2"/>
              </a:rPr>
              <a:t>Transience_Databricks_LightGBMClassifier</a:t>
            </a:r>
            <a:endParaRPr lang="en-US" sz="2000" dirty="0"/>
          </a:p>
          <a:p>
            <a:r>
              <a:rPr lang="en-US" sz="2000" dirty="0"/>
              <a:t>SOCIAL: </a:t>
            </a:r>
            <a:r>
              <a:rPr lang="en-US" sz="2000" dirty="0">
                <a:hlinkClick r:id="rId3"/>
              </a:rPr>
              <a:t>linkedin.com/in/</a:t>
            </a:r>
            <a:r>
              <a:rPr lang="en-US" sz="2000" dirty="0" err="1">
                <a:hlinkClick r:id="rId3"/>
              </a:rPr>
              <a:t>dantetrick</a:t>
            </a:r>
            <a:r>
              <a:rPr lang="en-US" sz="2000" dirty="0">
                <a:hlinkClick r:id="rId3"/>
              </a:rPr>
              <a:t>/</a:t>
            </a:r>
            <a:endParaRPr lang="en-US" sz="2000" dirty="0"/>
          </a:p>
          <a:p>
            <a:pPr marL="0" indent="0">
              <a:buNone/>
            </a:pPr>
            <a:endParaRPr lang="en-US" sz="2000" dirty="0"/>
          </a:p>
        </p:txBody>
      </p:sp>
    </p:spTree>
    <p:extLst>
      <p:ext uri="{BB962C8B-B14F-4D97-AF65-F5344CB8AC3E}">
        <p14:creationId xmlns:p14="http://schemas.microsoft.com/office/powerpoint/2010/main" val="156059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7FB0-2B6C-4EAE-B112-E5604A3BDA0D}"/>
              </a:ext>
            </a:extLst>
          </p:cNvPr>
          <p:cNvSpPr>
            <a:spLocks noGrp="1"/>
          </p:cNvSpPr>
          <p:nvPr>
            <p:ph type="title"/>
          </p:nvPr>
        </p:nvSpPr>
        <p:spPr>
          <a:xfrm>
            <a:off x="421875" y="931419"/>
            <a:ext cx="10953261" cy="1162568"/>
          </a:xfrm>
        </p:spPr>
        <p:txBody>
          <a:bodyPr>
            <a:normAutofit fontScale="90000"/>
          </a:bodyPr>
          <a:lstStyle/>
          <a:p>
            <a:r>
              <a:rPr lang="en-US" dirty="0"/>
              <a:t>Why is Asset Inventory Important?</a:t>
            </a:r>
            <a:br>
              <a:rPr lang="en-US" dirty="0"/>
            </a:br>
            <a:endParaRPr lang="en-US" dirty="0">
              <a:solidFill>
                <a:srgbClr val="CC9900"/>
              </a:solidFill>
            </a:endParaRPr>
          </a:p>
        </p:txBody>
      </p:sp>
      <p:sp>
        <p:nvSpPr>
          <p:cNvPr id="3" name="Content Placeholder 2">
            <a:extLst>
              <a:ext uri="{FF2B5EF4-FFF2-40B4-BE49-F238E27FC236}">
                <a16:creationId xmlns:a16="http://schemas.microsoft.com/office/drawing/2014/main" id="{57092E74-2EB8-423C-801E-37727CF9D227}"/>
              </a:ext>
            </a:extLst>
          </p:cNvPr>
          <p:cNvSpPr>
            <a:spLocks noGrp="1"/>
          </p:cNvSpPr>
          <p:nvPr>
            <p:ph idx="1"/>
          </p:nvPr>
        </p:nvSpPr>
        <p:spPr>
          <a:xfrm>
            <a:off x="1097280" y="2342608"/>
            <a:ext cx="10398466" cy="1162568"/>
          </a:xfrm>
        </p:spPr>
        <p:txBody>
          <a:bodyPr>
            <a:normAutofit/>
          </a:bodyPr>
          <a:lstStyle/>
          <a:p>
            <a:r>
              <a:rPr lang="en-US" sz="2400" dirty="0">
                <a:solidFill>
                  <a:schemeClr val="tx1"/>
                </a:solidFill>
                <a:effectLst/>
                <a:ea typeface="Times New Roman" panose="02020603050405020304" pitchFamily="18" charset="0"/>
                <a:cs typeface="Times New Roman" panose="02020603050405020304" pitchFamily="18" charset="0"/>
              </a:rPr>
              <a:t>The ability to track and audit asset inventory is a requirement for many security standards, including the CIS, HIPAA, and PCI.</a:t>
            </a:r>
          </a:p>
        </p:txBody>
      </p:sp>
      <p:sp>
        <p:nvSpPr>
          <p:cNvPr id="4" name="Content Placeholder 2">
            <a:extLst>
              <a:ext uri="{FF2B5EF4-FFF2-40B4-BE49-F238E27FC236}">
                <a16:creationId xmlns:a16="http://schemas.microsoft.com/office/drawing/2014/main" id="{5A35421B-52E6-4CF0-A1B2-D34E7FEE4F56}"/>
              </a:ext>
            </a:extLst>
          </p:cNvPr>
          <p:cNvSpPr txBox="1">
            <a:spLocks/>
          </p:cNvSpPr>
          <p:nvPr/>
        </p:nvSpPr>
        <p:spPr>
          <a:xfrm>
            <a:off x="1097279" y="3554909"/>
            <a:ext cx="10398467" cy="1312926"/>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solidFill>
                  <a:srgbClr val="333333"/>
                </a:solidFill>
              </a:rPr>
              <a:t>An effective asset inventory system allows you to support incident response, hunt, detection, analysis and machine learning functions.</a:t>
            </a:r>
            <a:endParaRPr lang="en-US" sz="2400" dirty="0">
              <a:solidFill>
                <a:schemeClr val="tx1"/>
              </a:solidFill>
            </a:endParaRPr>
          </a:p>
        </p:txBody>
      </p:sp>
      <p:sp>
        <p:nvSpPr>
          <p:cNvPr id="6" name="Content Placeholder 2">
            <a:extLst>
              <a:ext uri="{FF2B5EF4-FFF2-40B4-BE49-F238E27FC236}">
                <a16:creationId xmlns:a16="http://schemas.microsoft.com/office/drawing/2014/main" id="{DC10272B-DEAA-4BFB-8952-97B786528DB9}"/>
              </a:ext>
            </a:extLst>
          </p:cNvPr>
          <p:cNvSpPr txBox="1">
            <a:spLocks/>
          </p:cNvSpPr>
          <p:nvPr/>
        </p:nvSpPr>
        <p:spPr>
          <a:xfrm>
            <a:off x="1097280" y="4917568"/>
            <a:ext cx="10398466" cy="1059254"/>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When a security event happens, you need to know who to identify as the owner to begin remediation.</a:t>
            </a:r>
            <a:endParaRPr lang="en-US" sz="2400" dirty="0">
              <a:solidFill>
                <a:schemeClr val="tx1"/>
              </a:solidFill>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74B8F16-A75F-415A-93EB-DC2F0B7771E3}"/>
              </a:ext>
            </a:extLst>
          </p:cNvPr>
          <p:cNvSpPr txBox="1"/>
          <p:nvPr/>
        </p:nvSpPr>
        <p:spPr>
          <a:xfrm>
            <a:off x="421875" y="1512703"/>
            <a:ext cx="9863797" cy="584775"/>
          </a:xfrm>
          <a:prstGeom prst="rect">
            <a:avLst/>
          </a:prstGeom>
          <a:noFill/>
        </p:spPr>
        <p:txBody>
          <a:bodyPr wrap="square">
            <a:spAutoFit/>
          </a:bodyPr>
          <a:lstStyle/>
          <a:p>
            <a:r>
              <a:rPr lang="en-US" sz="3200" dirty="0">
                <a:solidFill>
                  <a:srgbClr val="CC9900"/>
                </a:solidFill>
              </a:rPr>
              <a:t>You can’t protect what you don’t know you have!</a:t>
            </a:r>
            <a:endParaRPr lang="en-US" sz="3200" dirty="0"/>
          </a:p>
        </p:txBody>
      </p:sp>
    </p:spTree>
    <p:extLst>
      <p:ext uri="{BB962C8B-B14F-4D97-AF65-F5344CB8AC3E}">
        <p14:creationId xmlns:p14="http://schemas.microsoft.com/office/powerpoint/2010/main" val="81942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7FB0-2B6C-4EAE-B112-E5604A3BDA0D}"/>
              </a:ext>
            </a:extLst>
          </p:cNvPr>
          <p:cNvSpPr>
            <a:spLocks noGrp="1"/>
          </p:cNvSpPr>
          <p:nvPr>
            <p:ph type="title"/>
          </p:nvPr>
        </p:nvSpPr>
        <p:spPr>
          <a:xfrm>
            <a:off x="421874" y="756952"/>
            <a:ext cx="11348249" cy="1138459"/>
          </a:xfrm>
        </p:spPr>
        <p:txBody>
          <a:bodyPr>
            <a:normAutofit/>
          </a:bodyPr>
          <a:lstStyle/>
          <a:p>
            <a:r>
              <a:rPr lang="en-US" dirty="0"/>
              <a:t>What is secure from birth?</a:t>
            </a:r>
            <a:endParaRPr lang="en-US" dirty="0">
              <a:solidFill>
                <a:srgbClr val="CC9900"/>
              </a:solidFill>
            </a:endParaRPr>
          </a:p>
        </p:txBody>
      </p:sp>
      <p:sp>
        <p:nvSpPr>
          <p:cNvPr id="3" name="Content Placeholder 2">
            <a:extLst>
              <a:ext uri="{FF2B5EF4-FFF2-40B4-BE49-F238E27FC236}">
                <a16:creationId xmlns:a16="http://schemas.microsoft.com/office/drawing/2014/main" id="{57092E74-2EB8-423C-801E-37727CF9D227}"/>
              </a:ext>
            </a:extLst>
          </p:cNvPr>
          <p:cNvSpPr>
            <a:spLocks noGrp="1"/>
          </p:cNvSpPr>
          <p:nvPr>
            <p:ph idx="1"/>
          </p:nvPr>
        </p:nvSpPr>
        <p:spPr>
          <a:xfrm>
            <a:off x="1036319" y="2172999"/>
            <a:ext cx="10403799" cy="1360542"/>
          </a:xfrm>
        </p:spPr>
        <p:txBody>
          <a:bodyPr>
            <a:normAutofit fontScale="85000" lnSpcReduction="10000"/>
          </a:bodyPr>
          <a:lstStyle/>
          <a:p>
            <a:r>
              <a:rPr lang="en-US" sz="2800" i="1" dirty="0"/>
              <a:t>Secure from Birth </a:t>
            </a:r>
            <a:r>
              <a:rPr lang="en-US" sz="2800" dirty="0"/>
              <a:t>is a CDG Security initiative to ensure all assets in their inventory are created with monitoring and scanning – assuring optimal security, cradle to grave, for our customers’ assets.</a:t>
            </a:r>
          </a:p>
        </p:txBody>
      </p:sp>
      <p:sp>
        <p:nvSpPr>
          <p:cNvPr id="4" name="Content Placeholder 2">
            <a:extLst>
              <a:ext uri="{FF2B5EF4-FFF2-40B4-BE49-F238E27FC236}">
                <a16:creationId xmlns:a16="http://schemas.microsoft.com/office/drawing/2014/main" id="{98ACD01E-5E65-445B-92A6-4F8CCDB54B94}"/>
              </a:ext>
            </a:extLst>
          </p:cNvPr>
          <p:cNvSpPr txBox="1">
            <a:spLocks/>
          </p:cNvSpPr>
          <p:nvPr/>
        </p:nvSpPr>
        <p:spPr>
          <a:xfrm>
            <a:off x="1036319" y="4715700"/>
            <a:ext cx="11029615" cy="1554471"/>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BUSINESS CASE: Identify customer services creating </a:t>
            </a:r>
            <a:r>
              <a:rPr lang="en-US" sz="2400" b="1" dirty="0"/>
              <a:t>unmonitored / unscanned transient assets </a:t>
            </a:r>
            <a:r>
              <a:rPr lang="en-US" sz="2400" dirty="0"/>
              <a:t>and work with them to get secure from birth by adjusting their business practices, image creation, </a:t>
            </a:r>
            <a:r>
              <a:rPr lang="en-US" sz="2400" dirty="0" err="1"/>
              <a:t>etc</a:t>
            </a:r>
            <a:r>
              <a:rPr lang="en-US" sz="2400" dirty="0"/>
              <a:t>…</a:t>
            </a:r>
          </a:p>
        </p:txBody>
      </p:sp>
      <p:sp>
        <p:nvSpPr>
          <p:cNvPr id="6" name="Content Placeholder 2">
            <a:extLst>
              <a:ext uri="{FF2B5EF4-FFF2-40B4-BE49-F238E27FC236}">
                <a16:creationId xmlns:a16="http://schemas.microsoft.com/office/drawing/2014/main" id="{31D0CCE6-85AE-4706-B400-F2CC88D6A7DB}"/>
              </a:ext>
            </a:extLst>
          </p:cNvPr>
          <p:cNvSpPr txBox="1">
            <a:spLocks/>
          </p:cNvSpPr>
          <p:nvPr/>
        </p:nvSpPr>
        <p:spPr>
          <a:xfrm>
            <a:off x="1036319" y="3579531"/>
            <a:ext cx="10332141" cy="1090179"/>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A major issue security teams face when attempting to protect their inventory from birth is ephemeral or transient assets. </a:t>
            </a:r>
          </a:p>
        </p:txBody>
      </p:sp>
    </p:spTree>
    <p:extLst>
      <p:ext uri="{BB962C8B-B14F-4D97-AF65-F5344CB8AC3E}">
        <p14:creationId xmlns:p14="http://schemas.microsoft.com/office/powerpoint/2010/main" val="357223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DE22-A2B2-40DD-9DD7-538339100547}"/>
              </a:ext>
            </a:extLst>
          </p:cNvPr>
          <p:cNvSpPr>
            <a:spLocks noGrp="1"/>
          </p:cNvSpPr>
          <p:nvPr>
            <p:ph type="title"/>
          </p:nvPr>
        </p:nvSpPr>
        <p:spPr>
          <a:xfrm>
            <a:off x="581192" y="1051779"/>
            <a:ext cx="11029616" cy="787597"/>
          </a:xfrm>
        </p:spPr>
        <p:txBody>
          <a:bodyPr/>
          <a:lstStyle/>
          <a:p>
            <a:r>
              <a:rPr lang="en-US" dirty="0"/>
              <a:t>What are Transient Assets?</a:t>
            </a:r>
          </a:p>
        </p:txBody>
      </p:sp>
      <p:sp>
        <p:nvSpPr>
          <p:cNvPr id="4" name="Content Placeholder 2">
            <a:extLst>
              <a:ext uri="{FF2B5EF4-FFF2-40B4-BE49-F238E27FC236}">
                <a16:creationId xmlns:a16="http://schemas.microsoft.com/office/drawing/2014/main" id="{E05125C4-966E-483F-BBA5-F3500722A984}"/>
              </a:ext>
            </a:extLst>
          </p:cNvPr>
          <p:cNvSpPr txBox="1">
            <a:spLocks noGrp="1"/>
          </p:cNvSpPr>
          <p:nvPr>
            <p:ph idx="1"/>
          </p:nvPr>
        </p:nvSpPr>
        <p:spPr>
          <a:xfrm>
            <a:off x="722097" y="2168278"/>
            <a:ext cx="10474034" cy="382186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Transient or ephemeral security assets are observed in inventory data for a short amount of time and then disappear from the data source.  They create three major challenges to the goal of optimal security:</a:t>
            </a:r>
          </a:p>
          <a:p>
            <a:pPr lvl="1"/>
            <a:r>
              <a:rPr lang="en-US" sz="2000" b="1" dirty="0"/>
              <a:t>More</a:t>
            </a:r>
            <a:r>
              <a:rPr lang="en-US" sz="2000" dirty="0"/>
              <a:t> </a:t>
            </a:r>
            <a:r>
              <a:rPr lang="en-US" sz="2000" b="1" dirty="0"/>
              <a:t>Vulnerable</a:t>
            </a:r>
            <a:endParaRPr lang="en-US" sz="2000" dirty="0"/>
          </a:p>
          <a:p>
            <a:pPr lvl="1"/>
            <a:r>
              <a:rPr lang="en-US" sz="2000" b="1" dirty="0"/>
              <a:t>Inaccurate / Misrepresent Reporting</a:t>
            </a:r>
            <a:endParaRPr lang="en-US" sz="2000" dirty="0"/>
          </a:p>
          <a:p>
            <a:pPr lvl="1"/>
            <a:r>
              <a:rPr lang="en-US" sz="2000" b="1" dirty="0"/>
              <a:t>Loss of Credibility and Productivity</a:t>
            </a:r>
          </a:p>
          <a:p>
            <a:pPr marL="274320" lvl="1" indent="0">
              <a:buNone/>
            </a:pPr>
            <a:endParaRPr lang="en-US" sz="2000" b="1" dirty="0"/>
          </a:p>
          <a:p>
            <a:r>
              <a:rPr lang="en-US" sz="2400" dirty="0"/>
              <a:t>CDG Security provide a life-span value for each security asset in its inventory management system, then tracks the assets’ behavior to allow security teams the ability to process ephemeral assets per their business requirements. </a:t>
            </a:r>
          </a:p>
        </p:txBody>
      </p:sp>
    </p:spTree>
    <p:extLst>
      <p:ext uri="{BB962C8B-B14F-4D97-AF65-F5344CB8AC3E}">
        <p14:creationId xmlns:p14="http://schemas.microsoft.com/office/powerpoint/2010/main" val="211072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DE22-A2B2-40DD-9DD7-538339100547}"/>
              </a:ext>
            </a:extLst>
          </p:cNvPr>
          <p:cNvSpPr>
            <a:spLocks noGrp="1"/>
          </p:cNvSpPr>
          <p:nvPr>
            <p:ph type="title"/>
          </p:nvPr>
        </p:nvSpPr>
        <p:spPr>
          <a:xfrm>
            <a:off x="581192" y="1051779"/>
            <a:ext cx="11029616" cy="787597"/>
          </a:xfrm>
        </p:spPr>
        <p:txBody>
          <a:bodyPr/>
          <a:lstStyle/>
          <a:p>
            <a:r>
              <a:rPr lang="en-US" dirty="0"/>
              <a:t>What are Durable Assets?</a:t>
            </a:r>
          </a:p>
        </p:txBody>
      </p:sp>
      <p:sp>
        <p:nvSpPr>
          <p:cNvPr id="4" name="Content Placeholder 2">
            <a:extLst>
              <a:ext uri="{FF2B5EF4-FFF2-40B4-BE49-F238E27FC236}">
                <a16:creationId xmlns:a16="http://schemas.microsoft.com/office/drawing/2014/main" id="{E05125C4-966E-483F-BBA5-F3500722A984}"/>
              </a:ext>
            </a:extLst>
          </p:cNvPr>
          <p:cNvSpPr txBox="1">
            <a:spLocks noGrp="1"/>
          </p:cNvSpPr>
          <p:nvPr>
            <p:ph idx="1"/>
          </p:nvPr>
        </p:nvSpPr>
        <p:spPr>
          <a:xfrm>
            <a:off x="722097" y="2168279"/>
            <a:ext cx="10474034" cy="16965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Durable</a:t>
            </a:r>
            <a:r>
              <a:rPr lang="en-US" sz="2400" b="1" dirty="0"/>
              <a:t> </a:t>
            </a:r>
            <a:r>
              <a:rPr lang="en-US" sz="2400" dirty="0"/>
              <a:t>security assets can be observed in inventory data over a longer time period and are less susceptible to the challenges facing ephemeral assets.</a:t>
            </a:r>
          </a:p>
        </p:txBody>
      </p:sp>
      <p:sp>
        <p:nvSpPr>
          <p:cNvPr id="6" name="Content Placeholder 2">
            <a:extLst>
              <a:ext uri="{FF2B5EF4-FFF2-40B4-BE49-F238E27FC236}">
                <a16:creationId xmlns:a16="http://schemas.microsoft.com/office/drawing/2014/main" id="{95428819-ED5D-460B-B597-5B2EAA6B2A22}"/>
              </a:ext>
            </a:extLst>
          </p:cNvPr>
          <p:cNvSpPr txBox="1">
            <a:spLocks/>
          </p:cNvSpPr>
          <p:nvPr/>
        </p:nvSpPr>
        <p:spPr>
          <a:xfrm>
            <a:off x="722097" y="3672840"/>
            <a:ext cx="10474034" cy="169658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A sample analysis of CDG security assets revealed that 3-days is an appropriate life-span to define the transient or durable classification. Assets appearing in the data for over 3-days are considered durable. </a:t>
            </a:r>
          </a:p>
        </p:txBody>
      </p:sp>
      <p:sp>
        <p:nvSpPr>
          <p:cNvPr id="7" name="Content Placeholder 2">
            <a:extLst>
              <a:ext uri="{FF2B5EF4-FFF2-40B4-BE49-F238E27FC236}">
                <a16:creationId xmlns:a16="http://schemas.microsoft.com/office/drawing/2014/main" id="{CEB30658-77F0-49FB-AF6C-1DEED24612C6}"/>
              </a:ext>
            </a:extLst>
          </p:cNvPr>
          <p:cNvSpPr txBox="1">
            <a:spLocks/>
          </p:cNvSpPr>
          <p:nvPr/>
        </p:nvSpPr>
        <p:spPr>
          <a:xfrm>
            <a:off x="722097" y="5369426"/>
            <a:ext cx="10474034" cy="1051779"/>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Each security business will need to analyze their inventory’s transient and durable threshold independently. </a:t>
            </a:r>
          </a:p>
        </p:txBody>
      </p:sp>
    </p:spTree>
    <p:extLst>
      <p:ext uri="{BB962C8B-B14F-4D97-AF65-F5344CB8AC3E}">
        <p14:creationId xmlns:p14="http://schemas.microsoft.com/office/powerpoint/2010/main" val="83888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6E1D0B-F9B1-4B20-A8F5-DB3DA8F18B22}"/>
              </a:ext>
            </a:extLst>
          </p:cNvPr>
          <p:cNvSpPr>
            <a:spLocks noGrp="1"/>
          </p:cNvSpPr>
          <p:nvPr>
            <p:ph type="title"/>
          </p:nvPr>
        </p:nvSpPr>
        <p:spPr>
          <a:xfrm>
            <a:off x="591991" y="905904"/>
            <a:ext cx="3412406" cy="1135720"/>
          </a:xfrm>
        </p:spPr>
        <p:txBody>
          <a:bodyPr>
            <a:normAutofit/>
          </a:bodyPr>
          <a:lstStyle/>
          <a:p>
            <a:r>
              <a:rPr lang="en-US" sz="3100" dirty="0">
                <a:solidFill>
                  <a:srgbClr val="FFFFFF"/>
                </a:solidFill>
              </a:rPr>
              <a:t>Transient Analysis</a:t>
            </a:r>
          </a:p>
        </p:txBody>
      </p:sp>
      <p:sp>
        <p:nvSpPr>
          <p:cNvPr id="24" name="Rectangle 2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8" name="Rectangle 2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Content Placeholder 2">
            <a:extLst>
              <a:ext uri="{FF2B5EF4-FFF2-40B4-BE49-F238E27FC236}">
                <a16:creationId xmlns:a16="http://schemas.microsoft.com/office/drawing/2014/main" id="{BA1DD978-2D08-4598-87A4-BD2D5C75BAD0}"/>
              </a:ext>
            </a:extLst>
          </p:cNvPr>
          <p:cNvSpPr>
            <a:spLocks noGrp="1"/>
          </p:cNvSpPr>
          <p:nvPr>
            <p:ph idx="1"/>
          </p:nvPr>
        </p:nvSpPr>
        <p:spPr>
          <a:xfrm>
            <a:off x="473292" y="2210442"/>
            <a:ext cx="3536987" cy="1318666"/>
          </a:xfrm>
        </p:spPr>
        <p:txBody>
          <a:bodyPr anchor="t">
            <a:normAutofit/>
          </a:bodyPr>
          <a:lstStyle/>
          <a:p>
            <a:r>
              <a:rPr lang="en-US" sz="1600" i="1" dirty="0"/>
              <a:t>Id Age measures the number of days between the first and last date each asset was observed in our inventory .</a:t>
            </a:r>
          </a:p>
        </p:txBody>
      </p:sp>
      <p:pic>
        <p:nvPicPr>
          <p:cNvPr id="14" name="Picture 13">
            <a:extLst>
              <a:ext uri="{FF2B5EF4-FFF2-40B4-BE49-F238E27FC236}">
                <a16:creationId xmlns:a16="http://schemas.microsoft.com/office/drawing/2014/main" id="{FFFA0719-0DAE-4986-AE02-8DF0BE042C15}"/>
              </a:ext>
            </a:extLst>
          </p:cNvPr>
          <p:cNvPicPr>
            <a:picLocks noChangeAspect="1"/>
          </p:cNvPicPr>
          <p:nvPr/>
        </p:nvPicPr>
        <p:blipFill>
          <a:blip r:embed="rId3"/>
          <a:stretch>
            <a:fillRect/>
          </a:stretch>
        </p:blipFill>
        <p:spPr>
          <a:xfrm>
            <a:off x="4375599" y="709071"/>
            <a:ext cx="7412967" cy="56917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6" name="TextBox 15">
            <a:extLst>
              <a:ext uri="{FF2B5EF4-FFF2-40B4-BE49-F238E27FC236}">
                <a16:creationId xmlns:a16="http://schemas.microsoft.com/office/drawing/2014/main" id="{27CA5E78-1523-4A45-BA17-F382D947D334}"/>
              </a:ext>
            </a:extLst>
          </p:cNvPr>
          <p:cNvSpPr txBox="1"/>
          <p:nvPr/>
        </p:nvSpPr>
        <p:spPr>
          <a:xfrm>
            <a:off x="6367583" y="3136612"/>
            <a:ext cx="1039493" cy="584775"/>
          </a:xfrm>
          <a:prstGeom prst="rect">
            <a:avLst/>
          </a:prstGeom>
          <a:noFill/>
          <a:ln>
            <a:solidFill>
              <a:srgbClr val="C0000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ln w="0">
                  <a:noFill/>
                </a:ln>
                <a:solidFill>
                  <a:schemeClr val="bg1"/>
                </a:solidFill>
                <a:effectLst>
                  <a:outerShdw blurRad="38100" dist="19050" dir="2700000" algn="tl" rotWithShape="0">
                    <a:schemeClr val="dk1">
                      <a:alpha val="40000"/>
                    </a:schemeClr>
                  </a:outerShdw>
                </a:effectLst>
              </a:rPr>
              <a:t>50%</a:t>
            </a:r>
            <a:endParaRPr lang="en-US" sz="3200" baseline="30000" dirty="0">
              <a:ln w="0">
                <a:noFill/>
              </a:ln>
              <a:solidFill>
                <a:schemeClr val="bg1"/>
              </a:solidFill>
              <a:effectLst>
                <a:outerShdw blurRad="38100" dist="19050" dir="2700000" algn="tl" rotWithShape="0">
                  <a:schemeClr val="dk1">
                    <a:alpha val="40000"/>
                  </a:schemeClr>
                </a:outerShdw>
              </a:effectLst>
            </a:endParaRPr>
          </a:p>
        </p:txBody>
      </p:sp>
      <p:sp>
        <p:nvSpPr>
          <p:cNvPr id="21" name="TextBox 20">
            <a:extLst>
              <a:ext uri="{FF2B5EF4-FFF2-40B4-BE49-F238E27FC236}">
                <a16:creationId xmlns:a16="http://schemas.microsoft.com/office/drawing/2014/main" id="{60BA88F8-AB94-48C8-B98A-E25BB4EFFA44}"/>
              </a:ext>
            </a:extLst>
          </p:cNvPr>
          <p:cNvSpPr txBox="1"/>
          <p:nvPr/>
        </p:nvSpPr>
        <p:spPr>
          <a:xfrm>
            <a:off x="6454297" y="4569298"/>
            <a:ext cx="999388" cy="584775"/>
          </a:xfrm>
          <a:prstGeom prst="rect">
            <a:avLst/>
          </a:prstGeom>
          <a:noFill/>
          <a:ln>
            <a:solidFill>
              <a:srgbClr val="FFFF0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ln w="0">
                  <a:noFill/>
                </a:ln>
                <a:solidFill>
                  <a:schemeClr val="bg1"/>
                </a:solidFill>
                <a:effectLst>
                  <a:outerShdw blurRad="38100" dist="19050" dir="2700000" algn="tl" rotWithShape="0">
                    <a:schemeClr val="dk1">
                      <a:alpha val="40000"/>
                    </a:schemeClr>
                  </a:outerShdw>
                </a:effectLst>
              </a:rPr>
              <a:t>18%</a:t>
            </a:r>
            <a:endParaRPr lang="en-US" sz="3200" baseline="30000" dirty="0">
              <a:ln w="0">
                <a:noFill/>
              </a:ln>
              <a:solidFill>
                <a:schemeClr val="bg1"/>
              </a:solidFill>
              <a:effectLst>
                <a:outerShdw blurRad="38100" dist="19050" dir="2700000" algn="tl" rotWithShape="0">
                  <a:schemeClr val="dk1">
                    <a:alpha val="40000"/>
                  </a:schemeClr>
                </a:outerShdw>
              </a:effectLst>
            </a:endParaRPr>
          </a:p>
        </p:txBody>
      </p:sp>
      <p:sp>
        <p:nvSpPr>
          <p:cNvPr id="30" name="TextBox 29">
            <a:extLst>
              <a:ext uri="{FF2B5EF4-FFF2-40B4-BE49-F238E27FC236}">
                <a16:creationId xmlns:a16="http://schemas.microsoft.com/office/drawing/2014/main" id="{182D2023-7BCB-43F2-8BB5-9A8B5B77FA4F}"/>
              </a:ext>
            </a:extLst>
          </p:cNvPr>
          <p:cNvSpPr txBox="1"/>
          <p:nvPr/>
        </p:nvSpPr>
        <p:spPr>
          <a:xfrm>
            <a:off x="10369326" y="4181510"/>
            <a:ext cx="999387" cy="584775"/>
          </a:xfrm>
          <a:prstGeom prst="rect">
            <a:avLst/>
          </a:prstGeom>
          <a:noFill/>
          <a:ln>
            <a:solidFill>
              <a:srgbClr val="00B05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ln w="0">
                  <a:noFill/>
                </a:ln>
                <a:solidFill>
                  <a:schemeClr val="bg1"/>
                </a:solidFill>
                <a:effectLst>
                  <a:outerShdw blurRad="38100" dist="19050" dir="2700000" algn="tl" rotWithShape="0">
                    <a:schemeClr val="dk1">
                      <a:alpha val="40000"/>
                    </a:schemeClr>
                  </a:outerShdw>
                </a:effectLst>
              </a:rPr>
              <a:t>32%</a:t>
            </a:r>
            <a:endParaRPr lang="en-US" sz="3200" baseline="30000" dirty="0">
              <a:ln w="0">
                <a:noFill/>
              </a:ln>
              <a:solidFill>
                <a:schemeClr val="bg1"/>
              </a:solidFill>
              <a:effectLst>
                <a:outerShdw blurRad="38100" dist="19050" dir="2700000" algn="tl" rotWithShape="0">
                  <a:schemeClr val="dk1">
                    <a:alpha val="40000"/>
                  </a:schemeClr>
                </a:outerShdw>
              </a:effectLst>
            </a:endParaRPr>
          </a:p>
        </p:txBody>
      </p:sp>
      <p:sp>
        <p:nvSpPr>
          <p:cNvPr id="13" name="Content Placeholder 2">
            <a:extLst>
              <a:ext uri="{FF2B5EF4-FFF2-40B4-BE49-F238E27FC236}">
                <a16:creationId xmlns:a16="http://schemas.microsoft.com/office/drawing/2014/main" id="{3B9BE802-4233-41AD-8222-EFF8ECAE19A1}"/>
              </a:ext>
            </a:extLst>
          </p:cNvPr>
          <p:cNvSpPr txBox="1">
            <a:spLocks/>
          </p:cNvSpPr>
          <p:nvPr/>
        </p:nvSpPr>
        <p:spPr>
          <a:xfrm>
            <a:off x="487467" y="3515367"/>
            <a:ext cx="3536987" cy="758863"/>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solidFill>
              </a:rPr>
              <a:t>Overall, 1.4M assets were sampled over a 147-day study.</a:t>
            </a:r>
          </a:p>
        </p:txBody>
      </p:sp>
      <p:sp>
        <p:nvSpPr>
          <p:cNvPr id="15" name="Content Placeholder 2">
            <a:extLst>
              <a:ext uri="{FF2B5EF4-FFF2-40B4-BE49-F238E27FC236}">
                <a16:creationId xmlns:a16="http://schemas.microsoft.com/office/drawing/2014/main" id="{75BB3468-99D6-4D3A-8240-EE3C61C2665E}"/>
              </a:ext>
            </a:extLst>
          </p:cNvPr>
          <p:cNvSpPr txBox="1">
            <a:spLocks/>
          </p:cNvSpPr>
          <p:nvPr/>
        </p:nvSpPr>
        <p:spPr>
          <a:xfrm>
            <a:off x="487467" y="4933476"/>
            <a:ext cx="3536987" cy="758863"/>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solidFill>
              </a:rPr>
              <a:t>Only 411K (32%) were in the data over 14-days.</a:t>
            </a:r>
          </a:p>
        </p:txBody>
      </p:sp>
      <p:sp>
        <p:nvSpPr>
          <p:cNvPr id="17" name="Content Placeholder 2">
            <a:extLst>
              <a:ext uri="{FF2B5EF4-FFF2-40B4-BE49-F238E27FC236}">
                <a16:creationId xmlns:a16="http://schemas.microsoft.com/office/drawing/2014/main" id="{8E2CA6CE-00AC-4A74-BE6E-81E39F906268}"/>
              </a:ext>
            </a:extLst>
          </p:cNvPr>
          <p:cNvSpPr txBox="1">
            <a:spLocks/>
          </p:cNvSpPr>
          <p:nvPr/>
        </p:nvSpPr>
        <p:spPr>
          <a:xfrm>
            <a:off x="501642" y="4230101"/>
            <a:ext cx="3536987" cy="747505"/>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solidFill>
              </a:rPr>
              <a:t>Over 701K (50%) were Transient and did not age past 3-days. </a:t>
            </a:r>
          </a:p>
        </p:txBody>
      </p:sp>
    </p:spTree>
    <p:extLst>
      <p:ext uri="{BB962C8B-B14F-4D97-AF65-F5344CB8AC3E}">
        <p14:creationId xmlns:p14="http://schemas.microsoft.com/office/powerpoint/2010/main" val="28597538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30"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89F37-D4C7-42C6-AE89-3D7550FF39D2}"/>
              </a:ext>
            </a:extLst>
          </p:cNvPr>
          <p:cNvPicPr>
            <a:picLocks noChangeAspect="1"/>
          </p:cNvPicPr>
          <p:nvPr/>
        </p:nvPicPr>
        <p:blipFill>
          <a:blip r:embed="rId3"/>
          <a:stretch>
            <a:fillRect/>
          </a:stretch>
        </p:blipFill>
        <p:spPr>
          <a:xfrm>
            <a:off x="146971" y="302354"/>
            <a:ext cx="8087710" cy="62532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itle 1">
            <a:extLst>
              <a:ext uri="{FF2B5EF4-FFF2-40B4-BE49-F238E27FC236}">
                <a16:creationId xmlns:a16="http://schemas.microsoft.com/office/drawing/2014/main" id="{79BA01C4-2A35-4EF8-8480-D1B1AB09BDCB}"/>
              </a:ext>
            </a:extLst>
          </p:cNvPr>
          <p:cNvSpPr txBox="1">
            <a:spLocks/>
          </p:cNvSpPr>
          <p:nvPr/>
        </p:nvSpPr>
        <p:spPr>
          <a:xfrm>
            <a:off x="8824577" y="1803890"/>
            <a:ext cx="3367423" cy="4371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1600" b="0"/>
          </a:p>
        </p:txBody>
      </p:sp>
      <p:sp>
        <p:nvSpPr>
          <p:cNvPr id="7" name="TextBox 6">
            <a:extLst>
              <a:ext uri="{FF2B5EF4-FFF2-40B4-BE49-F238E27FC236}">
                <a16:creationId xmlns:a16="http://schemas.microsoft.com/office/drawing/2014/main" id="{E544C90E-3FE6-4D1C-A2CD-FB38B37B2799}"/>
              </a:ext>
            </a:extLst>
          </p:cNvPr>
          <p:cNvSpPr txBox="1"/>
          <p:nvPr/>
        </p:nvSpPr>
        <p:spPr>
          <a:xfrm>
            <a:off x="4596305" y="5229617"/>
            <a:ext cx="1690095"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ln w="0"/>
                <a:effectLst>
                  <a:outerShdw blurRad="38100" dist="19050" dir="2700000" algn="tl" rotWithShape="0">
                    <a:schemeClr val="dk1">
                      <a:alpha val="40000"/>
                    </a:schemeClr>
                  </a:outerShdw>
                </a:effectLst>
              </a:rPr>
              <a:t>Monitored Transient </a:t>
            </a:r>
          </a:p>
          <a:p>
            <a:pPr algn="ctr"/>
            <a:r>
              <a:rPr lang="en-US" sz="1400">
                <a:ln w="0"/>
                <a:effectLst>
                  <a:outerShdw blurRad="38100" dist="19050" dir="2700000" algn="tl" rotWithShape="0">
                    <a:schemeClr val="dk1">
                      <a:alpha val="40000"/>
                    </a:schemeClr>
                  </a:outerShdw>
                </a:effectLst>
              </a:rPr>
              <a:t>1.2K </a:t>
            </a:r>
            <a:r>
              <a:rPr lang="en-US" sz="1400">
                <a:ln w="0"/>
                <a:solidFill>
                  <a:srgbClr val="FF0000"/>
                </a:solidFill>
                <a:effectLst>
                  <a:outerShdw blurRad="38100" dist="19050" dir="2700000" algn="tl" rotWithShape="0">
                    <a:schemeClr val="dk1">
                      <a:alpha val="40000"/>
                    </a:schemeClr>
                  </a:outerShdw>
                </a:effectLst>
              </a:rPr>
              <a:t>(17%)</a:t>
            </a:r>
          </a:p>
        </p:txBody>
      </p:sp>
      <p:sp>
        <p:nvSpPr>
          <p:cNvPr id="9" name="TextBox 8">
            <a:extLst>
              <a:ext uri="{FF2B5EF4-FFF2-40B4-BE49-F238E27FC236}">
                <a16:creationId xmlns:a16="http://schemas.microsoft.com/office/drawing/2014/main" id="{28DCE865-64F7-4E9C-99CF-DE1920EA2A2B}"/>
              </a:ext>
            </a:extLst>
          </p:cNvPr>
          <p:cNvSpPr txBox="1"/>
          <p:nvPr/>
        </p:nvSpPr>
        <p:spPr>
          <a:xfrm>
            <a:off x="1374618" y="5227010"/>
            <a:ext cx="157672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ln w="0"/>
                <a:effectLst>
                  <a:outerShdw blurRad="38100" dist="19050" dir="2700000" algn="tl" rotWithShape="0">
                    <a:schemeClr val="dk1">
                      <a:alpha val="40000"/>
                    </a:schemeClr>
                  </a:outerShdw>
                </a:effectLst>
              </a:rPr>
              <a:t>Monitored Durable</a:t>
            </a:r>
          </a:p>
          <a:p>
            <a:pPr algn="ctr"/>
            <a:r>
              <a:rPr lang="en-US" sz="1400">
                <a:ln w="0"/>
                <a:effectLst>
                  <a:outerShdw blurRad="38100" dist="19050" dir="2700000" algn="tl" rotWithShape="0">
                    <a:schemeClr val="dk1">
                      <a:alpha val="40000"/>
                    </a:schemeClr>
                  </a:outerShdw>
                </a:effectLst>
              </a:rPr>
              <a:t>108K </a:t>
            </a:r>
            <a:r>
              <a:rPr lang="en-US" sz="1400">
                <a:ln w="0"/>
                <a:solidFill>
                  <a:schemeClr val="accent6">
                    <a:lumMod val="75000"/>
                  </a:schemeClr>
                </a:solidFill>
                <a:effectLst>
                  <a:outerShdw blurRad="38100" dist="19050" dir="2700000" algn="tl" rotWithShape="0">
                    <a:schemeClr val="dk1">
                      <a:alpha val="40000"/>
                    </a:schemeClr>
                  </a:outerShdw>
                </a:effectLst>
              </a:rPr>
              <a:t>(75%)</a:t>
            </a:r>
          </a:p>
        </p:txBody>
      </p:sp>
      <p:sp>
        <p:nvSpPr>
          <p:cNvPr id="11" name="TextBox 10">
            <a:extLst>
              <a:ext uri="{FF2B5EF4-FFF2-40B4-BE49-F238E27FC236}">
                <a16:creationId xmlns:a16="http://schemas.microsoft.com/office/drawing/2014/main" id="{BA702E7D-13F2-4348-A702-8219F3F2CF6A}"/>
              </a:ext>
            </a:extLst>
          </p:cNvPr>
          <p:cNvSpPr txBox="1"/>
          <p:nvPr/>
        </p:nvSpPr>
        <p:spPr>
          <a:xfrm>
            <a:off x="4535553" y="1442039"/>
            <a:ext cx="180373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n w="0"/>
                <a:effectLst>
                  <a:outerShdw blurRad="38100" dist="19050" dir="2700000" algn="tl" rotWithShape="0">
                    <a:schemeClr val="dk1">
                      <a:alpha val="40000"/>
                    </a:schemeClr>
                  </a:outerShdw>
                </a:effectLst>
              </a:rPr>
              <a:t>Total &lt;= 3 Days: 7.4K</a:t>
            </a:r>
          </a:p>
        </p:txBody>
      </p:sp>
      <p:sp>
        <p:nvSpPr>
          <p:cNvPr id="12" name="TextBox 11">
            <a:extLst>
              <a:ext uri="{FF2B5EF4-FFF2-40B4-BE49-F238E27FC236}">
                <a16:creationId xmlns:a16="http://schemas.microsoft.com/office/drawing/2014/main" id="{122BEB93-7ADC-4DA4-8A7D-99415292BDBA}"/>
              </a:ext>
            </a:extLst>
          </p:cNvPr>
          <p:cNvSpPr txBox="1"/>
          <p:nvPr/>
        </p:nvSpPr>
        <p:spPr>
          <a:xfrm>
            <a:off x="1337185" y="1442038"/>
            <a:ext cx="165158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n w="0"/>
                <a:effectLst>
                  <a:outerShdw blurRad="38100" dist="19050" dir="2700000" algn="tl" rotWithShape="0">
                    <a:schemeClr val="dk1">
                      <a:alpha val="40000"/>
                    </a:schemeClr>
                  </a:outerShdw>
                </a:effectLst>
              </a:rPr>
              <a:t>Total &gt; 3 Days: 143K</a:t>
            </a:r>
          </a:p>
        </p:txBody>
      </p:sp>
      <p:sp>
        <p:nvSpPr>
          <p:cNvPr id="17" name="TextBox 16">
            <a:extLst>
              <a:ext uri="{FF2B5EF4-FFF2-40B4-BE49-F238E27FC236}">
                <a16:creationId xmlns:a16="http://schemas.microsoft.com/office/drawing/2014/main" id="{1E6CD4F3-93CA-45C6-9835-E9DF170E5320}"/>
              </a:ext>
            </a:extLst>
          </p:cNvPr>
          <p:cNvSpPr txBox="1"/>
          <p:nvPr/>
        </p:nvSpPr>
        <p:spPr>
          <a:xfrm>
            <a:off x="4512469" y="2952179"/>
            <a:ext cx="1849907" cy="1107996"/>
          </a:xfrm>
          <a:prstGeom prst="rect">
            <a:avLst/>
          </a:prstGeom>
          <a:solidFill>
            <a:srgbClr val="FF000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6600">
                <a:ln w="0">
                  <a:noFill/>
                </a:ln>
                <a:effectLst>
                  <a:outerShdw blurRad="38100" dist="19050" dir="2700000" algn="tl" rotWithShape="0">
                    <a:schemeClr val="dk1">
                      <a:alpha val="40000"/>
                    </a:schemeClr>
                  </a:outerShdw>
                </a:effectLst>
              </a:rPr>
              <a:t>-</a:t>
            </a:r>
            <a:r>
              <a:rPr lang="en-US" sz="4800">
                <a:ln w="0">
                  <a:noFill/>
                </a:ln>
                <a:effectLst>
                  <a:outerShdw blurRad="38100" dist="19050" dir="2700000" algn="tl" rotWithShape="0">
                    <a:schemeClr val="dk1">
                      <a:alpha val="40000"/>
                    </a:schemeClr>
                  </a:outerShdw>
                </a:effectLst>
              </a:rPr>
              <a:t>58</a:t>
            </a:r>
            <a:r>
              <a:rPr lang="en-US" sz="4800" baseline="30000">
                <a:ln w="0">
                  <a:noFill/>
                </a:ln>
                <a:effectLst>
                  <a:outerShdw blurRad="38100" dist="19050" dir="2700000" algn="tl" rotWithShape="0">
                    <a:schemeClr val="dk1">
                      <a:alpha val="40000"/>
                    </a:schemeClr>
                  </a:outerShdw>
                </a:effectLst>
              </a:rPr>
              <a:t>%</a:t>
            </a:r>
            <a:endParaRPr lang="en-US" sz="8800" baseline="30000">
              <a:ln w="0">
                <a:noFill/>
              </a:ln>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9B5E1A4D-CF45-4F37-AF94-7D7FD022A388}"/>
              </a:ext>
            </a:extLst>
          </p:cNvPr>
          <p:cNvSpPr/>
          <p:nvPr/>
        </p:nvSpPr>
        <p:spPr>
          <a:xfrm>
            <a:off x="4256689" y="2396359"/>
            <a:ext cx="2375339" cy="2795751"/>
          </a:xfrm>
          <a:prstGeom prst="rect">
            <a:avLst/>
          </a:prstGeom>
          <a:noFill/>
          <a:ln w="57150">
            <a:solidFill>
              <a:srgbClr val="FF0000"/>
            </a:solidFill>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Content Placeholder 2">
            <a:extLst>
              <a:ext uri="{FF2B5EF4-FFF2-40B4-BE49-F238E27FC236}">
                <a16:creationId xmlns:a16="http://schemas.microsoft.com/office/drawing/2014/main" id="{1C4862E1-D78C-4C4B-9D36-4524050D3D71}"/>
              </a:ext>
            </a:extLst>
          </p:cNvPr>
          <p:cNvSpPr txBox="1">
            <a:spLocks/>
          </p:cNvSpPr>
          <p:nvPr/>
        </p:nvSpPr>
        <p:spPr>
          <a:xfrm>
            <a:off x="8443479" y="4235155"/>
            <a:ext cx="3638655" cy="168216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Durable assets are monitored </a:t>
            </a:r>
            <a:r>
              <a:rPr lang="en-US" sz="1900" i="1" dirty="0">
                <a:solidFill>
                  <a:srgbClr val="00B050"/>
                </a:solidFill>
                <a:effectLst>
                  <a:outerShdw blurRad="38100" dist="38100" dir="2700000" algn="tl">
                    <a:srgbClr val="000000">
                      <a:alpha val="43137"/>
                    </a:srgbClr>
                  </a:outerShdw>
                </a:effectLst>
              </a:rPr>
              <a:t>75%</a:t>
            </a:r>
            <a:r>
              <a:rPr lang="en-US" sz="1900" dirty="0"/>
              <a:t> of the time, whereas Transient assets are only monitored </a:t>
            </a:r>
            <a:r>
              <a:rPr lang="en-US" sz="1900" b="1" dirty="0">
                <a:solidFill>
                  <a:srgbClr val="FF0000"/>
                </a:solidFill>
                <a:effectLst>
                  <a:outerShdw blurRad="38100" dist="38100" dir="2700000" algn="tl">
                    <a:srgbClr val="000000">
                      <a:alpha val="43137"/>
                    </a:srgbClr>
                  </a:outerShdw>
                </a:effectLst>
              </a:rPr>
              <a:t>17%</a:t>
            </a:r>
            <a:r>
              <a:rPr lang="en-US" sz="1900" dirty="0"/>
              <a:t> of the time. </a:t>
            </a:r>
          </a:p>
        </p:txBody>
      </p:sp>
      <p:sp>
        <p:nvSpPr>
          <p:cNvPr id="13" name="Content Placeholder 2">
            <a:extLst>
              <a:ext uri="{FF2B5EF4-FFF2-40B4-BE49-F238E27FC236}">
                <a16:creationId xmlns:a16="http://schemas.microsoft.com/office/drawing/2014/main" id="{2DB4FC51-DF34-4D5E-B49A-B48AA0EAC841}"/>
              </a:ext>
            </a:extLst>
          </p:cNvPr>
          <p:cNvSpPr txBox="1">
            <a:spLocks/>
          </p:cNvSpPr>
          <p:nvPr/>
        </p:nvSpPr>
        <p:spPr>
          <a:xfrm>
            <a:off x="8443479" y="1277007"/>
            <a:ext cx="3593565" cy="1316472"/>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Monitoring and Scanning % are significantly different when comparing Durable and Transient assets. </a:t>
            </a:r>
          </a:p>
        </p:txBody>
      </p:sp>
      <p:sp>
        <p:nvSpPr>
          <p:cNvPr id="14" name="Content Placeholder 2">
            <a:extLst>
              <a:ext uri="{FF2B5EF4-FFF2-40B4-BE49-F238E27FC236}">
                <a16:creationId xmlns:a16="http://schemas.microsoft.com/office/drawing/2014/main" id="{6C6A9BE0-4583-42DA-A138-B369CED8039E}"/>
              </a:ext>
            </a:extLst>
          </p:cNvPr>
          <p:cNvSpPr txBox="1">
            <a:spLocks/>
          </p:cNvSpPr>
          <p:nvPr/>
        </p:nvSpPr>
        <p:spPr>
          <a:xfrm>
            <a:off x="8405314" y="2663431"/>
            <a:ext cx="3438223" cy="139674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Segmenting assets by an Id Age of &lt;= 3 days reveals a 58% difference in Monitoring.           (~same for Scanning) </a:t>
            </a:r>
          </a:p>
        </p:txBody>
      </p:sp>
      <p:sp>
        <p:nvSpPr>
          <p:cNvPr id="18" name="Title 1">
            <a:extLst>
              <a:ext uri="{FF2B5EF4-FFF2-40B4-BE49-F238E27FC236}">
                <a16:creationId xmlns:a16="http://schemas.microsoft.com/office/drawing/2014/main" id="{8857C68A-6B86-493E-93A9-5AE683F4715C}"/>
              </a:ext>
            </a:extLst>
          </p:cNvPr>
          <p:cNvSpPr>
            <a:spLocks noGrp="1"/>
          </p:cNvSpPr>
          <p:nvPr>
            <p:ph type="title"/>
          </p:nvPr>
        </p:nvSpPr>
        <p:spPr>
          <a:xfrm>
            <a:off x="8537821" y="197312"/>
            <a:ext cx="3593565" cy="904715"/>
          </a:xfrm>
        </p:spPr>
        <p:txBody>
          <a:bodyPr>
            <a:noAutofit/>
          </a:bodyPr>
          <a:lstStyle/>
          <a:p>
            <a:r>
              <a:rPr lang="en-US" sz="3600"/>
              <a:t>Why It Matters?</a:t>
            </a:r>
          </a:p>
        </p:txBody>
      </p:sp>
    </p:spTree>
    <p:extLst>
      <p:ext uri="{BB962C8B-B14F-4D97-AF65-F5344CB8AC3E}">
        <p14:creationId xmlns:p14="http://schemas.microsoft.com/office/powerpoint/2010/main" val="37282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7" grpId="0" animBg="1"/>
      <p:bldP spid="20" grpId="0" animBg="1"/>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0B0C1-D623-4941-B2E8-D83FEFDB2415}"/>
              </a:ext>
            </a:extLst>
          </p:cNvPr>
          <p:cNvPicPr>
            <a:picLocks noChangeAspect="1"/>
          </p:cNvPicPr>
          <p:nvPr/>
        </p:nvPicPr>
        <p:blipFill>
          <a:blip r:embed="rId3"/>
          <a:stretch>
            <a:fillRect/>
          </a:stretch>
        </p:blipFill>
        <p:spPr>
          <a:xfrm>
            <a:off x="2803269" y="1989828"/>
            <a:ext cx="1603630" cy="1258240"/>
          </a:xfrm>
          <a:prstGeom prst="rect">
            <a:avLst/>
          </a:prstGeom>
        </p:spPr>
      </p:pic>
      <p:sp>
        <p:nvSpPr>
          <p:cNvPr id="2" name="Title 1">
            <a:extLst>
              <a:ext uri="{FF2B5EF4-FFF2-40B4-BE49-F238E27FC236}">
                <a16:creationId xmlns:a16="http://schemas.microsoft.com/office/drawing/2014/main" id="{8F54D1D9-B496-4366-9C12-CD42A484BFBD}"/>
              </a:ext>
            </a:extLst>
          </p:cNvPr>
          <p:cNvSpPr>
            <a:spLocks noGrp="1"/>
          </p:cNvSpPr>
          <p:nvPr>
            <p:ph type="title"/>
          </p:nvPr>
        </p:nvSpPr>
        <p:spPr>
          <a:xfrm>
            <a:off x="7477935" y="95759"/>
            <a:ext cx="4143334" cy="770240"/>
          </a:xfrm>
        </p:spPr>
        <p:txBody>
          <a:bodyPr>
            <a:normAutofit fontScale="90000"/>
          </a:bodyPr>
          <a:lstStyle/>
          <a:p>
            <a:r>
              <a:rPr lang="en-US" sz="4400" dirty="0"/>
              <a:t>Binary Classifier</a:t>
            </a:r>
          </a:p>
        </p:txBody>
      </p:sp>
      <p:sp>
        <p:nvSpPr>
          <p:cNvPr id="8" name="Content Placeholder 2">
            <a:extLst>
              <a:ext uri="{FF2B5EF4-FFF2-40B4-BE49-F238E27FC236}">
                <a16:creationId xmlns:a16="http://schemas.microsoft.com/office/drawing/2014/main" id="{4DFFE2AE-E306-40A2-A1B5-35D24B16A316}"/>
              </a:ext>
            </a:extLst>
          </p:cNvPr>
          <p:cNvSpPr txBox="1">
            <a:spLocks/>
          </p:cNvSpPr>
          <p:nvPr/>
        </p:nvSpPr>
        <p:spPr>
          <a:xfrm>
            <a:off x="7662042" y="1750119"/>
            <a:ext cx="3951889" cy="90471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Processed inventory data is ingested into Databricks Notebooks </a:t>
            </a:r>
          </a:p>
        </p:txBody>
      </p:sp>
      <p:sp>
        <p:nvSpPr>
          <p:cNvPr id="9" name="Content Placeholder 2">
            <a:extLst>
              <a:ext uri="{FF2B5EF4-FFF2-40B4-BE49-F238E27FC236}">
                <a16:creationId xmlns:a16="http://schemas.microsoft.com/office/drawing/2014/main" id="{BE60AC41-5987-4F48-8702-668AC8747704}"/>
              </a:ext>
            </a:extLst>
          </p:cNvPr>
          <p:cNvSpPr txBox="1">
            <a:spLocks/>
          </p:cNvSpPr>
          <p:nvPr/>
        </p:nvSpPr>
        <p:spPr>
          <a:xfrm>
            <a:off x="7662043" y="2674304"/>
            <a:ext cx="3438223" cy="221879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Data is parsed into 3 data sets for modeling:</a:t>
            </a:r>
            <a:endParaRPr lang="en-US" sz="1900" i="1" dirty="0"/>
          </a:p>
          <a:p>
            <a:pPr lvl="1"/>
            <a:r>
              <a:rPr lang="en-US" sz="1700" i="1" dirty="0"/>
              <a:t>1. </a:t>
            </a:r>
            <a:r>
              <a:rPr lang="en-US" sz="1700" i="1" dirty="0" err="1"/>
              <a:t>ToPredict</a:t>
            </a:r>
            <a:r>
              <a:rPr lang="en-US" sz="1700" i="1" dirty="0"/>
              <a:t> – New Assets need predictions</a:t>
            </a:r>
          </a:p>
          <a:p>
            <a:pPr lvl="1"/>
            <a:r>
              <a:rPr lang="en-US" sz="1700" i="1" dirty="0"/>
              <a:t>2. </a:t>
            </a:r>
            <a:r>
              <a:rPr lang="en-US" sz="1700" i="1" dirty="0" err="1"/>
              <a:t>ToTrain</a:t>
            </a:r>
            <a:r>
              <a:rPr lang="en-US" sz="1700" i="1" dirty="0"/>
              <a:t> – Random 70% Sample to Train Model</a:t>
            </a:r>
          </a:p>
          <a:p>
            <a:pPr lvl="1"/>
            <a:r>
              <a:rPr lang="en-US" sz="1700" i="1" dirty="0"/>
              <a:t>3. </a:t>
            </a:r>
            <a:r>
              <a:rPr lang="en-US" sz="1700" i="1" dirty="0" err="1"/>
              <a:t>ToTest</a:t>
            </a:r>
            <a:r>
              <a:rPr lang="en-US" sz="1700" i="1" dirty="0"/>
              <a:t> – Random 30% Sample to Test Model </a:t>
            </a:r>
            <a:endParaRPr lang="en-US" sz="1700" dirty="0"/>
          </a:p>
        </p:txBody>
      </p:sp>
      <p:sp>
        <p:nvSpPr>
          <p:cNvPr id="16" name="Content Placeholder 2">
            <a:extLst>
              <a:ext uri="{FF2B5EF4-FFF2-40B4-BE49-F238E27FC236}">
                <a16:creationId xmlns:a16="http://schemas.microsoft.com/office/drawing/2014/main" id="{8C6CD8DD-CB3B-4CE4-A6F9-B6074301C664}"/>
              </a:ext>
            </a:extLst>
          </p:cNvPr>
          <p:cNvSpPr txBox="1">
            <a:spLocks/>
          </p:cNvSpPr>
          <p:nvPr/>
        </p:nvSpPr>
        <p:spPr>
          <a:xfrm>
            <a:off x="7419527" y="898974"/>
            <a:ext cx="4479395" cy="872563"/>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800" b="1" dirty="0"/>
              <a:t>To give CDG Security insight into which new assets entering their inventory will be transient, a binary classifier machine learning model was created. </a:t>
            </a:r>
          </a:p>
        </p:txBody>
      </p:sp>
      <p:pic>
        <p:nvPicPr>
          <p:cNvPr id="13" name="Picture 12">
            <a:extLst>
              <a:ext uri="{FF2B5EF4-FFF2-40B4-BE49-F238E27FC236}">
                <a16:creationId xmlns:a16="http://schemas.microsoft.com/office/drawing/2014/main" id="{09993C2D-7D7E-4A49-8124-51C840918661}"/>
              </a:ext>
            </a:extLst>
          </p:cNvPr>
          <p:cNvPicPr>
            <a:picLocks noChangeAspect="1"/>
          </p:cNvPicPr>
          <p:nvPr/>
        </p:nvPicPr>
        <p:blipFill>
          <a:blip r:embed="rId4"/>
          <a:stretch>
            <a:fillRect/>
          </a:stretch>
        </p:blipFill>
        <p:spPr>
          <a:xfrm>
            <a:off x="1150119" y="337310"/>
            <a:ext cx="1753323" cy="1559910"/>
          </a:xfrm>
          <a:prstGeom prst="rect">
            <a:avLst/>
          </a:prstGeom>
        </p:spPr>
      </p:pic>
      <p:cxnSp>
        <p:nvCxnSpPr>
          <p:cNvPr id="17" name="Connector: Elbow 16">
            <a:extLst>
              <a:ext uri="{FF2B5EF4-FFF2-40B4-BE49-F238E27FC236}">
                <a16:creationId xmlns:a16="http://schemas.microsoft.com/office/drawing/2014/main" id="{EA4BCA74-E2A5-4E70-8B23-FB7FA3F04190}"/>
              </a:ext>
            </a:extLst>
          </p:cNvPr>
          <p:cNvCxnSpPr>
            <a:cxnSpLocks/>
            <a:stCxn id="23" idx="1"/>
            <a:endCxn id="4" idx="3"/>
          </p:cNvCxnSpPr>
          <p:nvPr/>
        </p:nvCxnSpPr>
        <p:spPr>
          <a:xfrm rot="10800000" flipV="1">
            <a:off x="4193846" y="3488851"/>
            <a:ext cx="908641" cy="35291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3768B77D-2184-44F7-9ABB-DE625B4095DE}"/>
              </a:ext>
            </a:extLst>
          </p:cNvPr>
          <p:cNvCxnSpPr>
            <a:cxnSpLocks/>
            <a:stCxn id="13" idx="3"/>
          </p:cNvCxnSpPr>
          <p:nvPr/>
        </p:nvCxnSpPr>
        <p:spPr>
          <a:xfrm>
            <a:off x="2903442" y="1117265"/>
            <a:ext cx="703586" cy="8725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2DCECC5-73C9-48E3-A342-26174C3CD4CE}"/>
              </a:ext>
            </a:extLst>
          </p:cNvPr>
          <p:cNvCxnSpPr>
            <a:cxnSpLocks/>
            <a:endCxn id="23" idx="0"/>
          </p:cNvCxnSpPr>
          <p:nvPr/>
        </p:nvCxnSpPr>
        <p:spPr>
          <a:xfrm>
            <a:off x="4406900" y="2610906"/>
            <a:ext cx="1357738" cy="2842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066B205-2DC7-4920-8304-2B60794E4EE3}"/>
              </a:ext>
            </a:extLst>
          </p:cNvPr>
          <p:cNvSpPr/>
          <p:nvPr/>
        </p:nvSpPr>
        <p:spPr>
          <a:xfrm>
            <a:off x="467255" y="3161748"/>
            <a:ext cx="1324304" cy="119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ToPredict</a:t>
            </a:r>
            <a:endParaRPr lang="en-US" dirty="0"/>
          </a:p>
        </p:txBody>
      </p:sp>
      <p:sp>
        <p:nvSpPr>
          <p:cNvPr id="23" name="Rectangle 22">
            <a:extLst>
              <a:ext uri="{FF2B5EF4-FFF2-40B4-BE49-F238E27FC236}">
                <a16:creationId xmlns:a16="http://schemas.microsoft.com/office/drawing/2014/main" id="{B283A4E9-E6D8-4FFB-A8E5-CA6AE3C90861}"/>
              </a:ext>
            </a:extLst>
          </p:cNvPr>
          <p:cNvSpPr/>
          <p:nvPr/>
        </p:nvSpPr>
        <p:spPr>
          <a:xfrm>
            <a:off x="5102486" y="2895152"/>
            <a:ext cx="1324304" cy="118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ToTrain</a:t>
            </a:r>
            <a:r>
              <a:rPr lang="en-US" dirty="0"/>
              <a:t> and </a:t>
            </a:r>
            <a:r>
              <a:rPr lang="en-US" dirty="0" err="1"/>
              <a:t>ToTest</a:t>
            </a:r>
            <a:endParaRPr lang="en-US" dirty="0"/>
          </a:p>
        </p:txBody>
      </p:sp>
      <p:sp>
        <p:nvSpPr>
          <p:cNvPr id="57" name="TextBox 56">
            <a:extLst>
              <a:ext uri="{FF2B5EF4-FFF2-40B4-BE49-F238E27FC236}">
                <a16:creationId xmlns:a16="http://schemas.microsoft.com/office/drawing/2014/main" id="{DD98BB88-1D74-4544-9AF6-C92C401FAD31}"/>
              </a:ext>
            </a:extLst>
          </p:cNvPr>
          <p:cNvSpPr txBox="1"/>
          <p:nvPr/>
        </p:nvSpPr>
        <p:spPr>
          <a:xfrm>
            <a:off x="2962852" y="166869"/>
            <a:ext cx="3746939" cy="923330"/>
          </a:xfrm>
          <a:prstGeom prst="rect">
            <a:avLst/>
          </a:prstGeom>
          <a:noFill/>
        </p:spPr>
        <p:txBody>
          <a:bodyPr wrap="square" rtlCol="0">
            <a:spAutoFit/>
          </a:bodyPr>
          <a:lstStyle/>
          <a:p>
            <a:r>
              <a:rPr lang="en-US" dirty="0"/>
              <a:t>Input data streams from Inventory are processed in Azure Data Lake (ADL)</a:t>
            </a:r>
          </a:p>
        </p:txBody>
      </p:sp>
      <p:sp>
        <p:nvSpPr>
          <p:cNvPr id="18" name="Content Placeholder 2">
            <a:extLst>
              <a:ext uri="{FF2B5EF4-FFF2-40B4-BE49-F238E27FC236}">
                <a16:creationId xmlns:a16="http://schemas.microsoft.com/office/drawing/2014/main" id="{C60D307D-54C7-475B-8805-2D8B0097A262}"/>
              </a:ext>
            </a:extLst>
          </p:cNvPr>
          <p:cNvSpPr txBox="1">
            <a:spLocks/>
          </p:cNvSpPr>
          <p:nvPr/>
        </p:nvSpPr>
        <p:spPr>
          <a:xfrm>
            <a:off x="7662042" y="4932037"/>
            <a:ext cx="3840856" cy="83876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A </a:t>
            </a:r>
            <a:r>
              <a:rPr lang="en-US" sz="1900" dirty="0" err="1"/>
              <a:t>LightGBM</a:t>
            </a:r>
            <a:r>
              <a:rPr lang="en-US" sz="1900" dirty="0"/>
              <a:t> classifier predicts new assets transient probability</a:t>
            </a:r>
          </a:p>
        </p:txBody>
      </p:sp>
      <p:cxnSp>
        <p:nvCxnSpPr>
          <p:cNvPr id="19" name="Connector: Elbow 18">
            <a:extLst>
              <a:ext uri="{FF2B5EF4-FFF2-40B4-BE49-F238E27FC236}">
                <a16:creationId xmlns:a16="http://schemas.microsoft.com/office/drawing/2014/main" id="{4A2691DD-9A47-422E-A105-193A79476AA9}"/>
              </a:ext>
            </a:extLst>
          </p:cNvPr>
          <p:cNvCxnSpPr>
            <a:cxnSpLocks/>
            <a:stCxn id="22" idx="2"/>
            <a:endCxn id="20" idx="1"/>
          </p:cNvCxnSpPr>
          <p:nvPr/>
        </p:nvCxnSpPr>
        <p:spPr>
          <a:xfrm rot="16200000" flipH="1">
            <a:off x="2335133" y="3148677"/>
            <a:ext cx="1136619" cy="35480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03CB6448-FE79-43D8-AEB6-2D3CF5BB3F8C}"/>
              </a:ext>
            </a:extLst>
          </p:cNvPr>
          <p:cNvPicPr>
            <a:picLocks noChangeAspect="1"/>
          </p:cNvPicPr>
          <p:nvPr/>
        </p:nvPicPr>
        <p:blipFill>
          <a:blip r:embed="rId4"/>
          <a:stretch>
            <a:fillRect/>
          </a:stretch>
        </p:blipFill>
        <p:spPr>
          <a:xfrm>
            <a:off x="4677477" y="4724335"/>
            <a:ext cx="1723496" cy="1533373"/>
          </a:xfrm>
          <a:prstGeom prst="rect">
            <a:avLst/>
          </a:prstGeom>
        </p:spPr>
      </p:pic>
      <p:cxnSp>
        <p:nvCxnSpPr>
          <p:cNvPr id="31" name="Connector: Elbow 30">
            <a:extLst>
              <a:ext uri="{FF2B5EF4-FFF2-40B4-BE49-F238E27FC236}">
                <a16:creationId xmlns:a16="http://schemas.microsoft.com/office/drawing/2014/main" id="{5506652D-970B-40F0-A0F8-DA7938AD0476}"/>
              </a:ext>
            </a:extLst>
          </p:cNvPr>
          <p:cNvCxnSpPr>
            <a:cxnSpLocks/>
            <a:stCxn id="4" idx="1"/>
            <a:endCxn id="22" idx="3"/>
          </p:cNvCxnSpPr>
          <p:nvPr/>
        </p:nvCxnSpPr>
        <p:spPr>
          <a:xfrm rot="10800000">
            <a:off x="1791560" y="3758077"/>
            <a:ext cx="999319" cy="836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ED8DCF5-7E0D-4C53-A23C-057AEBA82123}"/>
              </a:ext>
            </a:extLst>
          </p:cNvPr>
          <p:cNvSpPr txBox="1"/>
          <p:nvPr/>
        </p:nvSpPr>
        <p:spPr>
          <a:xfrm>
            <a:off x="2348009" y="4411501"/>
            <a:ext cx="2288704" cy="338554"/>
          </a:xfrm>
          <a:prstGeom prst="rect">
            <a:avLst/>
          </a:prstGeom>
          <a:noFill/>
        </p:spPr>
        <p:txBody>
          <a:bodyPr wrap="square" rtlCol="0">
            <a:spAutoFit/>
          </a:bodyPr>
          <a:lstStyle/>
          <a:p>
            <a:pPr algn="ctr"/>
            <a:r>
              <a:rPr lang="en-US" sz="1600" dirty="0"/>
              <a:t>Light GBM Classifier</a:t>
            </a:r>
          </a:p>
        </p:txBody>
      </p:sp>
      <p:sp>
        <p:nvSpPr>
          <p:cNvPr id="41" name="TextBox 40">
            <a:extLst>
              <a:ext uri="{FF2B5EF4-FFF2-40B4-BE49-F238E27FC236}">
                <a16:creationId xmlns:a16="http://schemas.microsoft.com/office/drawing/2014/main" id="{6DC02511-53E3-43AA-9C45-08AC5423BD75}"/>
              </a:ext>
            </a:extLst>
          </p:cNvPr>
          <p:cNvSpPr txBox="1"/>
          <p:nvPr/>
        </p:nvSpPr>
        <p:spPr>
          <a:xfrm>
            <a:off x="4087717" y="6120201"/>
            <a:ext cx="2903016" cy="646331"/>
          </a:xfrm>
          <a:prstGeom prst="rect">
            <a:avLst/>
          </a:prstGeom>
          <a:noFill/>
        </p:spPr>
        <p:txBody>
          <a:bodyPr wrap="square" rtlCol="0">
            <a:spAutoFit/>
          </a:bodyPr>
          <a:lstStyle/>
          <a:p>
            <a:pPr algn="ctr"/>
            <a:r>
              <a:rPr lang="en-US" dirty="0"/>
              <a:t>Predictions to Data Store</a:t>
            </a:r>
          </a:p>
        </p:txBody>
      </p:sp>
      <p:sp>
        <p:nvSpPr>
          <p:cNvPr id="43" name="TextBox 42">
            <a:extLst>
              <a:ext uri="{FF2B5EF4-FFF2-40B4-BE49-F238E27FC236}">
                <a16:creationId xmlns:a16="http://schemas.microsoft.com/office/drawing/2014/main" id="{23499E40-1FE6-4601-B471-628C88552A37}"/>
              </a:ext>
            </a:extLst>
          </p:cNvPr>
          <p:cNvSpPr txBox="1"/>
          <p:nvPr/>
        </p:nvSpPr>
        <p:spPr>
          <a:xfrm>
            <a:off x="2962852" y="2260361"/>
            <a:ext cx="1444047" cy="646331"/>
          </a:xfrm>
          <a:prstGeom prst="rect">
            <a:avLst/>
          </a:prstGeom>
          <a:noFill/>
        </p:spPr>
        <p:txBody>
          <a:bodyPr wrap="square" rtlCol="0">
            <a:spAutoFit/>
          </a:bodyPr>
          <a:lstStyle/>
          <a:p>
            <a:r>
              <a:rPr lang="en-US" dirty="0">
                <a:solidFill>
                  <a:schemeClr val="bg1"/>
                </a:solidFill>
              </a:rPr>
              <a:t>Databricks Notebook</a:t>
            </a:r>
          </a:p>
        </p:txBody>
      </p:sp>
      <p:cxnSp>
        <p:nvCxnSpPr>
          <p:cNvPr id="24" name="Connector: Elbow 23">
            <a:extLst>
              <a:ext uri="{FF2B5EF4-FFF2-40B4-BE49-F238E27FC236}">
                <a16:creationId xmlns:a16="http://schemas.microsoft.com/office/drawing/2014/main" id="{950DC153-B300-4435-BCA0-1D210CE6DD75}"/>
              </a:ext>
            </a:extLst>
          </p:cNvPr>
          <p:cNvCxnSpPr>
            <a:cxnSpLocks/>
            <a:endCxn id="22" idx="0"/>
          </p:cNvCxnSpPr>
          <p:nvPr/>
        </p:nvCxnSpPr>
        <p:spPr>
          <a:xfrm rot="10800000" flipV="1">
            <a:off x="1129407" y="2610906"/>
            <a:ext cx="1677748" cy="55084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F8A32DCE-8D8B-4C1E-A512-AFCCC2A8EF76}"/>
              </a:ext>
            </a:extLst>
          </p:cNvPr>
          <p:cNvSpPr txBox="1">
            <a:spLocks/>
          </p:cNvSpPr>
          <p:nvPr/>
        </p:nvSpPr>
        <p:spPr>
          <a:xfrm>
            <a:off x="7662042" y="5809740"/>
            <a:ext cx="3438223" cy="57746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800" dirty="0"/>
              <a:t>Predictions are sent to the data store (ADL)</a:t>
            </a:r>
          </a:p>
          <a:p>
            <a:endParaRPr lang="en-US" sz="1800" dirty="0"/>
          </a:p>
        </p:txBody>
      </p:sp>
      <p:pic>
        <p:nvPicPr>
          <p:cNvPr id="4" name="Picture 3">
            <a:extLst>
              <a:ext uri="{FF2B5EF4-FFF2-40B4-BE49-F238E27FC236}">
                <a16:creationId xmlns:a16="http://schemas.microsoft.com/office/drawing/2014/main" id="{562FD49E-41B0-49BE-BE72-92CBD1C54A94}"/>
              </a:ext>
            </a:extLst>
          </p:cNvPr>
          <p:cNvPicPr>
            <a:picLocks noChangeAspect="1"/>
          </p:cNvPicPr>
          <p:nvPr/>
        </p:nvPicPr>
        <p:blipFill rotWithShape="1">
          <a:blip r:embed="rId5"/>
          <a:srcRect b="31408"/>
          <a:stretch/>
        </p:blipFill>
        <p:spPr>
          <a:xfrm>
            <a:off x="2790878" y="3248068"/>
            <a:ext cx="1402967" cy="1187398"/>
          </a:xfrm>
          <a:prstGeom prst="rect">
            <a:avLst/>
          </a:prstGeom>
        </p:spPr>
      </p:pic>
    </p:spTree>
    <p:extLst>
      <p:ext uri="{BB962C8B-B14F-4D97-AF65-F5344CB8AC3E}">
        <p14:creationId xmlns:p14="http://schemas.microsoft.com/office/powerpoint/2010/main" val="147769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2" grpId="0" animBg="1"/>
      <p:bldP spid="23" grpId="0" animBg="1"/>
      <p:bldP spid="57" grpId="0"/>
      <p:bldP spid="18" grpId="0"/>
      <p:bldP spid="40" grpId="0"/>
      <p:bldP spid="41" grpId="0"/>
      <p:bldP spid="43" grpId="0"/>
      <p:bldP spid="27"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videndVTI">
  <a:themeElements>
    <a:clrScheme name="AnalogousFromLightSeed_2SEEDS">
      <a:dk1>
        <a:srgbClr val="000000"/>
      </a:dk1>
      <a:lt1>
        <a:srgbClr val="FFFFFF"/>
      </a:lt1>
      <a:dk2>
        <a:srgbClr val="243241"/>
      </a:dk2>
      <a:lt2>
        <a:srgbClr val="E2E3E8"/>
      </a:lt2>
      <a:accent1>
        <a:srgbClr val="ACA176"/>
      </a:accent1>
      <a:accent2>
        <a:srgbClr val="BD9A85"/>
      </a:accent2>
      <a:accent3>
        <a:srgbClr val="9CA57D"/>
      </a:accent3>
      <a:accent4>
        <a:srgbClr val="77A8AE"/>
      </a:accent4>
      <a:accent5>
        <a:srgbClr val="8AA3C0"/>
      </a:accent5>
      <a:accent6>
        <a:srgbClr val="7F82BA"/>
      </a:accent6>
      <a:hlink>
        <a:srgbClr val="6977AE"/>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710846120D5C4DB145838B3AF7330C" ma:contentTypeVersion="13" ma:contentTypeDescription="Create a new document." ma:contentTypeScope="" ma:versionID="b0fec22765b46c166817d568106b009f">
  <xsd:schema xmlns:xsd="http://www.w3.org/2001/XMLSchema" xmlns:xs="http://www.w3.org/2001/XMLSchema" xmlns:p="http://schemas.microsoft.com/office/2006/metadata/properties" xmlns:ns1="http://schemas.microsoft.com/sharepoint/v3" xmlns:ns3="e334f902-1983-48d9-bd44-d9cc22cf7efe" xmlns:ns4="1291fe89-e112-47d4-a41e-311992b99fa0" targetNamespace="http://schemas.microsoft.com/office/2006/metadata/properties" ma:root="true" ma:fieldsID="381b03b082aef06de50d4afae85fafcb" ns1:_="" ns3:_="" ns4:_="">
    <xsd:import namespace="http://schemas.microsoft.com/sharepoint/v3"/>
    <xsd:import namespace="e334f902-1983-48d9-bd44-d9cc22cf7efe"/>
    <xsd:import namespace="1291fe89-e112-47d4-a41e-311992b99fa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34f902-1983-48d9-bd44-d9cc22cf7e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91fe89-e112-47d4-a41e-311992b99f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522581-00FD-40DA-93C0-609EF42E68A1}">
  <ds:schemaRefs>
    <ds:schemaRef ds:uri="http://schemas.microsoft.com/sharepoint/v3/contenttype/forms"/>
  </ds:schemaRefs>
</ds:datastoreItem>
</file>

<file path=customXml/itemProps2.xml><?xml version="1.0" encoding="utf-8"?>
<ds:datastoreItem xmlns:ds="http://schemas.openxmlformats.org/officeDocument/2006/customXml" ds:itemID="{D470DEE3-7AF6-4D77-B7AB-A7F6B454915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4C833FC-B0F0-4FE4-A4DA-33A771E3AB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34f902-1983-48d9-bd44-d9cc22cf7efe"/>
    <ds:schemaRef ds:uri="1291fe89-e112-47d4-a41e-311992b99f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3464</TotalTime>
  <Words>864</Words>
  <Application>Microsoft Office PowerPoint</Application>
  <PresentationFormat>Widescreen</PresentationFormat>
  <Paragraphs>92</Paragraphs>
  <Slides>14</Slides>
  <Notes>11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5" baseType="lpstr">
      <vt:lpstr>Bookman Old Style</vt:lpstr>
      <vt:lpstr>Calibri</vt:lpstr>
      <vt:lpstr>Century Gothic</vt:lpstr>
      <vt:lpstr>Gill Sans MT</vt:lpstr>
      <vt:lpstr>Univers</vt:lpstr>
      <vt:lpstr>Univers Condensed</vt:lpstr>
      <vt:lpstr>Wingdings</vt:lpstr>
      <vt:lpstr>Wingdings 2</vt:lpstr>
      <vt:lpstr>DividendVTI</vt:lpstr>
      <vt:lpstr>Wood Type</vt:lpstr>
      <vt:lpstr>Package</vt:lpstr>
      <vt:lpstr>Info Sec Transience Identifying Ephemeral Security Assets with Machine Learning</vt:lpstr>
      <vt:lpstr>Agenda and Contact</vt:lpstr>
      <vt:lpstr>Why is Asset Inventory Important? </vt:lpstr>
      <vt:lpstr>What is secure from birth?</vt:lpstr>
      <vt:lpstr>What are Transient Assets?</vt:lpstr>
      <vt:lpstr>What are Durable Assets?</vt:lpstr>
      <vt:lpstr>Transient Analysis</vt:lpstr>
      <vt:lpstr>Why It Matters?</vt:lpstr>
      <vt:lpstr>Binary Classifier</vt:lpstr>
      <vt:lpstr>PowerPoint Presentation</vt:lpstr>
      <vt:lpstr>Transience Databricks Notebook</vt:lpstr>
      <vt:lpstr>FUTURE STATE</vt:lpstr>
      <vt:lpstr>Next steps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Transience Identifying &amp; Analyzing Ephemeral Assets in Security Data</dc:title>
  <dc:creator>Daniel Tetrick</dc:creator>
  <cp:lastModifiedBy>Daniel Tetrick</cp:lastModifiedBy>
  <cp:revision>4</cp:revision>
  <dcterms:created xsi:type="dcterms:W3CDTF">2020-04-07T17:32:28Z</dcterms:created>
  <dcterms:modified xsi:type="dcterms:W3CDTF">2020-05-08T16:29:27Z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datetric@microsoft.com</vt:lpwstr>
  </property>
  <property fmtid="{D5CDD505-2E9C-101B-9397-08002B2CF9AE}" pid="5" name="MSIP_Label_f42aa342-8706-4288-bd11-ebb85995028c_SetDate">
    <vt:lpwstr>2020-05-04T20:17:22.6084860Z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1540edd9-b878-48b2-ab37-d3000250c496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