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 id="2147483684" r:id="rId5"/>
  </p:sldMasterIdLst>
  <p:notesMasterIdLst>
    <p:notesMasterId r:id="rId19"/>
  </p:notesMasterIdLst>
  <p:sldIdLst>
    <p:sldId id="256" r:id="rId6"/>
    <p:sldId id="295" r:id="rId7"/>
    <p:sldId id="293" r:id="rId8"/>
    <p:sldId id="262" r:id="rId9"/>
    <p:sldId id="289" r:id="rId10"/>
    <p:sldId id="271" r:id="rId11"/>
    <p:sldId id="284" r:id="rId12"/>
    <p:sldId id="294" r:id="rId13"/>
    <p:sldId id="265" r:id="rId14"/>
    <p:sldId id="297" r:id="rId15"/>
    <p:sldId id="291" r:id="rId16"/>
    <p:sldId id="267"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A1139-ED9A-4EE9-B4B0-6F3A0C2CA350}" v="2079" dt="2020-05-06T23:18:58.516"/>
    <p1510:client id="{AFEE0202-40C7-4D06-BBE1-CE1F22645A1D}" v="1" dt="2020-05-06T23:49:53.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43" autoAdjust="0"/>
    <p:restoredTop sz="82364" autoAdjust="0"/>
  </p:normalViewPr>
  <p:slideViewPr>
    <p:cSldViewPr snapToGrid="0">
      <p:cViewPr varScale="1">
        <p:scale>
          <a:sx n="103" d="100"/>
          <a:sy n="103"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Tetrick" userId="a2df512e-642a-440b-a947-52063eaf0d22" providerId="ADAL" clId="{AFEE0202-40C7-4D06-BBE1-CE1F22645A1D}"/>
    <pc:docChg chg="custSel modSld">
      <pc:chgData name="Daniel Tetrick" userId="a2df512e-642a-440b-a947-52063eaf0d22" providerId="ADAL" clId="{AFEE0202-40C7-4D06-BBE1-CE1F22645A1D}" dt="2020-05-06T23:49:53.650" v="1"/>
      <pc:docMkLst>
        <pc:docMk/>
      </pc:docMkLst>
      <pc:sldChg chg="addSp delSp modSp mod">
        <pc:chgData name="Daniel Tetrick" userId="a2df512e-642a-440b-a947-52063eaf0d22" providerId="ADAL" clId="{AFEE0202-40C7-4D06-BBE1-CE1F22645A1D}" dt="2020-05-06T23:49:53.650" v="1"/>
        <pc:sldMkLst>
          <pc:docMk/>
          <pc:sldMk cId="1088435405" sldId="297"/>
        </pc:sldMkLst>
        <pc:spChg chg="add del mod">
          <ac:chgData name="Daniel Tetrick" userId="a2df512e-642a-440b-a947-52063eaf0d22" providerId="ADAL" clId="{AFEE0202-40C7-4D06-BBE1-CE1F22645A1D}" dt="2020-05-06T23:49:53.650" v="1"/>
          <ac:spMkLst>
            <pc:docMk/>
            <pc:sldMk cId="1088435405" sldId="297"/>
            <ac:spMk id="4" creationId="{E77647FB-8377-485B-93E8-333E1D3581A6}"/>
          </ac:spMkLst>
        </pc:spChg>
        <pc:graphicFrameChg chg="add mod">
          <ac:chgData name="Daniel Tetrick" userId="a2df512e-642a-440b-a947-52063eaf0d22" providerId="ADAL" clId="{AFEE0202-40C7-4D06-BBE1-CE1F22645A1D}" dt="2020-05-06T23:49:53.650" v="1"/>
          <ac:graphicFrameMkLst>
            <pc:docMk/>
            <pc:sldMk cId="1088435405" sldId="297"/>
            <ac:graphicFrameMk id="5" creationId="{4DE9F54F-28EB-49A9-A04E-0B6462BEB580}"/>
          </ac:graphicFrameMkLst>
        </pc:graphicFrameChg>
        <pc:graphicFrameChg chg="del">
          <ac:chgData name="Daniel Tetrick" userId="a2df512e-642a-440b-a947-52063eaf0d22" providerId="ADAL" clId="{AFEE0202-40C7-4D06-BBE1-CE1F22645A1D}" dt="2020-05-06T23:49:15.425" v="0" actId="478"/>
          <ac:graphicFrameMkLst>
            <pc:docMk/>
            <pc:sldMk cId="1088435405" sldId="297"/>
            <ac:graphicFrameMk id="14" creationId="{E5837D2C-DAC4-407D-926F-CD8A2791D8B8}"/>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288A1-9C55-4571-B7F6-70B3970CBDDC}" type="datetimeFigureOut">
              <a:rPr lang="en-US" smtClean="0"/>
              <a:t>5/6/2020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3D194-1115-4348-9E11-ACE63F3671C8}" type="slidenum">
              <a:rPr lang="en-US" smtClean="0"/>
              <a:t>‹#›</a:t>
            </a:fld>
            <a:endParaRPr lang="en-US"/>
          </a:p>
        </p:txBody>
      </p:sp>
    </p:spTree>
    <p:extLst>
      <p:ext uri="{BB962C8B-B14F-4D97-AF65-F5344CB8AC3E}">
        <p14:creationId xmlns:p14="http://schemas.microsoft.com/office/powerpoint/2010/main" val="3015153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2</a:t>
            </a:fld>
            <a:endParaRPr lang="en-US"/>
          </a:p>
        </p:txBody>
      </p:sp>
    </p:spTree>
    <p:extLst>
      <p:ext uri="{BB962C8B-B14F-4D97-AF65-F5344CB8AC3E}">
        <p14:creationId xmlns:p14="http://schemas.microsoft.com/office/powerpoint/2010/main" val="246741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12</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13</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template you can use on other security services. </a:t>
            </a:r>
          </a:p>
          <a:p>
            <a:r>
              <a:rPr lang="en-US" dirty="0"/>
              <a:t>On a high level we can use this approach in the following application….</a:t>
            </a:r>
          </a:p>
        </p:txBody>
      </p:sp>
      <p:sp>
        <p:nvSpPr>
          <p:cNvPr id="4" name="Slide Number Placeholder 3"/>
          <p:cNvSpPr>
            <a:spLocks noGrp="1"/>
          </p:cNvSpPr>
          <p:nvPr>
            <p:ph type="sldNum" sz="quarter" idx="5"/>
          </p:nvPr>
        </p:nvSpPr>
        <p:spPr/>
        <p:txBody>
          <a:bodyPr/>
          <a:lstStyle/>
          <a:p>
            <a:fld id="{B553D194-1115-4348-9E11-ACE63F3671C8}" type="slidenum">
              <a:rPr lang="en-US" smtClean="0"/>
              <a:t>3</a:t>
            </a:fld>
            <a:endParaRPr lang="en-US"/>
          </a:p>
        </p:txBody>
      </p:sp>
    </p:spTree>
    <p:extLst>
      <p:ext uri="{BB962C8B-B14F-4D97-AF65-F5344CB8AC3E}">
        <p14:creationId xmlns:p14="http://schemas.microsoft.com/office/powerpoint/2010/main" val="246741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1. Assets do not exist long enough to trigger security monitoring and scanning onboarding processes – thus do not get onboarded before they disappear. </a:t>
            </a:r>
            <a:r>
              <a:rPr lang="en-US" b="1" dirty="0"/>
              <a:t>More</a:t>
            </a:r>
            <a:r>
              <a:rPr lang="en-US" dirty="0"/>
              <a:t> </a:t>
            </a:r>
            <a:r>
              <a:rPr lang="en-US" b="1" dirty="0"/>
              <a:t>Vulnerable</a:t>
            </a:r>
            <a:endParaRPr lang="en-US" dirty="0"/>
          </a:p>
          <a:p>
            <a:pPr lvl="1"/>
            <a:r>
              <a:rPr lang="en-US" dirty="0"/>
              <a:t>2. Assets can misrepresent or introduce fluctuations to our aggregate security metric calculations for Security Fundamentals, Monthly Scorecard, and other reporting. </a:t>
            </a:r>
            <a:r>
              <a:rPr lang="en-US" b="1" dirty="0"/>
              <a:t>Inaccurate Reporting</a:t>
            </a:r>
            <a:endParaRPr lang="en-US" dirty="0"/>
          </a:p>
          <a:p>
            <a:pPr lvl="1"/>
            <a:r>
              <a:rPr lang="en-US" dirty="0"/>
              <a:t>3. Assets create S360 Ghost actions for our partners. The asset doesn’t exist when it is time for it to be serviced causing partners to lose time and efficiency on a problem that no longer exists. </a:t>
            </a:r>
            <a:r>
              <a:rPr lang="en-US" b="1" dirty="0"/>
              <a:t>Loss of Credibility and Productivity</a:t>
            </a:r>
          </a:p>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4</a:t>
            </a:fld>
            <a:endParaRPr lang="en-US"/>
          </a:p>
        </p:txBody>
      </p:sp>
    </p:spTree>
    <p:extLst>
      <p:ext uri="{BB962C8B-B14F-4D97-AF65-F5344CB8AC3E}">
        <p14:creationId xmlns:p14="http://schemas.microsoft.com/office/powerpoint/2010/main" val="1388765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5</a:t>
            </a:fld>
            <a:endParaRPr lang="en-US"/>
          </a:p>
        </p:txBody>
      </p:sp>
    </p:spTree>
    <p:extLst>
      <p:ext uri="{BB962C8B-B14F-4D97-AF65-F5344CB8AC3E}">
        <p14:creationId xmlns:p14="http://schemas.microsoft.com/office/powerpoint/2010/main" val="138876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600"/>
              </a:spcBef>
              <a:spcAft>
                <a:spcPts val="600"/>
              </a:spcAft>
            </a:pPr>
            <a:r>
              <a:rPr lang="en-US" sz="1200" dirty="0">
                <a:solidFill>
                  <a:srgbClr val="222222"/>
                </a:solidFill>
                <a:effectLst/>
                <a:latin typeface="Segoe UI" panose="020B0502040204020203" pitchFamily="34" charset="0"/>
                <a:ea typeface="Times New Roman" panose="02020603050405020304" pitchFamily="18" charset="0"/>
                <a:cs typeface="Times New Roman" panose="02020603050405020304" pitchFamily="18" charset="0"/>
              </a:rPr>
              <a:t>Id Age over a 147-day study of claimed assets in the Conflux data platform. </a:t>
            </a:r>
          </a:p>
          <a:p>
            <a:pPr marL="0" marR="0">
              <a:lnSpc>
                <a:spcPct val="107000"/>
              </a:lnSpc>
              <a:spcBef>
                <a:spcPts val="600"/>
              </a:spcBef>
              <a:spcAft>
                <a:spcPts val="600"/>
              </a:spcAft>
            </a:pPr>
            <a:r>
              <a:rPr lang="en-US" sz="1200" dirty="0">
                <a:solidFill>
                  <a:srgbClr val="222222"/>
                </a:solidFill>
                <a:effectLst/>
                <a:latin typeface="Segoe UI" panose="020B0502040204020203" pitchFamily="34" charset="0"/>
                <a:ea typeface="Times New Roman" panose="02020603050405020304" pitchFamily="18" charset="0"/>
                <a:cs typeface="Times New Roman" panose="02020603050405020304" pitchFamily="18" charset="0"/>
              </a:rPr>
              <a:t>Overall, the analysis found nearly 1.4M unique assets with a median age of 3-days. </a:t>
            </a:r>
          </a:p>
          <a:p>
            <a:pPr marL="0" marR="0">
              <a:lnSpc>
                <a:spcPct val="107000"/>
              </a:lnSpc>
              <a:spcBef>
                <a:spcPts val="600"/>
              </a:spcBef>
              <a:spcAft>
                <a:spcPts val="600"/>
              </a:spcAft>
            </a:pPr>
            <a:r>
              <a:rPr lang="en-US" sz="1200" dirty="0">
                <a:solidFill>
                  <a:srgbClr val="222222"/>
                </a:solidFill>
                <a:effectLst/>
                <a:latin typeface="Segoe UI" panose="020B0502040204020203" pitchFamily="34" charset="0"/>
                <a:ea typeface="Times New Roman" panose="02020603050405020304" pitchFamily="18" charset="0"/>
                <a:cs typeface="Times New Roman" panose="02020603050405020304" pitchFamily="18" charset="0"/>
              </a:rPr>
              <a:t>Over 701K (50%) of all assets </a:t>
            </a:r>
            <a:r>
              <a:rPr lang="en-US" sz="1200" i="1" dirty="0">
                <a:solidFill>
                  <a:srgbClr val="222222"/>
                </a:solidFill>
                <a:effectLst/>
                <a:latin typeface="Segoe UI" panose="020B0502040204020203" pitchFamily="34" charset="0"/>
                <a:ea typeface="Times New Roman" panose="02020603050405020304" pitchFamily="18" charset="0"/>
                <a:cs typeface="Times New Roman" panose="02020603050405020304" pitchFamily="18" charset="0"/>
              </a:rPr>
              <a:t>did not</a:t>
            </a:r>
            <a:r>
              <a:rPr lang="en-US" sz="1200" dirty="0">
                <a:solidFill>
                  <a:srgbClr val="222222"/>
                </a:solidFill>
                <a:effectLst/>
                <a:latin typeface="Segoe UI" panose="020B0502040204020203" pitchFamily="34" charset="0"/>
                <a:ea typeface="Times New Roman" panose="02020603050405020304" pitchFamily="18" charset="0"/>
                <a:cs typeface="Times New Roman" panose="02020603050405020304" pitchFamily="18" charset="0"/>
              </a:rPr>
              <a:t> live past an Id Age of 5 days age are considered transient (red). </a:t>
            </a:r>
          </a:p>
          <a:p>
            <a:pPr marL="0" marR="0">
              <a:lnSpc>
                <a:spcPct val="107000"/>
              </a:lnSpc>
              <a:spcBef>
                <a:spcPts val="600"/>
              </a:spcBef>
              <a:spcAft>
                <a:spcPts val="600"/>
              </a:spcAft>
            </a:pPr>
            <a:r>
              <a:rPr lang="en-US" sz="1200" dirty="0">
                <a:solidFill>
                  <a:srgbClr val="222222"/>
                </a:solidFill>
                <a:effectLst/>
                <a:latin typeface="Segoe UI" panose="020B0502040204020203" pitchFamily="34" charset="0"/>
                <a:ea typeface="Times New Roman" panose="02020603050405020304" pitchFamily="18" charset="0"/>
                <a:cs typeface="Times New Roman" panose="02020603050405020304" pitchFamily="18" charset="0"/>
              </a:rPr>
              <a:t>Only 311K (32%) of assets lived past 14-days age (green) and are considered durable. </a:t>
            </a:r>
          </a:p>
          <a:p>
            <a:pPr marL="0" marR="0">
              <a:lnSpc>
                <a:spcPct val="107000"/>
              </a:lnSpc>
              <a:spcBef>
                <a:spcPts val="600"/>
              </a:spcBef>
              <a:spcAft>
                <a:spcPts val="600"/>
              </a:spcAft>
            </a:pPr>
            <a:r>
              <a:rPr lang="en-US" sz="1200" dirty="0">
                <a:solidFill>
                  <a:srgbClr val="222222"/>
                </a:solidFill>
                <a:effectLst/>
                <a:latin typeface="Segoe UI" panose="020B0502040204020203" pitchFamily="34" charset="0"/>
                <a:ea typeface="Times New Roman" panose="02020603050405020304" pitchFamily="18" charset="0"/>
                <a:cs typeface="Times New Roman" panose="02020603050405020304" pitchFamily="18" charset="0"/>
              </a:rPr>
              <a:t>The yellow area (18%) of the histogram is under further analysis.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553D194-1115-4348-9E11-ACE63F3671C8}" type="slidenum">
              <a:rPr lang="en-US" smtClean="0"/>
              <a:t>6</a:t>
            </a:fld>
            <a:endParaRPr lang="en-US"/>
          </a:p>
        </p:txBody>
      </p:sp>
    </p:spTree>
    <p:extLst>
      <p:ext uri="{BB962C8B-B14F-4D97-AF65-F5344CB8AC3E}">
        <p14:creationId xmlns:p14="http://schemas.microsoft.com/office/powerpoint/2010/main" val="27926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have 251K total assets we report (</a:t>
            </a:r>
            <a:r>
              <a:rPr lang="en-US" dirty="0" err="1"/>
              <a:t>isclaimed</a:t>
            </a:r>
            <a:r>
              <a:rPr lang="en-US" dirty="0"/>
              <a:t> ==1) </a:t>
            </a:r>
          </a:p>
          <a:p>
            <a:pPr marL="228600" indent="-228600">
              <a:buAutoNum type="arabicPeriod"/>
            </a:pPr>
            <a:r>
              <a:rPr lang="en-US" dirty="0"/>
              <a:t>29K (11.7%) of reported assets are considered potentially Transients</a:t>
            </a:r>
          </a:p>
          <a:p>
            <a:pPr marL="228600" indent="-228600">
              <a:buAutoNum type="arabicPeriod"/>
            </a:pPr>
            <a:r>
              <a:rPr lang="en-US" dirty="0"/>
              <a:t>6,400 (only 22%) of the 29K are monitored securely</a:t>
            </a:r>
          </a:p>
          <a:p>
            <a:pPr marL="228600" indent="-228600">
              <a:buAutoNum type="arabicPeriod"/>
            </a:pPr>
            <a:r>
              <a:rPr lang="en-US" dirty="0"/>
              <a:t>222K (88%) of reported assets are Durable</a:t>
            </a:r>
          </a:p>
          <a:p>
            <a:pPr marL="228600" indent="-228600">
              <a:buAutoNum type="arabicPeriod"/>
            </a:pPr>
            <a:r>
              <a:rPr lang="en-US" dirty="0"/>
              <a:t>180K (81%) of those are monitored</a:t>
            </a:r>
          </a:p>
          <a:p>
            <a:pPr marL="228600" indent="-228600">
              <a:buAutoNum type="arabicPeriod"/>
            </a:pPr>
            <a:r>
              <a:rPr lang="en-US" dirty="0"/>
              <a:t>A 59% difference in monitoring performance exists based on the analysis. </a:t>
            </a:r>
          </a:p>
          <a:p>
            <a:pPr marL="228600" indent="-228600">
              <a:buAutoNum type="arabicPeriod"/>
            </a:pPr>
            <a:r>
              <a:rPr lang="en-US" dirty="0"/>
              <a:t>The same difference exists for scanning but was deprecated for space. The results are in the appendix</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7</a:t>
            </a:fld>
            <a:endParaRPr lang="en-US"/>
          </a:p>
        </p:txBody>
      </p:sp>
    </p:spTree>
    <p:extLst>
      <p:ext uri="{BB962C8B-B14F-4D97-AF65-F5344CB8AC3E}">
        <p14:creationId xmlns:p14="http://schemas.microsoft.com/office/powerpoint/2010/main" val="77551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If we look at each </a:t>
            </a:r>
            <a:r>
              <a:rPr lang="en-US" err="1"/>
              <a:t>XDivAsset</a:t>
            </a:r>
            <a:r>
              <a:rPr lang="en-US"/>
              <a:t> id’s age historically (35 days) we see that a large proportion of all assets don’t live past the 3 day age range. </a:t>
            </a:r>
          </a:p>
          <a:p>
            <a:pPr marL="228600" indent="-228600">
              <a:buAutoNum type="arabicPeriod"/>
            </a:pPr>
            <a:r>
              <a:rPr lang="en-US"/>
              <a:t>If we look at a 3 day time line we see 42% of all assets die </a:t>
            </a:r>
          </a:p>
        </p:txBody>
      </p:sp>
      <p:sp>
        <p:nvSpPr>
          <p:cNvPr id="4" name="Slide Number Placeholder 3"/>
          <p:cNvSpPr>
            <a:spLocks noGrp="1"/>
          </p:cNvSpPr>
          <p:nvPr>
            <p:ph type="sldNum" sz="quarter" idx="5"/>
          </p:nvPr>
        </p:nvSpPr>
        <p:spPr/>
        <p:txBody>
          <a:bodyPr/>
          <a:lstStyle/>
          <a:p>
            <a:fld id="{04BA324C-2C79-4114-9FAD-107937E9433D}" type="slidenum">
              <a:rPr lang="en-US" smtClean="0"/>
              <a:t>8</a:t>
            </a:fld>
            <a:endParaRPr lang="en-US"/>
          </a:p>
        </p:txBody>
      </p:sp>
    </p:spTree>
    <p:extLst>
      <p:ext uri="{BB962C8B-B14F-4D97-AF65-F5344CB8AC3E}">
        <p14:creationId xmlns:p14="http://schemas.microsoft.com/office/powerpoint/2010/main" val="222822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mj-lt"/>
              <a:buAutoNum type="arabicPeriod"/>
            </a:pPr>
            <a:r>
              <a:rPr lang="en-US" sz="1800" b="0" i="0" u="none" strike="noStrike" dirty="0">
                <a:solidFill>
                  <a:srgbClr val="000000"/>
                </a:solidFill>
                <a:effectLst/>
                <a:latin typeface="Calibri" panose="020F0502020204030204" pitchFamily="34" charset="0"/>
              </a:rPr>
              <a:t>      All historical and new data is stored in Cosmos ADL as structured streams. When a new stream event is detected the machine learning process begins by </a:t>
            </a:r>
            <a:r>
              <a:rPr lang="en-US" sz="1800" b="0" i="0" u="none" strike="noStrike" dirty="0" err="1">
                <a:solidFill>
                  <a:srgbClr val="000000"/>
                </a:solidFill>
                <a:effectLst/>
                <a:latin typeface="Calibri" panose="020F0502020204030204" pitchFamily="34" charset="0"/>
              </a:rPr>
              <a:t>unioning</a:t>
            </a:r>
            <a:r>
              <a:rPr lang="en-US" sz="1800" b="0" i="0" u="none" strike="noStrike" dirty="0">
                <a:solidFill>
                  <a:srgbClr val="000000"/>
                </a:solidFill>
                <a:effectLst/>
                <a:latin typeface="Calibri" panose="020F0502020204030204" pitchFamily="34" charset="0"/>
              </a:rPr>
              <a:t> the new stream set to the previous collected streams. </a:t>
            </a:r>
          </a:p>
          <a:p>
            <a:pPr algn="l" rtl="0" fontAlgn="base">
              <a:buFont typeface="+mj-lt"/>
              <a:buAutoNum type="arabicPeriod" startAt="2"/>
            </a:pPr>
            <a:r>
              <a:rPr lang="en-US" sz="1800" b="0" i="0" u="none" strike="noStrike" dirty="0">
                <a:solidFill>
                  <a:srgbClr val="000000"/>
                </a:solidFill>
                <a:effectLst/>
                <a:latin typeface="Calibri" panose="020F0502020204030204" pitchFamily="34" charset="0"/>
              </a:rPr>
              <a:t>      New data streams are cleaned and formatted to match the previous historical stream sets, allowing a complete history of which assets are and are not available each day. Transience metrics track asset behavior beginning on the first    date seen and ending on the last date it was seen in the data. The Id Age variable created is the key metric used for binary classification and measures the number of days between the first and last date each asset was seen.  </a:t>
            </a:r>
          </a:p>
          <a:p>
            <a:pPr algn="l" rtl="0" fontAlgn="base">
              <a:buFont typeface="+mj-lt"/>
              <a:buAutoNum type="arabicPeriod" startAt="3"/>
            </a:pPr>
            <a:r>
              <a:rPr lang="en-US" sz="1800" b="0" i="0" u="none" strike="noStrike" dirty="0">
                <a:solidFill>
                  <a:srgbClr val="000000"/>
                </a:solidFill>
                <a:effectLst/>
                <a:latin typeface="Calibri" panose="020F0502020204030204" pitchFamily="34" charset="0"/>
              </a:rPr>
              <a:t>      After processing, the data is available for machine learning and analysis. The Databrick’s notebook process begins using an internal job scheduler. The Databricks section is intentionally broken out to display the inner workings of the notebook logic and sequencing.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The classification dataset consists of all assets in the historical data set as seen on its 1</a:t>
            </a:r>
            <a:r>
              <a:rPr lang="en-US" sz="1800" b="0" i="0" u="none" strike="noStrike" baseline="30000" dirty="0">
                <a:solidFill>
                  <a:srgbClr val="000000"/>
                </a:solidFill>
                <a:effectLst/>
                <a:latin typeface="Calibri" panose="020F0502020204030204" pitchFamily="34" charset="0"/>
              </a:rPr>
              <a:t>st</a:t>
            </a:r>
            <a:r>
              <a:rPr lang="en-US" sz="1800" b="0" i="0" u="none" strike="noStrike" dirty="0">
                <a:solidFill>
                  <a:srgbClr val="000000"/>
                </a:solidFill>
                <a:effectLst/>
                <a:latin typeface="Calibri" panose="020F0502020204030204" pitchFamily="34" charset="0"/>
              </a:rPr>
              <a:t> day. This allows accurate predictions to be created for new assets (1</a:t>
            </a:r>
            <a:r>
              <a:rPr lang="en-US" sz="1800" b="0" i="0" u="none" strike="noStrike" baseline="30000" dirty="0">
                <a:solidFill>
                  <a:srgbClr val="000000"/>
                </a:solidFill>
                <a:effectLst/>
                <a:latin typeface="Calibri" panose="020F0502020204030204" pitchFamily="34" charset="0"/>
              </a:rPr>
              <a:t>st</a:t>
            </a:r>
            <a:r>
              <a:rPr lang="en-US" sz="1800" b="0" i="0" u="none" strike="noStrike" dirty="0">
                <a:solidFill>
                  <a:srgbClr val="000000"/>
                </a:solidFill>
                <a:effectLst/>
                <a:latin typeface="Calibri" panose="020F0502020204030204" pitchFamily="34" charset="0"/>
              </a:rPr>
              <a:t> day) as they enter the data.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Features such are created and added to the classification data.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Data is censured to remove datapoints that haven’t been in data long enough to become transient or were in the data prior to the project beginning. Censuring prevents illegitimate data points from entering the training data and creating confusion.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Categorical variables are vectorized and then one-hot encoded. This process creates numeric values out of text values so that they can be easily used in modeling. The binary variables are also added to the overall data model at this point.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Data to predict upon are filtered out of the overall classification so they are not included in the training data. Prediction data points are defined as new assets, or assets that have not been seen in the historical data set previously.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Data to model are the remaining censured data points with predictions removed. This data represents he cleaned model data that is best suited to build the binary classifier.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70% of the data to model is randomly sampled and will be used to train the Light GBM classifier.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The remaining 30% of the data is held aside from model training and will be used to cross-validate the accuracy of the model.  </a:t>
            </a:r>
          </a:p>
          <a:p>
            <a:pPr marL="342900" indent="-342900" algn="l" rtl="0" fontAlgn="base">
              <a:buFont typeface="+mj-lt"/>
              <a:buAutoNum type="alphaLcParenR"/>
            </a:pPr>
            <a:r>
              <a:rPr lang="en-US" sz="1800" b="0" i="0" u="sng" strike="noStrike" dirty="0">
                <a:solidFill>
                  <a:srgbClr val="0563C1"/>
                </a:solidFill>
                <a:effectLst/>
                <a:latin typeface="Calibri" panose="020F0502020204030204" pitchFamily="34" charset="0"/>
              </a:rPr>
              <a:t>Light Gradient Boosted Model</a:t>
            </a:r>
            <a:r>
              <a:rPr lang="en-US" sz="1800" b="0" i="0" u="none" strike="noStrike" dirty="0">
                <a:solidFill>
                  <a:srgbClr val="000000"/>
                </a:solidFill>
                <a:effectLst/>
                <a:latin typeface="Calibri" panose="020F0502020204030204" pitchFamily="34" charset="0"/>
              </a:rPr>
              <a:t> (GBM) – is a gradient boosting framework that uses tree-based learning algorithms.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Model evaluation using the Training and Test data is done with the Area Under the Curve (AUC) and the Area Under the Precision Recall Curve to verify there is not drift between the test and training data sets.  </a:t>
            </a:r>
          </a:p>
          <a:p>
            <a:pPr marL="342900" indent="-342900" algn="l" rtl="0" fontAlgn="base">
              <a:buFont typeface="+mj-lt"/>
              <a:buAutoNum type="alphaLcParenR"/>
            </a:pPr>
            <a:r>
              <a:rPr lang="en-US" sz="1800" b="0" i="0" u="none" strike="noStrike" dirty="0">
                <a:solidFill>
                  <a:srgbClr val="000000"/>
                </a:solidFill>
                <a:effectLst/>
                <a:latin typeface="Calibri" panose="020F0502020204030204" pitchFamily="34" charset="0"/>
              </a:rPr>
              <a:t>Databricks ML Flow is used for Monitoring model output and saving the evaluations. </a:t>
            </a:r>
          </a:p>
          <a:p>
            <a:pPr marL="342900" indent="-342900" algn="l" rtl="0" fontAlgn="base">
              <a:buFont typeface="+mj-lt"/>
              <a:buAutoNum type="arabicPeriod" startAt="5"/>
            </a:pPr>
            <a:r>
              <a:rPr lang="en-US" sz="1800" b="0" i="0" u="none" strike="noStrike" dirty="0">
                <a:solidFill>
                  <a:srgbClr val="000000"/>
                </a:solidFill>
                <a:effectLst/>
                <a:latin typeface="Calibri" panose="020F0502020204030204" pitchFamily="34" charset="0"/>
              </a:rPr>
              <a:t>S360 data models integrate Transience predictions and metrics into existing cook jobs and apply the dynamic exclusion logic. Logic entails excluding any asset that is predicted to be transient and is not greater than 3-days old. </a:t>
            </a:r>
          </a:p>
          <a:p>
            <a:pPr algn="l" rtl="0" fontAlgn="base">
              <a:buFont typeface="+mj-lt"/>
              <a:buAutoNum type="arabicPeriod" startAt="5"/>
            </a:pPr>
            <a:r>
              <a:rPr lang="en-US" sz="1800" b="0" i="0" u="none" strike="noStrike" dirty="0">
                <a:solidFill>
                  <a:srgbClr val="000000"/>
                </a:solidFill>
                <a:effectLst/>
                <a:latin typeface="Calibri" panose="020F0502020204030204" pitchFamily="34" charset="0"/>
              </a:rPr>
              <a:t>      Datagrid transfers S360 w/ transient exclusions data streams from Cosmos ADL into Kusto data tables.  </a:t>
            </a:r>
          </a:p>
          <a:p>
            <a:pPr marL="342900" indent="-342900" algn="l" rtl="0" fontAlgn="base">
              <a:buFont typeface="+mj-lt"/>
              <a:buAutoNum type="arabicPeriod" startAt="7"/>
            </a:pPr>
            <a:r>
              <a:rPr lang="en-US" sz="1800" b="0" i="0" u="none" strike="noStrike" dirty="0">
                <a:solidFill>
                  <a:srgbClr val="000000"/>
                </a:solidFill>
                <a:effectLst/>
                <a:latin typeface="Calibri" panose="020F0502020204030204" pitchFamily="34" charset="0"/>
              </a:rPr>
              <a:t>S360 production and development uses Kusto data tables as inputs into their UI. Transient assets are excluded in the previous steps so that they do not surface in the UI for partners to act.  </a:t>
            </a:r>
          </a:p>
          <a:p>
            <a:pPr algn="l" rtl="0" fontAlgn="base">
              <a:buFont typeface="+mj-lt"/>
              <a:buAutoNum type="arabicPeriod" startAt="7"/>
            </a:pPr>
            <a:r>
              <a:rPr lang="en-US" sz="1800" b="0" i="0" u="none" strike="noStrike" dirty="0">
                <a:solidFill>
                  <a:srgbClr val="000000"/>
                </a:solidFill>
                <a:effectLst/>
                <a:latin typeface="Calibri" panose="020F0502020204030204" pitchFamily="34" charset="0"/>
              </a:rPr>
              <a:t>      As processing occurs, the outputs are sent to the next step in the ML pipeline and a copy of the data sent is stored in Cosmos ADL for further processing. </a:t>
            </a:r>
          </a:p>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9</a:t>
            </a:fld>
            <a:endParaRPr lang="en-US"/>
          </a:p>
        </p:txBody>
      </p:sp>
    </p:spTree>
    <p:extLst>
      <p:ext uri="{BB962C8B-B14F-4D97-AF65-F5344CB8AC3E}">
        <p14:creationId xmlns:p14="http://schemas.microsoft.com/office/powerpoint/2010/main" val="398379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04BA324C-2C79-4114-9FAD-107937E9433D}" type="slidenum">
              <a:rPr lang="en-US" smtClean="0"/>
              <a:t>11</a:t>
            </a:fld>
            <a:endParaRPr lang="en-US"/>
          </a:p>
        </p:txBody>
      </p:sp>
    </p:spTree>
    <p:extLst>
      <p:ext uri="{BB962C8B-B14F-4D97-AF65-F5344CB8AC3E}">
        <p14:creationId xmlns:p14="http://schemas.microsoft.com/office/powerpoint/2010/main" val="398379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362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952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5/6/2020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007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1394D71-7E45-4491-981E-8BAE3B08382E}"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E78DBF1C-CADD-4F77-A7C4-134921F81E30}" type="slidenum">
              <a:rPr lang="en-US" smtClean="0"/>
              <a:t>‹#›</a:t>
            </a:fld>
            <a:endParaRPr lang="en-US"/>
          </a:p>
        </p:txBody>
      </p:sp>
    </p:spTree>
    <p:extLst>
      <p:ext uri="{BB962C8B-B14F-4D97-AF65-F5344CB8AC3E}">
        <p14:creationId xmlns:p14="http://schemas.microsoft.com/office/powerpoint/2010/main" val="41855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94D71-7E45-4491-981E-8BAE3B08382E}"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471184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1394D71-7E45-4491-981E-8BAE3B08382E}" type="datetimeFigureOut">
              <a:rPr lang="en-US" smtClean="0"/>
              <a:t>5/6/2020</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78DBF1C-CADD-4F77-A7C4-134921F81E30}" type="slidenum">
              <a:rPr lang="en-US" smtClean="0"/>
              <a:t>‹#›</a:t>
            </a:fld>
            <a:endParaRPr lang="en-US"/>
          </a:p>
        </p:txBody>
      </p:sp>
    </p:spTree>
    <p:extLst>
      <p:ext uri="{BB962C8B-B14F-4D97-AF65-F5344CB8AC3E}">
        <p14:creationId xmlns:p14="http://schemas.microsoft.com/office/powerpoint/2010/main" val="30865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394D71-7E45-4491-981E-8BAE3B08382E}"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346954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394D71-7E45-4491-981E-8BAE3B08382E}"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988670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394D71-7E45-4491-981E-8BAE3B08382E}"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887692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94D71-7E45-4491-981E-8BAE3B08382E}"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461446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394D71-7E45-4491-981E-8BAE3B08382E}"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400549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1953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51394D71-7E45-4491-981E-8BAE3B08382E}" type="datetimeFigureOut">
              <a:rPr lang="en-US" smtClean="0"/>
              <a:t>5/6/2020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305876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94D71-7E45-4491-981E-8BAE3B08382E}"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2819870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94D71-7E45-4491-981E-8BAE3B08382E}"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DBF1C-CADD-4F77-A7C4-134921F81E30}" type="slidenum">
              <a:rPr lang="en-US" smtClean="0"/>
              <a:t>‹#›</a:t>
            </a:fld>
            <a:endParaRPr lang="en-US"/>
          </a:p>
        </p:txBody>
      </p:sp>
    </p:spTree>
    <p:extLst>
      <p:ext uri="{BB962C8B-B14F-4D97-AF65-F5344CB8AC3E}">
        <p14:creationId xmlns:p14="http://schemas.microsoft.com/office/powerpoint/2010/main" val="64706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395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724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39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0661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19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4210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6455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5/6/2020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7730366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7" r:id="rId5"/>
    <p:sldLayoutId id="2147483761" r:id="rId6"/>
    <p:sldLayoutId id="2147483762" r:id="rId7"/>
    <p:sldLayoutId id="2147483763" r:id="rId8"/>
    <p:sldLayoutId id="2147483766" r:id="rId9"/>
    <p:sldLayoutId id="2147483764" r:id="rId10"/>
    <p:sldLayoutId id="2147483765"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51394D71-7E45-4491-981E-8BAE3B08382E}" type="datetimeFigureOut">
              <a:rPr lang="en-US" smtClean="0"/>
              <a:t>5/6/2020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78DBF1C-CADD-4F77-A7C4-134921F81E30}" type="slidenum">
              <a:rPr lang="en-US" smtClean="0"/>
              <a:t>‹#›</a:t>
            </a:fld>
            <a:endParaRPr lang="en-US"/>
          </a:p>
        </p:txBody>
      </p:sp>
    </p:spTree>
    <p:extLst>
      <p:ext uri="{BB962C8B-B14F-4D97-AF65-F5344CB8AC3E}">
        <p14:creationId xmlns:p14="http://schemas.microsoft.com/office/powerpoint/2010/main" val="35265439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F18F92-5FCA-417A-81FF-029A20DB3FA9}"/>
              </a:ext>
            </a:extLst>
          </p:cNvPr>
          <p:cNvSpPr>
            <a:spLocks noGrp="1"/>
          </p:cNvSpPr>
          <p:nvPr>
            <p:ph type="ctrTitle"/>
          </p:nvPr>
        </p:nvSpPr>
        <p:spPr>
          <a:xfrm>
            <a:off x="95249" y="863695"/>
            <a:ext cx="4476751" cy="3779995"/>
          </a:xfrm>
        </p:spPr>
        <p:txBody>
          <a:bodyPr anchor="ctr">
            <a:normAutofit/>
          </a:bodyPr>
          <a:lstStyle/>
          <a:p>
            <a:r>
              <a:rPr lang="en-US" sz="3400" dirty="0">
                <a:solidFill>
                  <a:schemeClr val="accent1">
                    <a:lumMod val="75000"/>
                  </a:schemeClr>
                </a:solidFill>
              </a:rPr>
              <a:t>Info Sec Transience</a:t>
            </a:r>
            <a:br>
              <a:rPr lang="en-US" sz="3400" dirty="0">
                <a:solidFill>
                  <a:schemeClr val="accent1">
                    <a:lumMod val="75000"/>
                  </a:schemeClr>
                </a:solidFill>
              </a:rPr>
            </a:br>
            <a:r>
              <a:rPr lang="en-US" sz="2400" i="1" dirty="0">
                <a:solidFill>
                  <a:schemeClr val="tx1"/>
                </a:solidFill>
              </a:rPr>
              <a:t>Identifying Ephemeral Security Assets with Machine Learning</a:t>
            </a:r>
          </a:p>
        </p:txBody>
      </p:sp>
      <p:sp>
        <p:nvSpPr>
          <p:cNvPr id="3" name="Subtitle 2">
            <a:extLst>
              <a:ext uri="{FF2B5EF4-FFF2-40B4-BE49-F238E27FC236}">
                <a16:creationId xmlns:a16="http://schemas.microsoft.com/office/drawing/2014/main" id="{DC9D490A-9F32-4963-8E5F-D90CBAFEE431}"/>
              </a:ext>
            </a:extLst>
          </p:cNvPr>
          <p:cNvSpPr>
            <a:spLocks noGrp="1"/>
          </p:cNvSpPr>
          <p:nvPr>
            <p:ph type="subTitle" idx="1"/>
          </p:nvPr>
        </p:nvSpPr>
        <p:spPr>
          <a:xfrm>
            <a:off x="638621" y="4739780"/>
            <a:ext cx="3511233" cy="1147054"/>
          </a:xfrm>
        </p:spPr>
        <p:txBody>
          <a:bodyPr anchor="t">
            <a:normAutofit/>
          </a:bodyPr>
          <a:lstStyle/>
          <a:p>
            <a:r>
              <a:rPr lang="en-US" sz="2200" dirty="0"/>
              <a:t>CDG Security</a:t>
            </a:r>
          </a:p>
          <a:p>
            <a:r>
              <a:rPr lang="en-US" sz="2200" dirty="0"/>
              <a:t>Daniel Tetrick</a:t>
            </a:r>
          </a:p>
        </p:txBody>
      </p:sp>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D4EE0284-32DE-4B51-A5ED-013CAC0B12D6}"/>
              </a:ext>
            </a:extLst>
          </p:cNvPr>
          <p:cNvPicPr>
            <a:picLocks noChangeAspect="1"/>
          </p:cNvPicPr>
          <p:nvPr/>
        </p:nvPicPr>
        <p:blipFill rotWithShape="1">
          <a:blip r:embed="rId2"/>
          <a:srcRect l="5015" r="21618" b="-1"/>
          <a:stretch/>
        </p:blipFill>
        <p:spPr>
          <a:xfrm>
            <a:off x="4654295" y="10"/>
            <a:ext cx="7537705" cy="6857990"/>
          </a:xfrm>
          <a:prstGeom prst="rect">
            <a:avLst/>
          </a:prstGeom>
        </p:spPr>
      </p:pic>
    </p:spTree>
    <p:extLst>
      <p:ext uri="{BB962C8B-B14F-4D97-AF65-F5344CB8AC3E}">
        <p14:creationId xmlns:p14="http://schemas.microsoft.com/office/powerpoint/2010/main" val="2364955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000C-C421-49E9-8339-BECEFA03AC17}"/>
              </a:ext>
            </a:extLst>
          </p:cNvPr>
          <p:cNvSpPr>
            <a:spLocks noGrp="1"/>
          </p:cNvSpPr>
          <p:nvPr>
            <p:ph type="title"/>
          </p:nvPr>
        </p:nvSpPr>
        <p:spPr/>
        <p:txBody>
          <a:bodyPr/>
          <a:lstStyle/>
          <a:p>
            <a:r>
              <a:rPr lang="en-US" dirty="0"/>
              <a:t>Transience Databricks Notebook</a:t>
            </a:r>
          </a:p>
        </p:txBody>
      </p:sp>
      <p:sp>
        <p:nvSpPr>
          <p:cNvPr id="11" name="TextBox 10">
            <a:extLst>
              <a:ext uri="{FF2B5EF4-FFF2-40B4-BE49-F238E27FC236}">
                <a16:creationId xmlns:a16="http://schemas.microsoft.com/office/drawing/2014/main" id="{A5D0F6FC-1091-40A7-9CCF-745F77C0700A}"/>
              </a:ext>
            </a:extLst>
          </p:cNvPr>
          <p:cNvSpPr txBox="1"/>
          <p:nvPr/>
        </p:nvSpPr>
        <p:spPr>
          <a:xfrm>
            <a:off x="5331069" y="3051731"/>
            <a:ext cx="1529862" cy="369332"/>
          </a:xfrm>
          <a:prstGeom prst="rect">
            <a:avLst/>
          </a:prstGeom>
          <a:noFill/>
        </p:spPr>
        <p:txBody>
          <a:bodyPr wrap="square" rtlCol="0">
            <a:spAutoFit/>
          </a:bodyPr>
          <a:lstStyle/>
          <a:p>
            <a:r>
              <a:rPr lang="en-US" dirty="0"/>
              <a:t>CLICK ICON</a:t>
            </a:r>
          </a:p>
        </p:txBody>
      </p:sp>
      <p:graphicFrame>
        <p:nvGraphicFramePr>
          <p:cNvPr id="5" name="Content Placeholder 4">
            <a:extLst>
              <a:ext uri="{FF2B5EF4-FFF2-40B4-BE49-F238E27FC236}">
                <a16:creationId xmlns:a16="http://schemas.microsoft.com/office/drawing/2014/main" id="{4DE9F54F-28EB-49A9-A04E-0B6462BEB580}"/>
              </a:ext>
            </a:extLst>
          </p:cNvPr>
          <p:cNvGraphicFramePr>
            <a:graphicFrameLocks noGrp="1" noChangeAspect="1"/>
          </p:cNvGraphicFramePr>
          <p:nvPr>
            <p:ph idx="1"/>
            <p:extLst>
              <p:ext uri="{D42A27DB-BD31-4B8C-83A1-F6EECF244321}">
                <p14:modId xmlns:p14="http://schemas.microsoft.com/office/powerpoint/2010/main" val="2977812204"/>
              </p:ext>
            </p:extLst>
          </p:nvPr>
        </p:nvGraphicFramePr>
        <p:xfrm>
          <a:off x="581025" y="3421063"/>
          <a:ext cx="11029950" cy="1473200"/>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2794320" imgH="372960" progId="Package">
                  <p:embed/>
                </p:oleObj>
              </mc:Choice>
              <mc:Fallback>
                <p:oleObj name="Packager Shell Object" showAsIcon="1" r:id="rId3" imgW="2794320" imgH="372960" progId="Package">
                  <p:embed/>
                  <p:pic>
                    <p:nvPicPr>
                      <p:cNvPr id="5" name="Content Placeholder 4">
                        <a:extLst>
                          <a:ext uri="{FF2B5EF4-FFF2-40B4-BE49-F238E27FC236}">
                            <a16:creationId xmlns:a16="http://schemas.microsoft.com/office/drawing/2014/main" id="{4DE9F54F-28EB-49A9-A04E-0B6462BEB580}"/>
                          </a:ext>
                        </a:extLst>
                      </p:cNvPr>
                      <p:cNvPicPr/>
                      <p:nvPr/>
                    </p:nvPicPr>
                    <p:blipFill>
                      <a:blip r:embed="rId4"/>
                      <a:stretch>
                        <a:fillRect/>
                      </a:stretch>
                    </p:blipFill>
                    <p:spPr>
                      <a:xfrm>
                        <a:off x="581025" y="3421063"/>
                        <a:ext cx="11029950" cy="1473200"/>
                      </a:xfrm>
                      <a:prstGeom prst="rect">
                        <a:avLst/>
                      </a:prstGeom>
                    </p:spPr>
                  </p:pic>
                </p:oleObj>
              </mc:Fallback>
            </mc:AlternateContent>
          </a:graphicData>
        </a:graphic>
      </p:graphicFrame>
    </p:spTree>
    <p:extLst>
      <p:ext uri="{BB962C8B-B14F-4D97-AF65-F5344CB8AC3E}">
        <p14:creationId xmlns:p14="http://schemas.microsoft.com/office/powerpoint/2010/main" val="1088435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19A-F59E-4BBA-B870-41A365F9B772}"/>
              </a:ext>
            </a:extLst>
          </p:cNvPr>
          <p:cNvSpPr>
            <a:spLocks noGrp="1"/>
          </p:cNvSpPr>
          <p:nvPr>
            <p:ph type="title"/>
          </p:nvPr>
        </p:nvSpPr>
        <p:spPr/>
        <p:txBody>
          <a:bodyPr/>
          <a:lstStyle/>
          <a:p>
            <a:r>
              <a:rPr lang="en-US" dirty="0"/>
              <a:t>FUTURE STATE</a:t>
            </a:r>
          </a:p>
        </p:txBody>
      </p:sp>
      <p:sp>
        <p:nvSpPr>
          <p:cNvPr id="3" name="Content Placeholder 2">
            <a:extLst>
              <a:ext uri="{FF2B5EF4-FFF2-40B4-BE49-F238E27FC236}">
                <a16:creationId xmlns:a16="http://schemas.microsoft.com/office/drawing/2014/main" id="{99C29CCA-13D6-445A-8732-3C154EAAF0D2}"/>
              </a:ext>
            </a:extLst>
          </p:cNvPr>
          <p:cNvSpPr txBox="1">
            <a:spLocks noGrp="1"/>
          </p:cNvSpPr>
          <p:nvPr>
            <p:ph idx="1"/>
          </p:nvPr>
        </p:nvSpPr>
        <p:spPr>
          <a:xfrm>
            <a:off x="855677" y="2120900"/>
            <a:ext cx="10474034" cy="118872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Integrate Microsoft-wide inventory data platform (700M assets) as the source for transient methodology. This will allow all MSFT security teams to leverage the analysis and machine learning to handle ephemeral assets per their requirements.</a:t>
            </a:r>
          </a:p>
        </p:txBody>
      </p:sp>
      <p:sp>
        <p:nvSpPr>
          <p:cNvPr id="8" name="Content Placeholder 2">
            <a:extLst>
              <a:ext uri="{FF2B5EF4-FFF2-40B4-BE49-F238E27FC236}">
                <a16:creationId xmlns:a16="http://schemas.microsoft.com/office/drawing/2014/main" id="{C5A70E61-DCB0-42C9-A482-2BCFF676941D}"/>
              </a:ext>
            </a:extLst>
          </p:cNvPr>
          <p:cNvSpPr txBox="1">
            <a:spLocks/>
          </p:cNvSpPr>
          <p:nvPr/>
        </p:nvSpPr>
        <p:spPr>
          <a:xfrm>
            <a:off x="855677" y="3433613"/>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Include a prediction of asset life-span (continuous numerical variable) w/ intervals to allow for users to incorporate more in-depth insights into their business.  </a:t>
            </a:r>
          </a:p>
        </p:txBody>
      </p:sp>
    </p:spTree>
    <p:extLst>
      <p:ext uri="{BB962C8B-B14F-4D97-AF65-F5344CB8AC3E}">
        <p14:creationId xmlns:p14="http://schemas.microsoft.com/office/powerpoint/2010/main" val="260682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19A-F59E-4BBA-B870-41A365F9B77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9C29CCA-13D6-445A-8732-3C154EAAF0D2}"/>
              </a:ext>
            </a:extLst>
          </p:cNvPr>
          <p:cNvSpPr txBox="1">
            <a:spLocks noGrp="1"/>
          </p:cNvSpPr>
          <p:nvPr>
            <p:ph idx="1"/>
          </p:nvPr>
        </p:nvSpPr>
        <p:spPr>
          <a:xfrm>
            <a:off x="855677" y="2120900"/>
            <a:ext cx="10474034" cy="66434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Transition data source to Microsoft-wide inventory data platform</a:t>
            </a:r>
          </a:p>
        </p:txBody>
      </p:sp>
      <p:sp>
        <p:nvSpPr>
          <p:cNvPr id="5" name="Content Placeholder 2">
            <a:extLst>
              <a:ext uri="{FF2B5EF4-FFF2-40B4-BE49-F238E27FC236}">
                <a16:creationId xmlns:a16="http://schemas.microsoft.com/office/drawing/2014/main" id="{A41E5093-9D85-4DEC-83A0-72EA88B37101}"/>
              </a:ext>
            </a:extLst>
          </p:cNvPr>
          <p:cNvSpPr txBox="1">
            <a:spLocks/>
          </p:cNvSpPr>
          <p:nvPr/>
        </p:nvSpPr>
        <p:spPr>
          <a:xfrm>
            <a:off x="855677" y="3429000"/>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Research paper publication</a:t>
            </a:r>
          </a:p>
        </p:txBody>
      </p:sp>
      <p:sp>
        <p:nvSpPr>
          <p:cNvPr id="6" name="Content Placeholder 2">
            <a:extLst>
              <a:ext uri="{FF2B5EF4-FFF2-40B4-BE49-F238E27FC236}">
                <a16:creationId xmlns:a16="http://schemas.microsoft.com/office/drawing/2014/main" id="{7B15F469-E400-4642-9BE4-A86BF5AD1E8A}"/>
              </a:ext>
            </a:extLst>
          </p:cNvPr>
          <p:cNvSpPr txBox="1">
            <a:spLocks/>
          </p:cNvSpPr>
          <p:nvPr/>
        </p:nvSpPr>
        <p:spPr>
          <a:xfrm>
            <a:off x="862289" y="4072759"/>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MLADS presentation</a:t>
            </a:r>
          </a:p>
        </p:txBody>
      </p:sp>
      <p:sp>
        <p:nvSpPr>
          <p:cNvPr id="7" name="Content Placeholder 2">
            <a:extLst>
              <a:ext uri="{FF2B5EF4-FFF2-40B4-BE49-F238E27FC236}">
                <a16:creationId xmlns:a16="http://schemas.microsoft.com/office/drawing/2014/main" id="{8548BB6A-E25D-4E72-9154-A71B70D978C7}"/>
              </a:ext>
            </a:extLst>
          </p:cNvPr>
          <p:cNvSpPr txBox="1">
            <a:spLocks/>
          </p:cNvSpPr>
          <p:nvPr/>
        </p:nvSpPr>
        <p:spPr>
          <a:xfrm>
            <a:off x="855677" y="4737100"/>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Red Team leveraging Transience data</a:t>
            </a:r>
          </a:p>
        </p:txBody>
      </p:sp>
      <p:sp>
        <p:nvSpPr>
          <p:cNvPr id="8" name="Content Placeholder 2">
            <a:extLst>
              <a:ext uri="{FF2B5EF4-FFF2-40B4-BE49-F238E27FC236}">
                <a16:creationId xmlns:a16="http://schemas.microsoft.com/office/drawing/2014/main" id="{665559B6-FBE8-416D-8A01-8E4F74D95F00}"/>
              </a:ext>
            </a:extLst>
          </p:cNvPr>
          <p:cNvSpPr txBox="1">
            <a:spLocks/>
          </p:cNvSpPr>
          <p:nvPr/>
        </p:nvSpPr>
        <p:spPr>
          <a:xfrm>
            <a:off x="862289" y="5380859"/>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Expand data science tech and tools to other security problems.</a:t>
            </a:r>
          </a:p>
        </p:txBody>
      </p:sp>
      <p:sp>
        <p:nvSpPr>
          <p:cNvPr id="9" name="Content Placeholder 2">
            <a:extLst>
              <a:ext uri="{FF2B5EF4-FFF2-40B4-BE49-F238E27FC236}">
                <a16:creationId xmlns:a16="http://schemas.microsoft.com/office/drawing/2014/main" id="{AC5A026B-7126-4474-BD27-204FAEDEED31}"/>
              </a:ext>
            </a:extLst>
          </p:cNvPr>
          <p:cNvSpPr txBox="1">
            <a:spLocks/>
          </p:cNvSpPr>
          <p:nvPr/>
        </p:nvSpPr>
        <p:spPr>
          <a:xfrm>
            <a:off x="855677" y="2785241"/>
            <a:ext cx="10474034" cy="66434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Identify new ways to leverage transience as the lead indicator for the Secure from Birth initiative.</a:t>
            </a:r>
          </a:p>
        </p:txBody>
      </p:sp>
    </p:spTree>
    <p:extLst>
      <p:ext uri="{BB962C8B-B14F-4D97-AF65-F5344CB8AC3E}">
        <p14:creationId xmlns:p14="http://schemas.microsoft.com/office/powerpoint/2010/main" val="411117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7" grpId="0" build="p"/>
      <p:bldP spid="8" grpId="0" build="p"/>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119A-F59E-4BBA-B870-41A365F9B772}"/>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82284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7FB0-2B6C-4EAE-B112-E5604A3BDA0D}"/>
              </a:ext>
            </a:extLst>
          </p:cNvPr>
          <p:cNvSpPr>
            <a:spLocks noGrp="1"/>
          </p:cNvSpPr>
          <p:nvPr>
            <p:ph type="title"/>
          </p:nvPr>
        </p:nvSpPr>
        <p:spPr>
          <a:xfrm>
            <a:off x="421875" y="931419"/>
            <a:ext cx="10953261" cy="1138459"/>
          </a:xfrm>
        </p:spPr>
        <p:txBody>
          <a:bodyPr>
            <a:normAutofit/>
          </a:bodyPr>
          <a:lstStyle/>
          <a:p>
            <a:r>
              <a:rPr lang="en-US" dirty="0"/>
              <a:t>Why is Asset Inventory Important?</a:t>
            </a:r>
            <a:br>
              <a:rPr lang="en-US" dirty="0"/>
            </a:br>
            <a:r>
              <a:rPr lang="en-US" sz="3100" dirty="0">
                <a:solidFill>
                  <a:srgbClr val="CC9900"/>
                </a:solidFill>
              </a:rPr>
              <a:t>You can’t protect what you don’t know you have!</a:t>
            </a:r>
            <a:endParaRPr lang="en-US" dirty="0">
              <a:solidFill>
                <a:srgbClr val="CC9900"/>
              </a:solidFill>
            </a:endParaRPr>
          </a:p>
        </p:txBody>
      </p:sp>
      <p:sp>
        <p:nvSpPr>
          <p:cNvPr id="3" name="Content Placeholder 2">
            <a:extLst>
              <a:ext uri="{FF2B5EF4-FFF2-40B4-BE49-F238E27FC236}">
                <a16:creationId xmlns:a16="http://schemas.microsoft.com/office/drawing/2014/main" id="{57092E74-2EB8-423C-801E-37727CF9D227}"/>
              </a:ext>
            </a:extLst>
          </p:cNvPr>
          <p:cNvSpPr>
            <a:spLocks noGrp="1"/>
          </p:cNvSpPr>
          <p:nvPr>
            <p:ph idx="1"/>
          </p:nvPr>
        </p:nvSpPr>
        <p:spPr>
          <a:xfrm>
            <a:off x="1097280" y="2342608"/>
            <a:ext cx="10398466" cy="1162568"/>
          </a:xfrm>
        </p:spPr>
        <p:txBody>
          <a:bodyPr>
            <a:normAutofit/>
          </a:bodyPr>
          <a:lstStyle/>
          <a:p>
            <a:r>
              <a:rPr lang="en-US" sz="2400" dirty="0">
                <a:solidFill>
                  <a:schemeClr val="tx1"/>
                </a:solidFill>
                <a:effectLst/>
                <a:ea typeface="Times New Roman" panose="02020603050405020304" pitchFamily="18" charset="0"/>
                <a:cs typeface="Times New Roman" panose="02020603050405020304" pitchFamily="18" charset="0"/>
              </a:rPr>
              <a:t>The ability to track and audit asset inventory is a requirement for many security standards, including the CIS, HIPAA, and PCI.</a:t>
            </a:r>
          </a:p>
        </p:txBody>
      </p:sp>
      <p:sp>
        <p:nvSpPr>
          <p:cNvPr id="4" name="Content Placeholder 2">
            <a:extLst>
              <a:ext uri="{FF2B5EF4-FFF2-40B4-BE49-F238E27FC236}">
                <a16:creationId xmlns:a16="http://schemas.microsoft.com/office/drawing/2014/main" id="{5A35421B-52E6-4CF0-A1B2-D34E7FEE4F56}"/>
              </a:ext>
            </a:extLst>
          </p:cNvPr>
          <p:cNvSpPr txBox="1">
            <a:spLocks/>
          </p:cNvSpPr>
          <p:nvPr/>
        </p:nvSpPr>
        <p:spPr>
          <a:xfrm>
            <a:off x="1097280" y="4891068"/>
            <a:ext cx="10398467" cy="1312926"/>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solidFill>
                  <a:srgbClr val="333333"/>
                </a:solidFill>
              </a:rPr>
              <a:t>A strong asset inventory system allows you to support functions such as incident response, hunt, detections, analysis and machine learning</a:t>
            </a:r>
            <a:endParaRPr lang="en-US" sz="2400" dirty="0">
              <a:solidFill>
                <a:schemeClr val="tx1"/>
              </a:solidFill>
            </a:endParaRPr>
          </a:p>
        </p:txBody>
      </p:sp>
      <p:sp>
        <p:nvSpPr>
          <p:cNvPr id="6" name="Content Placeholder 2">
            <a:extLst>
              <a:ext uri="{FF2B5EF4-FFF2-40B4-BE49-F238E27FC236}">
                <a16:creationId xmlns:a16="http://schemas.microsoft.com/office/drawing/2014/main" id="{DC10272B-DEAA-4BFB-8952-97B786528DB9}"/>
              </a:ext>
            </a:extLst>
          </p:cNvPr>
          <p:cNvSpPr txBox="1">
            <a:spLocks/>
          </p:cNvSpPr>
          <p:nvPr/>
        </p:nvSpPr>
        <p:spPr>
          <a:xfrm>
            <a:off x="1097280" y="3668495"/>
            <a:ext cx="10398466" cy="1059254"/>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When a security event happens, you need to know who to identify as the owner to begin remediation.</a:t>
            </a:r>
            <a:endParaRPr lang="en-US" sz="2400" dirty="0">
              <a:solidFill>
                <a:schemeClr val="tx1"/>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42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7FB0-2B6C-4EAE-B112-E5604A3BDA0D}"/>
              </a:ext>
            </a:extLst>
          </p:cNvPr>
          <p:cNvSpPr>
            <a:spLocks noGrp="1"/>
          </p:cNvSpPr>
          <p:nvPr>
            <p:ph type="title"/>
          </p:nvPr>
        </p:nvSpPr>
        <p:spPr>
          <a:xfrm>
            <a:off x="421874" y="756952"/>
            <a:ext cx="11348249" cy="1138459"/>
          </a:xfrm>
        </p:spPr>
        <p:txBody>
          <a:bodyPr>
            <a:normAutofit/>
          </a:bodyPr>
          <a:lstStyle/>
          <a:p>
            <a:r>
              <a:rPr lang="en-US" dirty="0"/>
              <a:t>What is secure from birth?</a:t>
            </a:r>
            <a:endParaRPr lang="en-US" dirty="0">
              <a:solidFill>
                <a:srgbClr val="CC9900"/>
              </a:solidFill>
            </a:endParaRPr>
          </a:p>
        </p:txBody>
      </p:sp>
      <p:sp>
        <p:nvSpPr>
          <p:cNvPr id="3" name="Content Placeholder 2">
            <a:extLst>
              <a:ext uri="{FF2B5EF4-FFF2-40B4-BE49-F238E27FC236}">
                <a16:creationId xmlns:a16="http://schemas.microsoft.com/office/drawing/2014/main" id="{57092E74-2EB8-423C-801E-37727CF9D227}"/>
              </a:ext>
            </a:extLst>
          </p:cNvPr>
          <p:cNvSpPr>
            <a:spLocks noGrp="1"/>
          </p:cNvSpPr>
          <p:nvPr>
            <p:ph idx="1"/>
          </p:nvPr>
        </p:nvSpPr>
        <p:spPr>
          <a:xfrm>
            <a:off x="1036319" y="2172999"/>
            <a:ext cx="10403799" cy="1360542"/>
          </a:xfrm>
        </p:spPr>
        <p:txBody>
          <a:bodyPr>
            <a:normAutofit fontScale="85000" lnSpcReduction="10000"/>
          </a:bodyPr>
          <a:lstStyle/>
          <a:p>
            <a:r>
              <a:rPr lang="en-US" sz="2800" i="1" dirty="0"/>
              <a:t>Secure from Birth </a:t>
            </a:r>
            <a:r>
              <a:rPr lang="en-US" sz="2800" dirty="0"/>
              <a:t>is a CDG Security initiative to ensure all assets in their inventory are created with monitoring and scanning installed – assuring optimal security cradle to grave for our customers.</a:t>
            </a:r>
          </a:p>
        </p:txBody>
      </p:sp>
      <p:sp>
        <p:nvSpPr>
          <p:cNvPr id="4" name="Content Placeholder 2">
            <a:extLst>
              <a:ext uri="{FF2B5EF4-FFF2-40B4-BE49-F238E27FC236}">
                <a16:creationId xmlns:a16="http://schemas.microsoft.com/office/drawing/2014/main" id="{98ACD01E-5E65-445B-92A6-4F8CCDB54B94}"/>
              </a:ext>
            </a:extLst>
          </p:cNvPr>
          <p:cNvSpPr txBox="1">
            <a:spLocks/>
          </p:cNvSpPr>
          <p:nvPr/>
        </p:nvSpPr>
        <p:spPr>
          <a:xfrm>
            <a:off x="1036319" y="4715700"/>
            <a:ext cx="11029615" cy="1536707"/>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BUSINESS CASE: Identify customer services creating </a:t>
            </a:r>
            <a:r>
              <a:rPr lang="en-US" sz="2400" b="1" dirty="0"/>
              <a:t>unmonitored transient assets </a:t>
            </a:r>
            <a:r>
              <a:rPr lang="en-US" sz="2400" dirty="0"/>
              <a:t>and work with them to get their assets secure from birth by adjusting their business processing, image creation, </a:t>
            </a:r>
            <a:r>
              <a:rPr lang="en-US" sz="2400" dirty="0" err="1"/>
              <a:t>etc</a:t>
            </a:r>
            <a:r>
              <a:rPr lang="en-US" sz="2400" dirty="0"/>
              <a:t>…</a:t>
            </a:r>
          </a:p>
        </p:txBody>
      </p:sp>
      <p:sp>
        <p:nvSpPr>
          <p:cNvPr id="6" name="Content Placeholder 2">
            <a:extLst>
              <a:ext uri="{FF2B5EF4-FFF2-40B4-BE49-F238E27FC236}">
                <a16:creationId xmlns:a16="http://schemas.microsoft.com/office/drawing/2014/main" id="{31D0CCE6-85AE-4706-B400-F2CC88D6A7DB}"/>
              </a:ext>
            </a:extLst>
          </p:cNvPr>
          <p:cNvSpPr txBox="1">
            <a:spLocks/>
          </p:cNvSpPr>
          <p:nvPr/>
        </p:nvSpPr>
        <p:spPr>
          <a:xfrm>
            <a:off x="1036319" y="3579531"/>
            <a:ext cx="10332141" cy="1090179"/>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A major issue many security teams face when attempting to protect their inventory is ephemeral or transient assets. </a:t>
            </a:r>
          </a:p>
        </p:txBody>
      </p:sp>
    </p:spTree>
    <p:extLst>
      <p:ext uri="{BB962C8B-B14F-4D97-AF65-F5344CB8AC3E}">
        <p14:creationId xmlns:p14="http://schemas.microsoft.com/office/powerpoint/2010/main" val="357223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DE22-A2B2-40DD-9DD7-538339100547}"/>
              </a:ext>
            </a:extLst>
          </p:cNvPr>
          <p:cNvSpPr>
            <a:spLocks noGrp="1"/>
          </p:cNvSpPr>
          <p:nvPr>
            <p:ph type="title"/>
          </p:nvPr>
        </p:nvSpPr>
        <p:spPr>
          <a:xfrm>
            <a:off x="581192" y="1051779"/>
            <a:ext cx="11029616" cy="787597"/>
          </a:xfrm>
        </p:spPr>
        <p:txBody>
          <a:bodyPr/>
          <a:lstStyle/>
          <a:p>
            <a:r>
              <a:rPr lang="en-US" dirty="0"/>
              <a:t>What are Transient Assets?</a:t>
            </a:r>
          </a:p>
        </p:txBody>
      </p:sp>
      <p:sp>
        <p:nvSpPr>
          <p:cNvPr id="4" name="Content Placeholder 2">
            <a:extLst>
              <a:ext uri="{FF2B5EF4-FFF2-40B4-BE49-F238E27FC236}">
                <a16:creationId xmlns:a16="http://schemas.microsoft.com/office/drawing/2014/main" id="{E05125C4-966E-483F-BBA5-F3500722A984}"/>
              </a:ext>
            </a:extLst>
          </p:cNvPr>
          <p:cNvSpPr txBox="1">
            <a:spLocks noGrp="1"/>
          </p:cNvSpPr>
          <p:nvPr>
            <p:ph idx="1"/>
          </p:nvPr>
        </p:nvSpPr>
        <p:spPr>
          <a:xfrm>
            <a:off x="722097" y="2168278"/>
            <a:ext cx="10474034" cy="382186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Transient or ephemeral security assets are observed in inventory data for a short amount of time and then disappear from the data source.  They create three major challenges to the goal of optimal security:</a:t>
            </a:r>
          </a:p>
          <a:p>
            <a:pPr lvl="1"/>
            <a:r>
              <a:rPr lang="en-US" sz="2000" b="1" dirty="0"/>
              <a:t>More</a:t>
            </a:r>
            <a:r>
              <a:rPr lang="en-US" sz="2000" dirty="0"/>
              <a:t> </a:t>
            </a:r>
            <a:r>
              <a:rPr lang="en-US" sz="2000" b="1" dirty="0"/>
              <a:t>Vulnerable</a:t>
            </a:r>
            <a:endParaRPr lang="en-US" sz="2000" dirty="0"/>
          </a:p>
          <a:p>
            <a:pPr lvl="1"/>
            <a:r>
              <a:rPr lang="en-US" sz="2000" b="1" dirty="0"/>
              <a:t>Inaccurate / Misrepresent Reporting</a:t>
            </a:r>
            <a:endParaRPr lang="en-US" sz="2000" dirty="0"/>
          </a:p>
          <a:p>
            <a:pPr lvl="1"/>
            <a:r>
              <a:rPr lang="en-US" sz="2000" b="1" dirty="0"/>
              <a:t>Loss of Credibility and Productivity</a:t>
            </a:r>
          </a:p>
          <a:p>
            <a:pPr marL="274320" lvl="1" indent="0">
              <a:buNone/>
            </a:pPr>
            <a:endParaRPr lang="en-US" sz="2000" b="1" dirty="0"/>
          </a:p>
          <a:p>
            <a:r>
              <a:rPr lang="en-US" sz="2400" dirty="0"/>
              <a:t>CDG Security works with its inventory management system to provide a life-span value for each security asset, then tracks the asset’s behavior to allow security teams the ability to process ephemeral assets per their business requirements. </a:t>
            </a:r>
          </a:p>
        </p:txBody>
      </p:sp>
    </p:spTree>
    <p:extLst>
      <p:ext uri="{BB962C8B-B14F-4D97-AF65-F5344CB8AC3E}">
        <p14:creationId xmlns:p14="http://schemas.microsoft.com/office/powerpoint/2010/main" val="211072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DE22-A2B2-40DD-9DD7-538339100547}"/>
              </a:ext>
            </a:extLst>
          </p:cNvPr>
          <p:cNvSpPr>
            <a:spLocks noGrp="1"/>
          </p:cNvSpPr>
          <p:nvPr>
            <p:ph type="title"/>
          </p:nvPr>
        </p:nvSpPr>
        <p:spPr>
          <a:xfrm>
            <a:off x="581192" y="1051779"/>
            <a:ext cx="11029616" cy="787597"/>
          </a:xfrm>
        </p:spPr>
        <p:txBody>
          <a:bodyPr/>
          <a:lstStyle/>
          <a:p>
            <a:r>
              <a:rPr lang="en-US" dirty="0"/>
              <a:t>What are Durable Assets?</a:t>
            </a:r>
          </a:p>
        </p:txBody>
      </p:sp>
      <p:sp>
        <p:nvSpPr>
          <p:cNvPr id="4" name="Content Placeholder 2">
            <a:extLst>
              <a:ext uri="{FF2B5EF4-FFF2-40B4-BE49-F238E27FC236}">
                <a16:creationId xmlns:a16="http://schemas.microsoft.com/office/drawing/2014/main" id="{E05125C4-966E-483F-BBA5-F3500722A984}"/>
              </a:ext>
            </a:extLst>
          </p:cNvPr>
          <p:cNvSpPr txBox="1">
            <a:spLocks noGrp="1"/>
          </p:cNvSpPr>
          <p:nvPr>
            <p:ph idx="1"/>
          </p:nvPr>
        </p:nvSpPr>
        <p:spPr>
          <a:xfrm>
            <a:off x="722097" y="2168279"/>
            <a:ext cx="10474034" cy="169658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Durable</a:t>
            </a:r>
            <a:r>
              <a:rPr lang="en-US" sz="2400" b="1" dirty="0"/>
              <a:t> </a:t>
            </a:r>
            <a:r>
              <a:rPr lang="en-US" sz="2400" dirty="0"/>
              <a:t>security assets can be observed in inventory data over a longer time period and are less susceptible to the challenges facing ephemeral assets.</a:t>
            </a:r>
          </a:p>
        </p:txBody>
      </p:sp>
      <p:sp>
        <p:nvSpPr>
          <p:cNvPr id="6" name="Content Placeholder 2">
            <a:extLst>
              <a:ext uri="{FF2B5EF4-FFF2-40B4-BE49-F238E27FC236}">
                <a16:creationId xmlns:a16="http://schemas.microsoft.com/office/drawing/2014/main" id="{95428819-ED5D-460B-B597-5B2EAA6B2A22}"/>
              </a:ext>
            </a:extLst>
          </p:cNvPr>
          <p:cNvSpPr txBox="1">
            <a:spLocks/>
          </p:cNvSpPr>
          <p:nvPr/>
        </p:nvSpPr>
        <p:spPr>
          <a:xfrm>
            <a:off x="722097" y="3672840"/>
            <a:ext cx="10474034" cy="169658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A sample analysis of CDG security assets revealed that 3-days is an appropriate life-span to define the transient or durable classification. Assets appearing in the data for over 3-days are considered durable. </a:t>
            </a:r>
          </a:p>
        </p:txBody>
      </p:sp>
      <p:sp>
        <p:nvSpPr>
          <p:cNvPr id="7" name="Content Placeholder 2">
            <a:extLst>
              <a:ext uri="{FF2B5EF4-FFF2-40B4-BE49-F238E27FC236}">
                <a16:creationId xmlns:a16="http://schemas.microsoft.com/office/drawing/2014/main" id="{CEB30658-77F0-49FB-AF6C-1DEED24612C6}"/>
              </a:ext>
            </a:extLst>
          </p:cNvPr>
          <p:cNvSpPr txBox="1">
            <a:spLocks/>
          </p:cNvSpPr>
          <p:nvPr/>
        </p:nvSpPr>
        <p:spPr>
          <a:xfrm>
            <a:off x="722097" y="5369426"/>
            <a:ext cx="10474034" cy="1051779"/>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spcAft>
                <a:spcPts val="600"/>
              </a:spcAft>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2400" dirty="0"/>
              <a:t>Each security business will need to analyze their inventory’s transient and durable threshold independently. </a:t>
            </a:r>
          </a:p>
        </p:txBody>
      </p:sp>
    </p:spTree>
    <p:extLst>
      <p:ext uri="{BB962C8B-B14F-4D97-AF65-F5344CB8AC3E}">
        <p14:creationId xmlns:p14="http://schemas.microsoft.com/office/powerpoint/2010/main" val="83888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6E1D0B-F9B1-4B20-A8F5-DB3DA8F18B22}"/>
              </a:ext>
            </a:extLst>
          </p:cNvPr>
          <p:cNvSpPr>
            <a:spLocks noGrp="1"/>
          </p:cNvSpPr>
          <p:nvPr>
            <p:ph type="title"/>
          </p:nvPr>
        </p:nvSpPr>
        <p:spPr>
          <a:xfrm>
            <a:off x="591991" y="905904"/>
            <a:ext cx="3412406" cy="1135720"/>
          </a:xfrm>
        </p:spPr>
        <p:txBody>
          <a:bodyPr>
            <a:normAutofit/>
          </a:bodyPr>
          <a:lstStyle/>
          <a:p>
            <a:r>
              <a:rPr lang="en-US" sz="3100" dirty="0">
                <a:solidFill>
                  <a:srgbClr val="FFFFFF"/>
                </a:solidFill>
              </a:rPr>
              <a:t>Transient Analysis</a:t>
            </a:r>
          </a:p>
        </p:txBody>
      </p:sp>
      <p:sp>
        <p:nvSpPr>
          <p:cNvPr id="24" name="Rectangle 23">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8" name="Rectangle 27">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3" name="Content Placeholder 2">
            <a:extLst>
              <a:ext uri="{FF2B5EF4-FFF2-40B4-BE49-F238E27FC236}">
                <a16:creationId xmlns:a16="http://schemas.microsoft.com/office/drawing/2014/main" id="{BA1DD978-2D08-4598-87A4-BD2D5C75BAD0}"/>
              </a:ext>
            </a:extLst>
          </p:cNvPr>
          <p:cNvSpPr>
            <a:spLocks noGrp="1"/>
          </p:cNvSpPr>
          <p:nvPr>
            <p:ph idx="1"/>
          </p:nvPr>
        </p:nvSpPr>
        <p:spPr>
          <a:xfrm>
            <a:off x="473292" y="2210442"/>
            <a:ext cx="3536987" cy="1318666"/>
          </a:xfrm>
        </p:spPr>
        <p:txBody>
          <a:bodyPr anchor="t">
            <a:normAutofit/>
          </a:bodyPr>
          <a:lstStyle/>
          <a:p>
            <a:r>
              <a:rPr lang="en-US" sz="1600" i="1" dirty="0"/>
              <a:t>Id Age measures the number of days between the first and last date each asset was observed in your inventory .</a:t>
            </a:r>
          </a:p>
        </p:txBody>
      </p:sp>
      <p:pic>
        <p:nvPicPr>
          <p:cNvPr id="14" name="Picture 13">
            <a:extLst>
              <a:ext uri="{FF2B5EF4-FFF2-40B4-BE49-F238E27FC236}">
                <a16:creationId xmlns:a16="http://schemas.microsoft.com/office/drawing/2014/main" id="{FFFA0719-0DAE-4986-AE02-8DF0BE042C15}"/>
              </a:ext>
            </a:extLst>
          </p:cNvPr>
          <p:cNvPicPr>
            <a:picLocks noChangeAspect="1"/>
          </p:cNvPicPr>
          <p:nvPr/>
        </p:nvPicPr>
        <p:blipFill>
          <a:blip r:embed="rId3"/>
          <a:stretch>
            <a:fillRect/>
          </a:stretch>
        </p:blipFill>
        <p:spPr>
          <a:xfrm>
            <a:off x="4375599" y="709071"/>
            <a:ext cx="7412967" cy="569172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6" name="TextBox 15">
            <a:extLst>
              <a:ext uri="{FF2B5EF4-FFF2-40B4-BE49-F238E27FC236}">
                <a16:creationId xmlns:a16="http://schemas.microsoft.com/office/drawing/2014/main" id="{27CA5E78-1523-4A45-BA17-F382D947D334}"/>
              </a:ext>
            </a:extLst>
          </p:cNvPr>
          <p:cNvSpPr txBox="1"/>
          <p:nvPr/>
        </p:nvSpPr>
        <p:spPr>
          <a:xfrm>
            <a:off x="6367583" y="3136612"/>
            <a:ext cx="1039493" cy="584775"/>
          </a:xfrm>
          <a:prstGeom prst="rect">
            <a:avLst/>
          </a:prstGeom>
          <a:noFill/>
          <a:ln>
            <a:solidFill>
              <a:srgbClr val="C0000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ln w="0">
                  <a:noFill/>
                </a:ln>
                <a:solidFill>
                  <a:schemeClr val="bg1"/>
                </a:solidFill>
                <a:effectLst>
                  <a:outerShdw blurRad="38100" dist="19050" dir="2700000" algn="tl" rotWithShape="0">
                    <a:schemeClr val="dk1">
                      <a:alpha val="40000"/>
                    </a:schemeClr>
                  </a:outerShdw>
                </a:effectLst>
              </a:rPr>
              <a:t>50%</a:t>
            </a:r>
            <a:endParaRPr lang="en-US" sz="3200" baseline="30000" dirty="0">
              <a:ln w="0">
                <a:noFill/>
              </a:ln>
              <a:solidFill>
                <a:schemeClr val="bg1"/>
              </a:solidFill>
              <a:effectLst>
                <a:outerShdw blurRad="38100" dist="19050" dir="2700000" algn="tl" rotWithShape="0">
                  <a:schemeClr val="dk1">
                    <a:alpha val="40000"/>
                  </a:schemeClr>
                </a:outerShdw>
              </a:effectLst>
            </a:endParaRPr>
          </a:p>
        </p:txBody>
      </p:sp>
      <p:sp>
        <p:nvSpPr>
          <p:cNvPr id="21" name="TextBox 20">
            <a:extLst>
              <a:ext uri="{FF2B5EF4-FFF2-40B4-BE49-F238E27FC236}">
                <a16:creationId xmlns:a16="http://schemas.microsoft.com/office/drawing/2014/main" id="{60BA88F8-AB94-48C8-B98A-E25BB4EFFA44}"/>
              </a:ext>
            </a:extLst>
          </p:cNvPr>
          <p:cNvSpPr txBox="1"/>
          <p:nvPr/>
        </p:nvSpPr>
        <p:spPr>
          <a:xfrm>
            <a:off x="6454297" y="4569298"/>
            <a:ext cx="999388" cy="584775"/>
          </a:xfrm>
          <a:prstGeom prst="rect">
            <a:avLst/>
          </a:prstGeom>
          <a:noFill/>
          <a:ln>
            <a:solidFill>
              <a:srgbClr val="FFFF0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ln w="0">
                  <a:noFill/>
                </a:ln>
                <a:solidFill>
                  <a:schemeClr val="bg1"/>
                </a:solidFill>
                <a:effectLst>
                  <a:outerShdw blurRad="38100" dist="19050" dir="2700000" algn="tl" rotWithShape="0">
                    <a:schemeClr val="dk1">
                      <a:alpha val="40000"/>
                    </a:schemeClr>
                  </a:outerShdw>
                </a:effectLst>
              </a:rPr>
              <a:t>18%</a:t>
            </a:r>
            <a:endParaRPr lang="en-US" sz="3200" baseline="30000" dirty="0">
              <a:ln w="0">
                <a:noFill/>
              </a:ln>
              <a:solidFill>
                <a:schemeClr val="bg1"/>
              </a:solidFill>
              <a:effectLst>
                <a:outerShdw blurRad="38100" dist="19050" dir="2700000" algn="tl" rotWithShape="0">
                  <a:schemeClr val="dk1">
                    <a:alpha val="40000"/>
                  </a:schemeClr>
                </a:outerShdw>
              </a:effectLst>
            </a:endParaRPr>
          </a:p>
        </p:txBody>
      </p:sp>
      <p:sp>
        <p:nvSpPr>
          <p:cNvPr id="30" name="TextBox 29">
            <a:extLst>
              <a:ext uri="{FF2B5EF4-FFF2-40B4-BE49-F238E27FC236}">
                <a16:creationId xmlns:a16="http://schemas.microsoft.com/office/drawing/2014/main" id="{182D2023-7BCB-43F2-8BB5-9A8B5B77FA4F}"/>
              </a:ext>
            </a:extLst>
          </p:cNvPr>
          <p:cNvSpPr txBox="1"/>
          <p:nvPr/>
        </p:nvSpPr>
        <p:spPr>
          <a:xfrm>
            <a:off x="10369326" y="4181510"/>
            <a:ext cx="999387" cy="584775"/>
          </a:xfrm>
          <a:prstGeom prst="rect">
            <a:avLst/>
          </a:prstGeom>
          <a:noFill/>
          <a:ln>
            <a:solidFill>
              <a:srgbClr val="00B05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3200" dirty="0">
                <a:ln w="0">
                  <a:noFill/>
                </a:ln>
                <a:solidFill>
                  <a:schemeClr val="bg1"/>
                </a:solidFill>
                <a:effectLst>
                  <a:outerShdw blurRad="38100" dist="19050" dir="2700000" algn="tl" rotWithShape="0">
                    <a:schemeClr val="dk1">
                      <a:alpha val="40000"/>
                    </a:schemeClr>
                  </a:outerShdw>
                </a:effectLst>
              </a:rPr>
              <a:t>32%</a:t>
            </a:r>
            <a:endParaRPr lang="en-US" sz="3200" baseline="30000" dirty="0">
              <a:ln w="0">
                <a:noFill/>
              </a:ln>
              <a:solidFill>
                <a:schemeClr val="bg1"/>
              </a:solidFill>
              <a:effectLst>
                <a:outerShdw blurRad="38100" dist="19050" dir="2700000" algn="tl" rotWithShape="0">
                  <a:schemeClr val="dk1">
                    <a:alpha val="40000"/>
                  </a:schemeClr>
                </a:outerShdw>
              </a:effectLst>
            </a:endParaRPr>
          </a:p>
        </p:txBody>
      </p:sp>
      <p:sp>
        <p:nvSpPr>
          <p:cNvPr id="13" name="Content Placeholder 2">
            <a:extLst>
              <a:ext uri="{FF2B5EF4-FFF2-40B4-BE49-F238E27FC236}">
                <a16:creationId xmlns:a16="http://schemas.microsoft.com/office/drawing/2014/main" id="{3B9BE802-4233-41AD-8222-EFF8ECAE19A1}"/>
              </a:ext>
            </a:extLst>
          </p:cNvPr>
          <p:cNvSpPr txBox="1">
            <a:spLocks/>
          </p:cNvSpPr>
          <p:nvPr/>
        </p:nvSpPr>
        <p:spPr>
          <a:xfrm>
            <a:off x="487467" y="3515367"/>
            <a:ext cx="3536987" cy="758863"/>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solidFill>
              </a:rPr>
              <a:t>Overall, 1.4M Claimed assets were found over a 147-day study.</a:t>
            </a:r>
          </a:p>
        </p:txBody>
      </p:sp>
      <p:sp>
        <p:nvSpPr>
          <p:cNvPr id="15" name="Content Placeholder 2">
            <a:extLst>
              <a:ext uri="{FF2B5EF4-FFF2-40B4-BE49-F238E27FC236}">
                <a16:creationId xmlns:a16="http://schemas.microsoft.com/office/drawing/2014/main" id="{75BB3468-99D6-4D3A-8240-EE3C61C2665E}"/>
              </a:ext>
            </a:extLst>
          </p:cNvPr>
          <p:cNvSpPr txBox="1">
            <a:spLocks/>
          </p:cNvSpPr>
          <p:nvPr/>
        </p:nvSpPr>
        <p:spPr>
          <a:xfrm>
            <a:off x="487467" y="4933476"/>
            <a:ext cx="3536987" cy="758863"/>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solidFill>
              </a:rPr>
              <a:t>Only 411K (32%) were in the data over 14-days.</a:t>
            </a:r>
          </a:p>
        </p:txBody>
      </p:sp>
      <p:sp>
        <p:nvSpPr>
          <p:cNvPr id="17" name="Content Placeholder 2">
            <a:extLst>
              <a:ext uri="{FF2B5EF4-FFF2-40B4-BE49-F238E27FC236}">
                <a16:creationId xmlns:a16="http://schemas.microsoft.com/office/drawing/2014/main" id="{8E2CA6CE-00AC-4A74-BE6E-81E39F906268}"/>
              </a:ext>
            </a:extLst>
          </p:cNvPr>
          <p:cNvSpPr txBox="1">
            <a:spLocks/>
          </p:cNvSpPr>
          <p:nvPr/>
        </p:nvSpPr>
        <p:spPr>
          <a:xfrm>
            <a:off x="501642" y="4230101"/>
            <a:ext cx="3536987" cy="747505"/>
          </a:xfrm>
          <a:prstGeom prst="rect">
            <a:avLst/>
          </a:prstGeom>
        </p:spPr>
        <p:txBody>
          <a:bodyPr vert="horz" lIns="91440" tIns="45720" rIns="91440" bIns="45720" rtlCol="0" anchor="t">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FFFFFF"/>
                </a:solidFill>
              </a:rPr>
              <a:t>Over 701K (50%) were Transient and did not age past 3-days. </a:t>
            </a:r>
          </a:p>
        </p:txBody>
      </p:sp>
    </p:spTree>
    <p:extLst>
      <p:ext uri="{BB962C8B-B14F-4D97-AF65-F5344CB8AC3E}">
        <p14:creationId xmlns:p14="http://schemas.microsoft.com/office/powerpoint/2010/main" val="28597538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30" grpId="0" animBg="1"/>
      <p:bldP spid="13"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89F37-D4C7-42C6-AE89-3D7550FF39D2}"/>
              </a:ext>
            </a:extLst>
          </p:cNvPr>
          <p:cNvPicPr>
            <a:picLocks noChangeAspect="1"/>
          </p:cNvPicPr>
          <p:nvPr/>
        </p:nvPicPr>
        <p:blipFill>
          <a:blip r:embed="rId3"/>
          <a:stretch>
            <a:fillRect/>
          </a:stretch>
        </p:blipFill>
        <p:spPr>
          <a:xfrm>
            <a:off x="146971" y="302354"/>
            <a:ext cx="8087710" cy="62532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itle 1">
            <a:extLst>
              <a:ext uri="{FF2B5EF4-FFF2-40B4-BE49-F238E27FC236}">
                <a16:creationId xmlns:a16="http://schemas.microsoft.com/office/drawing/2014/main" id="{79BA01C4-2A35-4EF8-8480-D1B1AB09BDCB}"/>
              </a:ext>
            </a:extLst>
          </p:cNvPr>
          <p:cNvSpPr txBox="1">
            <a:spLocks/>
          </p:cNvSpPr>
          <p:nvPr/>
        </p:nvSpPr>
        <p:spPr>
          <a:xfrm>
            <a:off x="8824577" y="1803890"/>
            <a:ext cx="3367423" cy="43715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1600" b="0"/>
          </a:p>
        </p:txBody>
      </p:sp>
      <p:sp>
        <p:nvSpPr>
          <p:cNvPr id="7" name="TextBox 6">
            <a:extLst>
              <a:ext uri="{FF2B5EF4-FFF2-40B4-BE49-F238E27FC236}">
                <a16:creationId xmlns:a16="http://schemas.microsoft.com/office/drawing/2014/main" id="{E544C90E-3FE6-4D1C-A2CD-FB38B37B2799}"/>
              </a:ext>
            </a:extLst>
          </p:cNvPr>
          <p:cNvSpPr txBox="1"/>
          <p:nvPr/>
        </p:nvSpPr>
        <p:spPr>
          <a:xfrm>
            <a:off x="4596305" y="5229617"/>
            <a:ext cx="1690095"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ln w="0"/>
                <a:effectLst>
                  <a:outerShdw blurRad="38100" dist="19050" dir="2700000" algn="tl" rotWithShape="0">
                    <a:schemeClr val="dk1">
                      <a:alpha val="40000"/>
                    </a:schemeClr>
                  </a:outerShdw>
                </a:effectLst>
              </a:rPr>
              <a:t>Monitored Transient </a:t>
            </a:r>
          </a:p>
          <a:p>
            <a:pPr algn="ctr"/>
            <a:r>
              <a:rPr lang="en-US" sz="1400">
                <a:ln w="0"/>
                <a:effectLst>
                  <a:outerShdw blurRad="38100" dist="19050" dir="2700000" algn="tl" rotWithShape="0">
                    <a:schemeClr val="dk1">
                      <a:alpha val="40000"/>
                    </a:schemeClr>
                  </a:outerShdw>
                </a:effectLst>
              </a:rPr>
              <a:t>1.2K </a:t>
            </a:r>
            <a:r>
              <a:rPr lang="en-US" sz="1400">
                <a:ln w="0"/>
                <a:solidFill>
                  <a:srgbClr val="FF0000"/>
                </a:solidFill>
                <a:effectLst>
                  <a:outerShdw blurRad="38100" dist="19050" dir="2700000" algn="tl" rotWithShape="0">
                    <a:schemeClr val="dk1">
                      <a:alpha val="40000"/>
                    </a:schemeClr>
                  </a:outerShdw>
                </a:effectLst>
              </a:rPr>
              <a:t>(17%)</a:t>
            </a:r>
          </a:p>
        </p:txBody>
      </p:sp>
      <p:sp>
        <p:nvSpPr>
          <p:cNvPr id="9" name="TextBox 8">
            <a:extLst>
              <a:ext uri="{FF2B5EF4-FFF2-40B4-BE49-F238E27FC236}">
                <a16:creationId xmlns:a16="http://schemas.microsoft.com/office/drawing/2014/main" id="{28DCE865-64F7-4E9C-99CF-DE1920EA2A2B}"/>
              </a:ext>
            </a:extLst>
          </p:cNvPr>
          <p:cNvSpPr txBox="1"/>
          <p:nvPr/>
        </p:nvSpPr>
        <p:spPr>
          <a:xfrm>
            <a:off x="1374618" y="5227010"/>
            <a:ext cx="157672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ln w="0"/>
                <a:effectLst>
                  <a:outerShdw blurRad="38100" dist="19050" dir="2700000" algn="tl" rotWithShape="0">
                    <a:schemeClr val="dk1">
                      <a:alpha val="40000"/>
                    </a:schemeClr>
                  </a:outerShdw>
                </a:effectLst>
              </a:rPr>
              <a:t>Monitored Durable</a:t>
            </a:r>
          </a:p>
          <a:p>
            <a:pPr algn="ctr"/>
            <a:r>
              <a:rPr lang="en-US" sz="1400">
                <a:ln w="0"/>
                <a:effectLst>
                  <a:outerShdw blurRad="38100" dist="19050" dir="2700000" algn="tl" rotWithShape="0">
                    <a:schemeClr val="dk1">
                      <a:alpha val="40000"/>
                    </a:schemeClr>
                  </a:outerShdw>
                </a:effectLst>
              </a:rPr>
              <a:t>108K </a:t>
            </a:r>
            <a:r>
              <a:rPr lang="en-US" sz="1400">
                <a:ln w="0"/>
                <a:solidFill>
                  <a:schemeClr val="accent6">
                    <a:lumMod val="75000"/>
                  </a:schemeClr>
                </a:solidFill>
                <a:effectLst>
                  <a:outerShdw blurRad="38100" dist="19050" dir="2700000" algn="tl" rotWithShape="0">
                    <a:schemeClr val="dk1">
                      <a:alpha val="40000"/>
                    </a:schemeClr>
                  </a:outerShdw>
                </a:effectLst>
              </a:rPr>
              <a:t>(75%)</a:t>
            </a:r>
          </a:p>
        </p:txBody>
      </p:sp>
      <p:sp>
        <p:nvSpPr>
          <p:cNvPr id="11" name="TextBox 10">
            <a:extLst>
              <a:ext uri="{FF2B5EF4-FFF2-40B4-BE49-F238E27FC236}">
                <a16:creationId xmlns:a16="http://schemas.microsoft.com/office/drawing/2014/main" id="{BA702E7D-13F2-4348-A702-8219F3F2CF6A}"/>
              </a:ext>
            </a:extLst>
          </p:cNvPr>
          <p:cNvSpPr txBox="1"/>
          <p:nvPr/>
        </p:nvSpPr>
        <p:spPr>
          <a:xfrm>
            <a:off x="4535553" y="1442039"/>
            <a:ext cx="180373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n w="0"/>
                <a:effectLst>
                  <a:outerShdw blurRad="38100" dist="19050" dir="2700000" algn="tl" rotWithShape="0">
                    <a:schemeClr val="dk1">
                      <a:alpha val="40000"/>
                    </a:schemeClr>
                  </a:outerShdw>
                </a:effectLst>
              </a:rPr>
              <a:t>Total &lt;= 3 Days: 7.4K</a:t>
            </a:r>
          </a:p>
        </p:txBody>
      </p:sp>
      <p:sp>
        <p:nvSpPr>
          <p:cNvPr id="12" name="TextBox 11">
            <a:extLst>
              <a:ext uri="{FF2B5EF4-FFF2-40B4-BE49-F238E27FC236}">
                <a16:creationId xmlns:a16="http://schemas.microsoft.com/office/drawing/2014/main" id="{122BEB93-7ADC-4DA4-8A7D-99415292BDBA}"/>
              </a:ext>
            </a:extLst>
          </p:cNvPr>
          <p:cNvSpPr txBox="1"/>
          <p:nvPr/>
        </p:nvSpPr>
        <p:spPr>
          <a:xfrm>
            <a:off x="1337185" y="1442038"/>
            <a:ext cx="165158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ln w="0"/>
                <a:effectLst>
                  <a:outerShdw blurRad="38100" dist="19050" dir="2700000" algn="tl" rotWithShape="0">
                    <a:schemeClr val="dk1">
                      <a:alpha val="40000"/>
                    </a:schemeClr>
                  </a:outerShdw>
                </a:effectLst>
              </a:rPr>
              <a:t>Total &gt; 3 Days: 143K</a:t>
            </a:r>
          </a:p>
        </p:txBody>
      </p:sp>
      <p:sp>
        <p:nvSpPr>
          <p:cNvPr id="17" name="TextBox 16">
            <a:extLst>
              <a:ext uri="{FF2B5EF4-FFF2-40B4-BE49-F238E27FC236}">
                <a16:creationId xmlns:a16="http://schemas.microsoft.com/office/drawing/2014/main" id="{1E6CD4F3-93CA-45C6-9835-E9DF170E5320}"/>
              </a:ext>
            </a:extLst>
          </p:cNvPr>
          <p:cNvSpPr txBox="1"/>
          <p:nvPr/>
        </p:nvSpPr>
        <p:spPr>
          <a:xfrm>
            <a:off x="4512469" y="2952179"/>
            <a:ext cx="1849907" cy="1107996"/>
          </a:xfrm>
          <a:prstGeom prst="rect">
            <a:avLst/>
          </a:prstGeom>
          <a:solidFill>
            <a:srgbClr val="FF0000"/>
          </a:solidFill>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6600">
                <a:ln w="0">
                  <a:noFill/>
                </a:ln>
                <a:effectLst>
                  <a:outerShdw blurRad="38100" dist="19050" dir="2700000" algn="tl" rotWithShape="0">
                    <a:schemeClr val="dk1">
                      <a:alpha val="40000"/>
                    </a:schemeClr>
                  </a:outerShdw>
                </a:effectLst>
              </a:rPr>
              <a:t>-</a:t>
            </a:r>
            <a:r>
              <a:rPr lang="en-US" sz="4800">
                <a:ln w="0">
                  <a:noFill/>
                </a:ln>
                <a:effectLst>
                  <a:outerShdw blurRad="38100" dist="19050" dir="2700000" algn="tl" rotWithShape="0">
                    <a:schemeClr val="dk1">
                      <a:alpha val="40000"/>
                    </a:schemeClr>
                  </a:outerShdw>
                </a:effectLst>
              </a:rPr>
              <a:t>58</a:t>
            </a:r>
            <a:r>
              <a:rPr lang="en-US" sz="4800" baseline="30000">
                <a:ln w="0">
                  <a:noFill/>
                </a:ln>
                <a:effectLst>
                  <a:outerShdw blurRad="38100" dist="19050" dir="2700000" algn="tl" rotWithShape="0">
                    <a:schemeClr val="dk1">
                      <a:alpha val="40000"/>
                    </a:schemeClr>
                  </a:outerShdw>
                </a:effectLst>
              </a:rPr>
              <a:t>%</a:t>
            </a:r>
            <a:endParaRPr lang="en-US" sz="8800" baseline="30000">
              <a:ln w="0">
                <a:noFill/>
              </a:ln>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9B5E1A4D-CF45-4F37-AF94-7D7FD022A388}"/>
              </a:ext>
            </a:extLst>
          </p:cNvPr>
          <p:cNvSpPr/>
          <p:nvPr/>
        </p:nvSpPr>
        <p:spPr>
          <a:xfrm>
            <a:off x="4256689" y="2396359"/>
            <a:ext cx="2375339" cy="2795751"/>
          </a:xfrm>
          <a:prstGeom prst="rect">
            <a:avLst/>
          </a:prstGeom>
          <a:noFill/>
          <a:ln w="57150">
            <a:solidFill>
              <a:srgbClr val="FF0000"/>
            </a:solidFill>
            <a:prstDash val="dash"/>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0" name="Content Placeholder 2">
            <a:extLst>
              <a:ext uri="{FF2B5EF4-FFF2-40B4-BE49-F238E27FC236}">
                <a16:creationId xmlns:a16="http://schemas.microsoft.com/office/drawing/2014/main" id="{1C4862E1-D78C-4C4B-9D36-4524050D3D71}"/>
              </a:ext>
            </a:extLst>
          </p:cNvPr>
          <p:cNvSpPr txBox="1">
            <a:spLocks/>
          </p:cNvSpPr>
          <p:nvPr/>
        </p:nvSpPr>
        <p:spPr>
          <a:xfrm>
            <a:off x="8443479" y="4235155"/>
            <a:ext cx="3638655" cy="168216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Durable assets are monitored </a:t>
            </a:r>
            <a:r>
              <a:rPr lang="en-US" sz="1900" i="1" dirty="0">
                <a:solidFill>
                  <a:srgbClr val="00B050"/>
                </a:solidFill>
                <a:effectLst>
                  <a:outerShdw blurRad="38100" dist="38100" dir="2700000" algn="tl">
                    <a:srgbClr val="000000">
                      <a:alpha val="43137"/>
                    </a:srgbClr>
                  </a:outerShdw>
                </a:effectLst>
              </a:rPr>
              <a:t>75%</a:t>
            </a:r>
            <a:r>
              <a:rPr lang="en-US" sz="1900" dirty="0"/>
              <a:t> of the time, whereas Transient assets are only monitored </a:t>
            </a:r>
            <a:r>
              <a:rPr lang="en-US" sz="1900" b="1" dirty="0">
                <a:solidFill>
                  <a:srgbClr val="FF0000"/>
                </a:solidFill>
                <a:effectLst>
                  <a:outerShdw blurRad="38100" dist="38100" dir="2700000" algn="tl">
                    <a:srgbClr val="000000">
                      <a:alpha val="43137"/>
                    </a:srgbClr>
                  </a:outerShdw>
                </a:effectLst>
              </a:rPr>
              <a:t>17%</a:t>
            </a:r>
            <a:r>
              <a:rPr lang="en-US" sz="1900" dirty="0"/>
              <a:t> of the time. </a:t>
            </a:r>
          </a:p>
        </p:txBody>
      </p:sp>
      <p:sp>
        <p:nvSpPr>
          <p:cNvPr id="13" name="Content Placeholder 2">
            <a:extLst>
              <a:ext uri="{FF2B5EF4-FFF2-40B4-BE49-F238E27FC236}">
                <a16:creationId xmlns:a16="http://schemas.microsoft.com/office/drawing/2014/main" id="{2DB4FC51-DF34-4D5E-B49A-B48AA0EAC841}"/>
              </a:ext>
            </a:extLst>
          </p:cNvPr>
          <p:cNvSpPr txBox="1">
            <a:spLocks/>
          </p:cNvSpPr>
          <p:nvPr/>
        </p:nvSpPr>
        <p:spPr>
          <a:xfrm>
            <a:off x="8443479" y="1277007"/>
            <a:ext cx="3593565" cy="1316472"/>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Monitoring and Scanning % are significantly different when comparing Durable and Transient assets. </a:t>
            </a:r>
          </a:p>
        </p:txBody>
      </p:sp>
      <p:sp>
        <p:nvSpPr>
          <p:cNvPr id="14" name="Content Placeholder 2">
            <a:extLst>
              <a:ext uri="{FF2B5EF4-FFF2-40B4-BE49-F238E27FC236}">
                <a16:creationId xmlns:a16="http://schemas.microsoft.com/office/drawing/2014/main" id="{6C6A9BE0-4583-42DA-A138-B369CED8039E}"/>
              </a:ext>
            </a:extLst>
          </p:cNvPr>
          <p:cNvSpPr txBox="1">
            <a:spLocks/>
          </p:cNvSpPr>
          <p:nvPr/>
        </p:nvSpPr>
        <p:spPr>
          <a:xfrm>
            <a:off x="8405314" y="2663431"/>
            <a:ext cx="3438223" cy="139674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Segmenting assets by an Id Age of &lt;= 3 days reveals a 58% difference in Monitoring.           (~same for Scanning) </a:t>
            </a:r>
          </a:p>
        </p:txBody>
      </p:sp>
      <p:sp>
        <p:nvSpPr>
          <p:cNvPr id="18" name="Title 1">
            <a:extLst>
              <a:ext uri="{FF2B5EF4-FFF2-40B4-BE49-F238E27FC236}">
                <a16:creationId xmlns:a16="http://schemas.microsoft.com/office/drawing/2014/main" id="{8857C68A-6B86-493E-93A9-5AE683F4715C}"/>
              </a:ext>
            </a:extLst>
          </p:cNvPr>
          <p:cNvSpPr>
            <a:spLocks noGrp="1"/>
          </p:cNvSpPr>
          <p:nvPr>
            <p:ph type="title"/>
          </p:nvPr>
        </p:nvSpPr>
        <p:spPr>
          <a:xfrm>
            <a:off x="8537821" y="197312"/>
            <a:ext cx="3593565" cy="904715"/>
          </a:xfrm>
        </p:spPr>
        <p:txBody>
          <a:bodyPr>
            <a:noAutofit/>
          </a:bodyPr>
          <a:lstStyle/>
          <a:p>
            <a:r>
              <a:rPr lang="en-US" sz="3600"/>
              <a:t>Why It Matters?</a:t>
            </a:r>
          </a:p>
        </p:txBody>
      </p:sp>
    </p:spTree>
    <p:extLst>
      <p:ext uri="{BB962C8B-B14F-4D97-AF65-F5344CB8AC3E}">
        <p14:creationId xmlns:p14="http://schemas.microsoft.com/office/powerpoint/2010/main" val="37282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7" grpId="0" animBg="1"/>
      <p:bldP spid="20" grpId="0" animBg="1"/>
      <p:bldP spid="10"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0B0C1-D623-4941-B2E8-D83FEFDB2415}"/>
              </a:ext>
            </a:extLst>
          </p:cNvPr>
          <p:cNvPicPr>
            <a:picLocks noChangeAspect="1"/>
          </p:cNvPicPr>
          <p:nvPr/>
        </p:nvPicPr>
        <p:blipFill>
          <a:blip r:embed="rId3"/>
          <a:stretch>
            <a:fillRect/>
          </a:stretch>
        </p:blipFill>
        <p:spPr>
          <a:xfrm>
            <a:off x="2803269" y="1989828"/>
            <a:ext cx="1603630" cy="1258240"/>
          </a:xfrm>
          <a:prstGeom prst="rect">
            <a:avLst/>
          </a:prstGeom>
        </p:spPr>
      </p:pic>
      <p:sp>
        <p:nvSpPr>
          <p:cNvPr id="2" name="Title 1">
            <a:extLst>
              <a:ext uri="{FF2B5EF4-FFF2-40B4-BE49-F238E27FC236}">
                <a16:creationId xmlns:a16="http://schemas.microsoft.com/office/drawing/2014/main" id="{8F54D1D9-B496-4366-9C12-CD42A484BFBD}"/>
              </a:ext>
            </a:extLst>
          </p:cNvPr>
          <p:cNvSpPr>
            <a:spLocks noGrp="1"/>
          </p:cNvSpPr>
          <p:nvPr>
            <p:ph type="title"/>
          </p:nvPr>
        </p:nvSpPr>
        <p:spPr>
          <a:xfrm>
            <a:off x="7477935" y="95759"/>
            <a:ext cx="4143334" cy="770240"/>
          </a:xfrm>
        </p:spPr>
        <p:txBody>
          <a:bodyPr>
            <a:normAutofit fontScale="90000"/>
          </a:bodyPr>
          <a:lstStyle/>
          <a:p>
            <a:r>
              <a:rPr lang="en-US" sz="4400" dirty="0"/>
              <a:t>Binary Classifier</a:t>
            </a:r>
          </a:p>
        </p:txBody>
      </p:sp>
      <p:sp>
        <p:nvSpPr>
          <p:cNvPr id="8" name="Content Placeholder 2">
            <a:extLst>
              <a:ext uri="{FF2B5EF4-FFF2-40B4-BE49-F238E27FC236}">
                <a16:creationId xmlns:a16="http://schemas.microsoft.com/office/drawing/2014/main" id="{4DFFE2AE-E306-40A2-A1B5-35D24B16A316}"/>
              </a:ext>
            </a:extLst>
          </p:cNvPr>
          <p:cNvSpPr txBox="1">
            <a:spLocks/>
          </p:cNvSpPr>
          <p:nvPr/>
        </p:nvSpPr>
        <p:spPr>
          <a:xfrm>
            <a:off x="7662042" y="1750119"/>
            <a:ext cx="3951889" cy="904715"/>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dirty="0"/>
              <a:t>Processed inventory data is ingested into Databricks Notebooks </a:t>
            </a:r>
          </a:p>
        </p:txBody>
      </p:sp>
      <p:sp>
        <p:nvSpPr>
          <p:cNvPr id="9" name="Content Placeholder 2">
            <a:extLst>
              <a:ext uri="{FF2B5EF4-FFF2-40B4-BE49-F238E27FC236}">
                <a16:creationId xmlns:a16="http://schemas.microsoft.com/office/drawing/2014/main" id="{BE60AC41-5987-4F48-8702-668AC8747704}"/>
              </a:ext>
            </a:extLst>
          </p:cNvPr>
          <p:cNvSpPr txBox="1">
            <a:spLocks/>
          </p:cNvSpPr>
          <p:nvPr/>
        </p:nvSpPr>
        <p:spPr>
          <a:xfrm>
            <a:off x="7662043" y="2674304"/>
            <a:ext cx="3438223" cy="221879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Data is parsed into 3 data sets for modeling:</a:t>
            </a:r>
            <a:endParaRPr lang="en-US" sz="1900" i="1" dirty="0"/>
          </a:p>
          <a:p>
            <a:pPr lvl="1"/>
            <a:r>
              <a:rPr lang="en-US" sz="1700" i="1" dirty="0"/>
              <a:t>1. </a:t>
            </a:r>
            <a:r>
              <a:rPr lang="en-US" sz="1700" i="1" dirty="0" err="1"/>
              <a:t>ToPredict</a:t>
            </a:r>
            <a:r>
              <a:rPr lang="en-US" sz="1700" i="1" dirty="0"/>
              <a:t> – New Assets need predictions</a:t>
            </a:r>
          </a:p>
          <a:p>
            <a:pPr lvl="1"/>
            <a:r>
              <a:rPr lang="en-US" sz="1700" i="1" dirty="0"/>
              <a:t>2. </a:t>
            </a:r>
            <a:r>
              <a:rPr lang="en-US" sz="1700" i="1" dirty="0" err="1"/>
              <a:t>ToTrain</a:t>
            </a:r>
            <a:r>
              <a:rPr lang="en-US" sz="1700" i="1" dirty="0"/>
              <a:t> – Random 70% Sample to Train Model</a:t>
            </a:r>
          </a:p>
          <a:p>
            <a:pPr lvl="1"/>
            <a:r>
              <a:rPr lang="en-US" sz="1700" i="1" dirty="0"/>
              <a:t>3. </a:t>
            </a:r>
            <a:r>
              <a:rPr lang="en-US" sz="1700" i="1" dirty="0" err="1"/>
              <a:t>ToTest</a:t>
            </a:r>
            <a:r>
              <a:rPr lang="en-US" sz="1700" i="1" dirty="0"/>
              <a:t> – Random 30% Sample to Test Model </a:t>
            </a:r>
            <a:endParaRPr lang="en-US" sz="1700" dirty="0"/>
          </a:p>
        </p:txBody>
      </p:sp>
      <p:sp>
        <p:nvSpPr>
          <p:cNvPr id="16" name="Content Placeholder 2">
            <a:extLst>
              <a:ext uri="{FF2B5EF4-FFF2-40B4-BE49-F238E27FC236}">
                <a16:creationId xmlns:a16="http://schemas.microsoft.com/office/drawing/2014/main" id="{8C6CD8DD-CB3B-4CE4-A6F9-B6074301C664}"/>
              </a:ext>
            </a:extLst>
          </p:cNvPr>
          <p:cNvSpPr txBox="1">
            <a:spLocks/>
          </p:cNvSpPr>
          <p:nvPr/>
        </p:nvSpPr>
        <p:spPr>
          <a:xfrm>
            <a:off x="7419527" y="898974"/>
            <a:ext cx="4479395" cy="872563"/>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800" b="1" dirty="0"/>
              <a:t>To give CDG Security insight into which new assets entering their inventory will be transient, a binary classifier machine learning model is created. </a:t>
            </a:r>
          </a:p>
        </p:txBody>
      </p:sp>
      <p:pic>
        <p:nvPicPr>
          <p:cNvPr id="13" name="Picture 12">
            <a:extLst>
              <a:ext uri="{FF2B5EF4-FFF2-40B4-BE49-F238E27FC236}">
                <a16:creationId xmlns:a16="http://schemas.microsoft.com/office/drawing/2014/main" id="{09993C2D-7D7E-4A49-8124-51C840918661}"/>
              </a:ext>
            </a:extLst>
          </p:cNvPr>
          <p:cNvPicPr>
            <a:picLocks noChangeAspect="1"/>
          </p:cNvPicPr>
          <p:nvPr/>
        </p:nvPicPr>
        <p:blipFill>
          <a:blip r:embed="rId4"/>
          <a:stretch>
            <a:fillRect/>
          </a:stretch>
        </p:blipFill>
        <p:spPr>
          <a:xfrm>
            <a:off x="1150119" y="337310"/>
            <a:ext cx="1753323" cy="1559910"/>
          </a:xfrm>
          <a:prstGeom prst="rect">
            <a:avLst/>
          </a:prstGeom>
        </p:spPr>
      </p:pic>
      <p:cxnSp>
        <p:nvCxnSpPr>
          <p:cNvPr id="17" name="Connector: Elbow 16">
            <a:extLst>
              <a:ext uri="{FF2B5EF4-FFF2-40B4-BE49-F238E27FC236}">
                <a16:creationId xmlns:a16="http://schemas.microsoft.com/office/drawing/2014/main" id="{EA4BCA74-E2A5-4E70-8B23-FB7FA3F04190}"/>
              </a:ext>
            </a:extLst>
          </p:cNvPr>
          <p:cNvCxnSpPr>
            <a:cxnSpLocks/>
            <a:stCxn id="23" idx="1"/>
            <a:endCxn id="4" idx="3"/>
          </p:cNvCxnSpPr>
          <p:nvPr/>
        </p:nvCxnSpPr>
        <p:spPr>
          <a:xfrm rot="10800000" flipV="1">
            <a:off x="4193846" y="3488851"/>
            <a:ext cx="908641" cy="35291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3768B77D-2184-44F7-9ABB-DE625B4095DE}"/>
              </a:ext>
            </a:extLst>
          </p:cNvPr>
          <p:cNvCxnSpPr>
            <a:cxnSpLocks/>
            <a:stCxn id="13" idx="3"/>
          </p:cNvCxnSpPr>
          <p:nvPr/>
        </p:nvCxnSpPr>
        <p:spPr>
          <a:xfrm>
            <a:off x="2903442" y="1117265"/>
            <a:ext cx="703586" cy="8725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2DCECC5-73C9-48E3-A342-26174C3CD4CE}"/>
              </a:ext>
            </a:extLst>
          </p:cNvPr>
          <p:cNvCxnSpPr>
            <a:cxnSpLocks/>
            <a:endCxn id="23" idx="0"/>
          </p:cNvCxnSpPr>
          <p:nvPr/>
        </p:nvCxnSpPr>
        <p:spPr>
          <a:xfrm>
            <a:off x="4406900" y="2610906"/>
            <a:ext cx="1357738" cy="28424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066B205-2DC7-4920-8304-2B60794E4EE3}"/>
              </a:ext>
            </a:extLst>
          </p:cNvPr>
          <p:cNvSpPr/>
          <p:nvPr/>
        </p:nvSpPr>
        <p:spPr>
          <a:xfrm>
            <a:off x="467255" y="3161748"/>
            <a:ext cx="1324304" cy="119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ToPredict</a:t>
            </a:r>
            <a:endParaRPr lang="en-US" dirty="0"/>
          </a:p>
        </p:txBody>
      </p:sp>
      <p:sp>
        <p:nvSpPr>
          <p:cNvPr id="23" name="Rectangle 22">
            <a:extLst>
              <a:ext uri="{FF2B5EF4-FFF2-40B4-BE49-F238E27FC236}">
                <a16:creationId xmlns:a16="http://schemas.microsoft.com/office/drawing/2014/main" id="{B283A4E9-E6D8-4FFB-A8E5-CA6AE3C90861}"/>
              </a:ext>
            </a:extLst>
          </p:cNvPr>
          <p:cNvSpPr/>
          <p:nvPr/>
        </p:nvSpPr>
        <p:spPr>
          <a:xfrm>
            <a:off x="5102486" y="2895152"/>
            <a:ext cx="1324304" cy="118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ToTrain</a:t>
            </a:r>
            <a:r>
              <a:rPr lang="en-US" dirty="0"/>
              <a:t> and </a:t>
            </a:r>
            <a:r>
              <a:rPr lang="en-US" dirty="0" err="1"/>
              <a:t>ToTest</a:t>
            </a:r>
            <a:endParaRPr lang="en-US" dirty="0"/>
          </a:p>
        </p:txBody>
      </p:sp>
      <p:sp>
        <p:nvSpPr>
          <p:cNvPr id="57" name="TextBox 56">
            <a:extLst>
              <a:ext uri="{FF2B5EF4-FFF2-40B4-BE49-F238E27FC236}">
                <a16:creationId xmlns:a16="http://schemas.microsoft.com/office/drawing/2014/main" id="{DD98BB88-1D74-4544-9AF6-C92C401FAD31}"/>
              </a:ext>
            </a:extLst>
          </p:cNvPr>
          <p:cNvSpPr txBox="1"/>
          <p:nvPr/>
        </p:nvSpPr>
        <p:spPr>
          <a:xfrm>
            <a:off x="2962852" y="166869"/>
            <a:ext cx="3746939" cy="923330"/>
          </a:xfrm>
          <a:prstGeom prst="rect">
            <a:avLst/>
          </a:prstGeom>
          <a:noFill/>
        </p:spPr>
        <p:txBody>
          <a:bodyPr wrap="square" rtlCol="0">
            <a:spAutoFit/>
          </a:bodyPr>
          <a:lstStyle/>
          <a:p>
            <a:r>
              <a:rPr lang="en-US" dirty="0"/>
              <a:t>Input data streams from Inventory are processed in Azure Data Lake (ADL)</a:t>
            </a:r>
          </a:p>
        </p:txBody>
      </p:sp>
      <p:sp>
        <p:nvSpPr>
          <p:cNvPr id="18" name="Content Placeholder 2">
            <a:extLst>
              <a:ext uri="{FF2B5EF4-FFF2-40B4-BE49-F238E27FC236}">
                <a16:creationId xmlns:a16="http://schemas.microsoft.com/office/drawing/2014/main" id="{C60D307D-54C7-475B-8805-2D8B0097A262}"/>
              </a:ext>
            </a:extLst>
          </p:cNvPr>
          <p:cNvSpPr txBox="1">
            <a:spLocks/>
          </p:cNvSpPr>
          <p:nvPr/>
        </p:nvSpPr>
        <p:spPr>
          <a:xfrm>
            <a:off x="7662042" y="4932037"/>
            <a:ext cx="3840856" cy="83876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900" dirty="0"/>
              <a:t>An </a:t>
            </a:r>
            <a:r>
              <a:rPr lang="en-US" sz="1900" dirty="0" err="1"/>
              <a:t>LightGBM</a:t>
            </a:r>
            <a:r>
              <a:rPr lang="en-US" sz="1900" dirty="0"/>
              <a:t> classifier predicts new assets transient probability</a:t>
            </a:r>
          </a:p>
        </p:txBody>
      </p:sp>
      <p:cxnSp>
        <p:nvCxnSpPr>
          <p:cNvPr id="19" name="Connector: Elbow 18">
            <a:extLst>
              <a:ext uri="{FF2B5EF4-FFF2-40B4-BE49-F238E27FC236}">
                <a16:creationId xmlns:a16="http://schemas.microsoft.com/office/drawing/2014/main" id="{4A2691DD-9A47-422E-A105-193A79476AA9}"/>
              </a:ext>
            </a:extLst>
          </p:cNvPr>
          <p:cNvCxnSpPr>
            <a:cxnSpLocks/>
            <a:stCxn id="22" idx="2"/>
            <a:endCxn id="20" idx="1"/>
          </p:cNvCxnSpPr>
          <p:nvPr/>
        </p:nvCxnSpPr>
        <p:spPr>
          <a:xfrm rot="16200000" flipH="1">
            <a:off x="2335133" y="3148677"/>
            <a:ext cx="1136619" cy="35480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03CB6448-FE79-43D8-AEB6-2D3CF5BB3F8C}"/>
              </a:ext>
            </a:extLst>
          </p:cNvPr>
          <p:cNvPicPr>
            <a:picLocks noChangeAspect="1"/>
          </p:cNvPicPr>
          <p:nvPr/>
        </p:nvPicPr>
        <p:blipFill>
          <a:blip r:embed="rId4"/>
          <a:stretch>
            <a:fillRect/>
          </a:stretch>
        </p:blipFill>
        <p:spPr>
          <a:xfrm>
            <a:off x="4677477" y="4724335"/>
            <a:ext cx="1723496" cy="1533373"/>
          </a:xfrm>
          <a:prstGeom prst="rect">
            <a:avLst/>
          </a:prstGeom>
        </p:spPr>
      </p:pic>
      <p:cxnSp>
        <p:nvCxnSpPr>
          <p:cNvPr id="31" name="Connector: Elbow 30">
            <a:extLst>
              <a:ext uri="{FF2B5EF4-FFF2-40B4-BE49-F238E27FC236}">
                <a16:creationId xmlns:a16="http://schemas.microsoft.com/office/drawing/2014/main" id="{5506652D-970B-40F0-A0F8-DA7938AD0476}"/>
              </a:ext>
            </a:extLst>
          </p:cNvPr>
          <p:cNvCxnSpPr>
            <a:cxnSpLocks/>
            <a:stCxn id="4" idx="1"/>
            <a:endCxn id="22" idx="3"/>
          </p:cNvCxnSpPr>
          <p:nvPr/>
        </p:nvCxnSpPr>
        <p:spPr>
          <a:xfrm rot="10800000">
            <a:off x="1791560" y="3758077"/>
            <a:ext cx="999319" cy="836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ED8DCF5-7E0D-4C53-A23C-057AEBA82123}"/>
              </a:ext>
            </a:extLst>
          </p:cNvPr>
          <p:cNvSpPr txBox="1"/>
          <p:nvPr/>
        </p:nvSpPr>
        <p:spPr>
          <a:xfrm>
            <a:off x="2348009" y="4411501"/>
            <a:ext cx="2288704" cy="338554"/>
          </a:xfrm>
          <a:prstGeom prst="rect">
            <a:avLst/>
          </a:prstGeom>
          <a:noFill/>
        </p:spPr>
        <p:txBody>
          <a:bodyPr wrap="square" rtlCol="0">
            <a:spAutoFit/>
          </a:bodyPr>
          <a:lstStyle/>
          <a:p>
            <a:pPr algn="ctr"/>
            <a:r>
              <a:rPr lang="en-US" sz="1600" dirty="0"/>
              <a:t>Light GBM Classifier</a:t>
            </a:r>
          </a:p>
        </p:txBody>
      </p:sp>
      <p:sp>
        <p:nvSpPr>
          <p:cNvPr id="41" name="TextBox 40">
            <a:extLst>
              <a:ext uri="{FF2B5EF4-FFF2-40B4-BE49-F238E27FC236}">
                <a16:creationId xmlns:a16="http://schemas.microsoft.com/office/drawing/2014/main" id="{6DC02511-53E3-43AA-9C45-08AC5423BD75}"/>
              </a:ext>
            </a:extLst>
          </p:cNvPr>
          <p:cNvSpPr txBox="1"/>
          <p:nvPr/>
        </p:nvSpPr>
        <p:spPr>
          <a:xfrm>
            <a:off x="4087717" y="6120201"/>
            <a:ext cx="2903016" cy="646331"/>
          </a:xfrm>
          <a:prstGeom prst="rect">
            <a:avLst/>
          </a:prstGeom>
          <a:noFill/>
        </p:spPr>
        <p:txBody>
          <a:bodyPr wrap="square" rtlCol="0">
            <a:spAutoFit/>
          </a:bodyPr>
          <a:lstStyle/>
          <a:p>
            <a:pPr algn="ctr"/>
            <a:r>
              <a:rPr lang="en-US" dirty="0"/>
              <a:t>Predictions to Data Store</a:t>
            </a:r>
          </a:p>
        </p:txBody>
      </p:sp>
      <p:sp>
        <p:nvSpPr>
          <p:cNvPr id="43" name="TextBox 42">
            <a:extLst>
              <a:ext uri="{FF2B5EF4-FFF2-40B4-BE49-F238E27FC236}">
                <a16:creationId xmlns:a16="http://schemas.microsoft.com/office/drawing/2014/main" id="{23499E40-1FE6-4601-B471-628C88552A37}"/>
              </a:ext>
            </a:extLst>
          </p:cNvPr>
          <p:cNvSpPr txBox="1"/>
          <p:nvPr/>
        </p:nvSpPr>
        <p:spPr>
          <a:xfrm>
            <a:off x="2962852" y="2260361"/>
            <a:ext cx="1444047" cy="646331"/>
          </a:xfrm>
          <a:prstGeom prst="rect">
            <a:avLst/>
          </a:prstGeom>
          <a:noFill/>
        </p:spPr>
        <p:txBody>
          <a:bodyPr wrap="square" rtlCol="0">
            <a:spAutoFit/>
          </a:bodyPr>
          <a:lstStyle/>
          <a:p>
            <a:r>
              <a:rPr lang="en-US" dirty="0">
                <a:solidFill>
                  <a:schemeClr val="bg1"/>
                </a:solidFill>
              </a:rPr>
              <a:t>Databricks Notebook</a:t>
            </a:r>
          </a:p>
        </p:txBody>
      </p:sp>
      <p:cxnSp>
        <p:nvCxnSpPr>
          <p:cNvPr id="24" name="Connector: Elbow 23">
            <a:extLst>
              <a:ext uri="{FF2B5EF4-FFF2-40B4-BE49-F238E27FC236}">
                <a16:creationId xmlns:a16="http://schemas.microsoft.com/office/drawing/2014/main" id="{950DC153-B300-4435-BCA0-1D210CE6DD75}"/>
              </a:ext>
            </a:extLst>
          </p:cNvPr>
          <p:cNvCxnSpPr>
            <a:cxnSpLocks/>
            <a:endCxn id="22" idx="0"/>
          </p:cNvCxnSpPr>
          <p:nvPr/>
        </p:nvCxnSpPr>
        <p:spPr>
          <a:xfrm rot="10800000" flipV="1">
            <a:off x="1129407" y="2610906"/>
            <a:ext cx="1677748" cy="55084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F8A32DCE-8D8B-4C1E-A512-AFCCC2A8EF76}"/>
              </a:ext>
            </a:extLst>
          </p:cNvPr>
          <p:cNvSpPr txBox="1">
            <a:spLocks/>
          </p:cNvSpPr>
          <p:nvPr/>
        </p:nvSpPr>
        <p:spPr>
          <a:xfrm>
            <a:off x="7662042" y="5809740"/>
            <a:ext cx="3438223" cy="57746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r>
              <a:rPr lang="en-US" sz="1800" dirty="0"/>
              <a:t>Predictions are sent to the Data Store</a:t>
            </a:r>
          </a:p>
          <a:p>
            <a:endParaRPr lang="en-US" sz="1800" dirty="0"/>
          </a:p>
        </p:txBody>
      </p:sp>
      <p:pic>
        <p:nvPicPr>
          <p:cNvPr id="4" name="Picture 3">
            <a:extLst>
              <a:ext uri="{FF2B5EF4-FFF2-40B4-BE49-F238E27FC236}">
                <a16:creationId xmlns:a16="http://schemas.microsoft.com/office/drawing/2014/main" id="{562FD49E-41B0-49BE-BE72-92CBD1C54A94}"/>
              </a:ext>
            </a:extLst>
          </p:cNvPr>
          <p:cNvPicPr>
            <a:picLocks noChangeAspect="1"/>
          </p:cNvPicPr>
          <p:nvPr/>
        </p:nvPicPr>
        <p:blipFill rotWithShape="1">
          <a:blip r:embed="rId5"/>
          <a:srcRect b="31408"/>
          <a:stretch/>
        </p:blipFill>
        <p:spPr>
          <a:xfrm>
            <a:off x="2790878" y="3248068"/>
            <a:ext cx="1402967" cy="1187398"/>
          </a:xfrm>
          <a:prstGeom prst="rect">
            <a:avLst/>
          </a:prstGeom>
        </p:spPr>
      </p:pic>
    </p:spTree>
    <p:extLst>
      <p:ext uri="{BB962C8B-B14F-4D97-AF65-F5344CB8AC3E}">
        <p14:creationId xmlns:p14="http://schemas.microsoft.com/office/powerpoint/2010/main" val="147769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2" grpId="0" animBg="1"/>
      <p:bldP spid="23" grpId="0" animBg="1"/>
      <p:bldP spid="57" grpId="0"/>
      <p:bldP spid="18" grpId="0"/>
      <p:bldP spid="40" grpId="0"/>
      <p:bldP spid="41" grpId="0"/>
      <p:bldP spid="43"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7100AEB-366E-4FEE-99F3-CA11F086207B}"/>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23997" y="110644"/>
            <a:ext cx="12004503" cy="6620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1882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videndVTI">
  <a:themeElements>
    <a:clrScheme name="AnalogousFromLightSeed_2SEEDS">
      <a:dk1>
        <a:srgbClr val="000000"/>
      </a:dk1>
      <a:lt1>
        <a:srgbClr val="FFFFFF"/>
      </a:lt1>
      <a:dk2>
        <a:srgbClr val="243241"/>
      </a:dk2>
      <a:lt2>
        <a:srgbClr val="E2E3E8"/>
      </a:lt2>
      <a:accent1>
        <a:srgbClr val="ACA176"/>
      </a:accent1>
      <a:accent2>
        <a:srgbClr val="BD9A85"/>
      </a:accent2>
      <a:accent3>
        <a:srgbClr val="9CA57D"/>
      </a:accent3>
      <a:accent4>
        <a:srgbClr val="77A8AE"/>
      </a:accent4>
      <a:accent5>
        <a:srgbClr val="8AA3C0"/>
      </a:accent5>
      <a:accent6>
        <a:srgbClr val="7F82BA"/>
      </a:accent6>
      <a:hlink>
        <a:srgbClr val="6977AE"/>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710846120D5C4DB145838B3AF7330C" ma:contentTypeVersion="13" ma:contentTypeDescription="Create a new document." ma:contentTypeScope="" ma:versionID="b0fec22765b46c166817d568106b009f">
  <xsd:schema xmlns:xsd="http://www.w3.org/2001/XMLSchema" xmlns:xs="http://www.w3.org/2001/XMLSchema" xmlns:p="http://schemas.microsoft.com/office/2006/metadata/properties" xmlns:ns1="http://schemas.microsoft.com/sharepoint/v3" xmlns:ns3="e334f902-1983-48d9-bd44-d9cc22cf7efe" xmlns:ns4="1291fe89-e112-47d4-a41e-311992b99fa0" targetNamespace="http://schemas.microsoft.com/office/2006/metadata/properties" ma:root="true" ma:fieldsID="381b03b082aef06de50d4afae85fafcb" ns1:_="" ns3:_="" ns4:_="">
    <xsd:import namespace="http://schemas.microsoft.com/sharepoint/v3"/>
    <xsd:import namespace="e334f902-1983-48d9-bd44-d9cc22cf7efe"/>
    <xsd:import namespace="1291fe89-e112-47d4-a41e-311992b99fa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34f902-1983-48d9-bd44-d9cc22cf7e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91fe89-e112-47d4-a41e-311992b99f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4522581-00FD-40DA-93C0-609EF42E68A1}">
  <ds:schemaRefs>
    <ds:schemaRef ds:uri="http://schemas.microsoft.com/sharepoint/v3/contenttype/forms"/>
  </ds:schemaRefs>
</ds:datastoreItem>
</file>

<file path=customXml/itemProps2.xml><?xml version="1.0" encoding="utf-8"?>
<ds:datastoreItem xmlns:ds="http://schemas.openxmlformats.org/officeDocument/2006/customXml" ds:itemID="{E4C833FC-B0F0-4FE4-A4DA-33A771E3AB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34f902-1983-48d9-bd44-d9cc22cf7efe"/>
    <ds:schemaRef ds:uri="1291fe89-e112-47d4-a41e-311992b99f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70DEE3-7AF6-4D77-B7AB-A7F6B454915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3371</TotalTime>
  <Words>1732</Words>
  <Application>Microsoft Office PowerPoint</Application>
  <PresentationFormat>Widescreen</PresentationFormat>
  <Paragraphs>117</Paragraphs>
  <Slides>13</Slides>
  <Notes>11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5" baseType="lpstr">
      <vt:lpstr>Bookman Old Style</vt:lpstr>
      <vt:lpstr>Calibri</vt:lpstr>
      <vt:lpstr>Century Gothic</vt:lpstr>
      <vt:lpstr>Gill Sans MT</vt:lpstr>
      <vt:lpstr>Segoe UI</vt:lpstr>
      <vt:lpstr>Univers</vt:lpstr>
      <vt:lpstr>Univers Condensed</vt:lpstr>
      <vt:lpstr>Wingdings</vt:lpstr>
      <vt:lpstr>Wingdings 2</vt:lpstr>
      <vt:lpstr>DividendVTI</vt:lpstr>
      <vt:lpstr>Wood Type</vt:lpstr>
      <vt:lpstr>Package</vt:lpstr>
      <vt:lpstr>Info Sec Transience Identifying Ephemeral Security Assets with Machine Learning</vt:lpstr>
      <vt:lpstr>Why is Asset Inventory Important? You can’t protect what you don’t know you have!</vt:lpstr>
      <vt:lpstr>What is secure from birth?</vt:lpstr>
      <vt:lpstr>What are Transient Assets?</vt:lpstr>
      <vt:lpstr>What are Durable Assets?</vt:lpstr>
      <vt:lpstr>Transient Analysis</vt:lpstr>
      <vt:lpstr>Why It Matters?</vt:lpstr>
      <vt:lpstr>Binary Classifier</vt:lpstr>
      <vt:lpstr>PowerPoint Presentation</vt:lpstr>
      <vt:lpstr>Transience Databricks Notebook</vt:lpstr>
      <vt:lpstr>FUTURE STATE</vt:lpstr>
      <vt:lpstr>Next steps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Transience Identifying &amp; Analyzing Ephemeral Assets in Security Data</dc:title>
  <dc:creator>Daniel Tetrick</dc:creator>
  <cp:lastModifiedBy>Daniel Tetrick</cp:lastModifiedBy>
  <cp:revision>4</cp:revision>
  <dcterms:created xsi:type="dcterms:W3CDTF">2020-04-07T17:32:28Z</dcterms:created>
  <dcterms:modified xsi:type="dcterms:W3CDTF">2020-05-06T23:49:57Z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datetric@microsoft.com</vt:lpwstr>
  </property>
  <property fmtid="{D5CDD505-2E9C-101B-9397-08002B2CF9AE}" pid="5" name="MSIP_Label_f42aa342-8706-4288-bd11-ebb85995028c_SetDate">
    <vt:lpwstr>2020-05-04T20:17:22.6084860Z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1540edd9-b878-48b2-ab37-d3000250c496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