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4" r:id="rId2"/>
    <p:sldMasterId id="2147483688" r:id="rId3"/>
  </p:sldMasterIdLst>
  <p:notesMasterIdLst>
    <p:notesMasterId r:id="rId20"/>
  </p:notesMasterIdLst>
  <p:sldIdLst>
    <p:sldId id="271" r:id="rId4"/>
    <p:sldId id="272" r:id="rId5"/>
    <p:sldId id="273" r:id="rId6"/>
    <p:sldId id="256" r:id="rId7"/>
    <p:sldId id="257" r:id="rId8"/>
    <p:sldId id="260" r:id="rId9"/>
    <p:sldId id="262" r:id="rId10"/>
    <p:sldId id="265" r:id="rId11"/>
    <p:sldId id="263" r:id="rId12"/>
    <p:sldId id="264" r:id="rId13"/>
    <p:sldId id="267" r:id="rId14"/>
    <p:sldId id="258" r:id="rId15"/>
    <p:sldId id="268" r:id="rId16"/>
    <p:sldId id="269" r:id="rId17"/>
    <p:sldId id="270"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3" d="100"/>
          <a:sy n="83" d="100"/>
        </p:scale>
        <p:origin x="12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77206-C1DE-4901-8527-7E0DEADA41B9}" type="datetimeFigureOut">
              <a:rPr lang="en-US" smtClean="0"/>
              <a:t>6/15/2017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5E1F0-CF74-43DA-9392-BB32227E5AB8}" type="slidenum">
              <a:rPr lang="en-US" smtClean="0"/>
              <a:t>‹#›</a:t>
            </a:fld>
            <a:endParaRPr lang="en-US"/>
          </a:p>
        </p:txBody>
      </p:sp>
    </p:spTree>
    <p:extLst>
      <p:ext uri="{BB962C8B-B14F-4D97-AF65-F5344CB8AC3E}">
        <p14:creationId xmlns:p14="http://schemas.microsoft.com/office/powerpoint/2010/main" val="555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209028B-9E3C-481D-8F79-63DDE9F2EC79}" type="datetime1">
              <a:rPr lang="en-US" smtClean="0">
                <a:solidFill>
                  <a:prstClr val="black"/>
                </a:solidFill>
              </a:rPr>
              <a:pPr/>
              <a:t>6/15/2017</a:t>
            </a:fld>
            <a:endParaRPr lang="en-US" dirty="0">
              <a:solidFill>
                <a:prstClr val="black"/>
              </a:solidFill>
            </a:endParaRPr>
          </a:p>
        </p:txBody>
      </p:sp>
      <p:sp>
        <p:nvSpPr>
          <p:cNvPr id="6" name="Footer Placeholder 5"/>
          <p:cNvSpPr>
            <a:spLocks noGrp="1"/>
          </p:cNvSpPr>
          <p:nvPr>
            <p:ph type="ftr" sz="quarter" idx="12"/>
          </p:nvPr>
        </p:nvSpPr>
        <p:spPr/>
        <p:txBody>
          <a:bodyPr/>
          <a:lstStyle/>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F55EC67E-402D-4FA6-937E-816E25842894}"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40606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defTabSz="982240" eaLnBrk="0" fontAlgn="base" hangingPunct="0">
              <a:lnSpc>
                <a:spcPct val="100000"/>
              </a:lnSpc>
              <a:spcBef>
                <a:spcPct val="30000"/>
              </a:spcBef>
              <a:spcAft>
                <a:spcPts val="358"/>
              </a:spcAft>
              <a:defRPr/>
            </a:pPr>
            <a:r>
              <a:rPr lang="en-US" sz="1200" b="1" dirty="0">
                <a:ea typeface="MS PGothic" panose="020B0600070205080204" pitchFamily="34" charset="-128"/>
                <a:cs typeface="ＭＳ Ｐゴシック" charset="0"/>
              </a:rPr>
              <a:t>Slide objective</a:t>
            </a:r>
          </a:p>
          <a:p>
            <a:pPr marL="177845" indent="-177845" defTabSz="982240">
              <a:spcAft>
                <a:spcPts val="358"/>
              </a:spcAft>
              <a:buFont typeface="Arial" panose="020B0604020202020204" pitchFamily="34" charset="0"/>
              <a:buChar char="•"/>
              <a:defRPr/>
            </a:pPr>
            <a:r>
              <a:rPr lang="en-US" sz="1200" b="1" dirty="0"/>
              <a:t> </a:t>
            </a:r>
            <a:r>
              <a:rPr lang="en-US" sz="1200" dirty="0"/>
              <a:t>Establish that R is a language is as important for the community that uses it an the capabilities written to extend it than the language itself.</a:t>
            </a:r>
          </a:p>
          <a:p>
            <a:pPr marL="177845" indent="-177845" defTabSz="982240">
              <a:spcAft>
                <a:spcPts val="358"/>
              </a:spcAft>
              <a:buFont typeface="Arial" panose="020B0604020202020204" pitchFamily="34" charset="0"/>
              <a:buChar char="•"/>
              <a:defRPr/>
            </a:pPr>
            <a:endParaRPr lang="en-US" sz="1200" dirty="0"/>
          </a:p>
          <a:p>
            <a:pPr defTabSz="982240">
              <a:spcAft>
                <a:spcPts val="358"/>
              </a:spcAft>
              <a:defRPr/>
            </a:pPr>
            <a:r>
              <a:rPr lang="en-US" sz="1200" b="1" dirty="0"/>
              <a:t>Talking points</a:t>
            </a:r>
          </a:p>
          <a:p>
            <a:pPr marL="177845" indent="-177845" defTabSz="982240">
              <a:spcAft>
                <a:spcPts val="358"/>
              </a:spcAft>
              <a:buFont typeface="Arial" panose="020B0604020202020204" pitchFamily="34" charset="0"/>
              <a:buChar char="•"/>
              <a:defRPr/>
            </a:pPr>
            <a:r>
              <a:rPr lang="en-US" sz="1200" dirty="0"/>
              <a:t>Part 1 of the R World is The R language, developed specifically for data analysis – particularly among statisticians and mathematicians.</a:t>
            </a:r>
          </a:p>
          <a:p>
            <a:pPr marL="177845" indent="-177845" defTabSz="982240">
              <a:spcAft>
                <a:spcPts val="358"/>
              </a:spcAft>
              <a:buFont typeface="Arial" panose="020B0604020202020204" pitchFamily="34" charset="0"/>
              <a:buChar char="•"/>
              <a:defRPr/>
            </a:pPr>
            <a:r>
              <a:rPr lang="en-US" sz="1200" dirty="0"/>
              <a:t>[optional points]:</a:t>
            </a:r>
          </a:p>
          <a:p>
            <a:pPr marL="403211" lvl="1" indent="-177845" defTabSz="982240">
              <a:spcAft>
                <a:spcPts val="358"/>
              </a:spcAft>
              <a:defRPr/>
            </a:pPr>
            <a:r>
              <a:rPr lang="en-US" sz="1200" dirty="0"/>
              <a:t>Developed in New Zealand, release in roughly 2000.  </a:t>
            </a:r>
          </a:p>
          <a:p>
            <a:pPr marL="403211" lvl="1" indent="-177845" defTabSz="982240">
              <a:spcAft>
                <a:spcPts val="358"/>
              </a:spcAft>
              <a:defRPr/>
            </a:pPr>
            <a:r>
              <a:rPr lang="en-US" sz="1200" dirty="0"/>
              <a:t>Maintained by the R Foundation which releases new editions of R every few weeks.</a:t>
            </a:r>
          </a:p>
          <a:p>
            <a:pPr marL="403211" lvl="1" indent="-177845" defTabSz="982240">
              <a:spcAft>
                <a:spcPts val="358"/>
              </a:spcAft>
              <a:defRPr/>
            </a:pPr>
            <a:r>
              <a:rPr lang="en-US" sz="1200" dirty="0"/>
              <a:t>Licensed under GPL open source license.</a:t>
            </a:r>
          </a:p>
          <a:p>
            <a:pPr marL="177845" indent="-177845" defTabSz="982240">
              <a:spcAft>
                <a:spcPts val="358"/>
              </a:spcAft>
              <a:buFont typeface="Arial" panose="020B0604020202020204" pitchFamily="34" charset="0"/>
              <a:buChar char="•"/>
              <a:defRPr/>
            </a:pPr>
            <a:r>
              <a:rPr lang="en-US" sz="1200" dirty="0"/>
              <a:t>R directly supports complex data manipulation operations making them extremely simple for users, particularly those with greater depth in statistics and mathematics than in computer science.</a:t>
            </a:r>
          </a:p>
          <a:p>
            <a:pPr marL="177845" indent="-177845" defTabSz="982240">
              <a:spcAft>
                <a:spcPts val="358"/>
              </a:spcAft>
              <a:buFont typeface="Arial" panose="020B0604020202020204" pitchFamily="34" charset="0"/>
              <a:buChar char="•"/>
              <a:defRPr/>
            </a:pPr>
            <a:r>
              <a:rPr lang="en-US" sz="1200" dirty="0"/>
              <a:t>Huge community of users across industry, government and academia use R daily.</a:t>
            </a:r>
          </a:p>
          <a:p>
            <a:pPr marL="177845" indent="-177845" defTabSz="982240">
              <a:spcAft>
                <a:spcPts val="358"/>
              </a:spcAft>
              <a:buFont typeface="Arial" panose="020B0604020202020204" pitchFamily="34" charset="0"/>
              <a:buChar char="•"/>
              <a:defRPr/>
            </a:pPr>
            <a:r>
              <a:rPr lang="en-US" sz="1200" dirty="0"/>
              <a:t>There are R user groups in most major cities.  Some of them very active and very large.  Suggest that users look at </a:t>
            </a:r>
            <a:r>
              <a:rPr lang="en-US" sz="1200" dirty="0" err="1"/>
              <a:t>MeetUp</a:t>
            </a:r>
            <a:r>
              <a:rPr lang="en-US" sz="1200" dirty="0"/>
              <a:t> for local groups that meet regularly.  </a:t>
            </a:r>
          </a:p>
          <a:p>
            <a:pPr marL="177845" indent="-177845" defTabSz="982240">
              <a:spcAft>
                <a:spcPts val="358"/>
              </a:spcAft>
              <a:buFont typeface="Arial" panose="020B0604020202020204" pitchFamily="34" charset="0"/>
              <a:buChar char="•"/>
              <a:defRPr/>
            </a:pPr>
            <a:r>
              <a:rPr lang="en-US" sz="1200" dirty="0"/>
              <a:t>Most important to the value of R is the huge repository of freely exchanged, algorithms, techniques, scripts, adapters, techniques, training available.</a:t>
            </a:r>
          </a:p>
          <a:p>
            <a:pPr marL="177845" indent="-177845" defTabSz="982240">
              <a:spcAft>
                <a:spcPts val="358"/>
              </a:spcAft>
              <a:buFont typeface="Arial" panose="020B0604020202020204" pitchFamily="34" charset="0"/>
              <a:buChar char="•"/>
              <a:defRPr/>
            </a:pPr>
            <a:r>
              <a:rPr lang="en-US" sz="1200" dirty="0"/>
              <a:t>Introduce CRAN:  “The Comprehensive R Archive Network”.</a:t>
            </a:r>
          </a:p>
          <a:p>
            <a:pPr marL="403211" lvl="1" indent="-177845" defTabSz="982240">
              <a:spcAft>
                <a:spcPts val="358"/>
              </a:spcAft>
              <a:defRPr/>
            </a:pPr>
            <a:r>
              <a:rPr lang="en-US" sz="1200" dirty="0"/>
              <a:t>Data access &amp; integration</a:t>
            </a:r>
          </a:p>
          <a:p>
            <a:pPr marL="403211" lvl="1" indent="-177845" defTabSz="982240">
              <a:spcAft>
                <a:spcPts val="358"/>
              </a:spcAft>
              <a:defRPr/>
            </a:pPr>
            <a:r>
              <a:rPr lang="en-US" sz="1200" dirty="0"/>
              <a:t>Data transformation</a:t>
            </a:r>
          </a:p>
          <a:p>
            <a:pPr marL="403211" lvl="1" indent="-177845" defTabSz="982240">
              <a:spcAft>
                <a:spcPts val="358"/>
              </a:spcAft>
              <a:defRPr/>
            </a:pPr>
            <a:r>
              <a:rPr lang="en-US" sz="1200" dirty="0"/>
              <a:t>Data profiling</a:t>
            </a:r>
          </a:p>
          <a:p>
            <a:pPr marL="403211" lvl="1" indent="-177845" defTabSz="982240">
              <a:spcAft>
                <a:spcPts val="358"/>
              </a:spcAft>
              <a:defRPr/>
            </a:pPr>
            <a:r>
              <a:rPr lang="en-US" sz="1200" dirty="0"/>
              <a:t>Data visualization</a:t>
            </a:r>
          </a:p>
          <a:p>
            <a:pPr marL="403211" lvl="1" indent="-177845" defTabSz="982240">
              <a:spcAft>
                <a:spcPts val="358"/>
              </a:spcAft>
              <a:defRPr/>
            </a:pPr>
            <a:r>
              <a:rPr lang="en-US" sz="1200" dirty="0"/>
              <a:t>Predictive analytics</a:t>
            </a:r>
          </a:p>
          <a:p>
            <a:pPr marL="403211" lvl="1" indent="-177845" defTabSz="982240">
              <a:spcAft>
                <a:spcPts val="358"/>
              </a:spcAft>
              <a:defRPr/>
            </a:pPr>
            <a:r>
              <a:rPr lang="en-US" sz="1200" dirty="0"/>
              <a:t>Machine Learning</a:t>
            </a:r>
          </a:p>
          <a:p>
            <a:pPr marL="177845" indent="-177845" defTabSz="982240">
              <a:spcAft>
                <a:spcPts val="358"/>
              </a:spcAft>
              <a:buFont typeface="Arial" panose="020B0604020202020204" pitchFamily="34" charset="0"/>
              <a:buChar char="•"/>
              <a:defRPr/>
            </a:pPr>
            <a:r>
              <a:rPr lang="en-US" sz="1200" dirty="0"/>
              <a:t>CRAN contains over 7000 (and growing) contributed packages.  Many algorithms, test data, comments on usage, etc.  One package contains hundreds of algorithms packaged as a library.</a:t>
            </a:r>
          </a:p>
          <a:p>
            <a:pPr marL="177845" indent="-177845" defTabSz="982240">
              <a:spcAft>
                <a:spcPts val="358"/>
              </a:spcAft>
              <a:buFont typeface="Arial" panose="020B0604020202020204" pitchFamily="34" charset="0"/>
              <a:buChar char="•"/>
              <a:defRPr/>
            </a:pPr>
            <a:r>
              <a:rPr lang="en-US" sz="1200" dirty="0"/>
              <a:t>All are designed to run with the R language.</a:t>
            </a:r>
          </a:p>
          <a:p>
            <a:pPr marL="177845" indent="-177845" defTabSz="982240">
              <a:spcAft>
                <a:spcPts val="358"/>
              </a:spcAft>
              <a:buFont typeface="Arial" panose="020B0604020202020204" pitchFamily="34" charset="0"/>
              <a:buChar char="•"/>
              <a:defRPr/>
            </a:pPr>
            <a:r>
              <a:rPr lang="en-US" sz="1200" dirty="0"/>
              <a:t>CRAN is the largest but not the only.  Thousands of additional algorithms, visualizations and tools are available from </a:t>
            </a:r>
            <a:r>
              <a:rPr lang="en-US" sz="1200" dirty="0" err="1"/>
              <a:t>BioConductor</a:t>
            </a:r>
            <a:r>
              <a:rPr lang="en-US" sz="1200" dirty="0"/>
              <a:t>, GitHub and other repositories.</a:t>
            </a:r>
            <a:endParaRPr lang="en-US" sz="1200" b="1" dirty="0"/>
          </a:p>
          <a:p>
            <a:endParaRPr lang="en-US" sz="1200" dirty="0"/>
          </a:p>
          <a:p>
            <a:r>
              <a:rPr lang="en-US" sz="1200" b="1" dirty="0"/>
              <a:t>Notes</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defTabSz="982240" eaLnBrk="0" fontAlgn="base" hangingPunct="0">
              <a:lnSpc>
                <a:spcPct val="100000"/>
              </a:lnSpc>
              <a:spcBef>
                <a:spcPct val="30000"/>
              </a:spcBef>
              <a:spcAft>
                <a:spcPts val="358"/>
              </a:spcAft>
              <a:defRPr/>
            </a:pPr>
            <a:endParaRPr lang="en-US" sz="1200" dirty="0">
              <a:solidFill>
                <a:srgbClr val="FFFFFF"/>
              </a:solidFill>
              <a:latin typeface="Segoe UI Light"/>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EC797392-A70C-4ACB-A74C-E4867CE270BC}"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217977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defTabSz="982240" eaLnBrk="0" fontAlgn="base" hangingPunct="0">
              <a:lnSpc>
                <a:spcPct val="100000"/>
              </a:lnSpc>
              <a:spcBef>
                <a:spcPct val="30000"/>
              </a:spcBef>
              <a:spcAft>
                <a:spcPts val="358"/>
              </a:spcAft>
              <a:defRPr/>
            </a:pPr>
            <a:r>
              <a:rPr lang="en-US" sz="1200" b="1" kern="0" dirty="0">
                <a:solidFill>
                  <a:srgbClr val="505050"/>
                </a:solidFill>
                <a:latin typeface="Segoe UI Light"/>
              </a:rPr>
              <a:t>Microsoft R Server is a broadly deployable enterprise-class analytics platform based on R that is supported, scalable and secure. Supporting a variety of big data statistics, predictive modeling and machine learning capabilities, R Server supports the full range of analytics – exploration, analysis, visualization and modeling</a:t>
            </a:r>
            <a:endParaRPr lang="en-US" sz="1100" b="1" kern="0" dirty="0">
              <a:solidFill>
                <a:sysClr val="windowText" lastClr="000000"/>
              </a:solidFill>
            </a:endParaRPr>
          </a:p>
          <a:p>
            <a:pPr defTabSz="982240" eaLnBrk="0" fontAlgn="base" hangingPunct="0">
              <a:lnSpc>
                <a:spcPct val="100000"/>
              </a:lnSpc>
              <a:spcBef>
                <a:spcPct val="30000"/>
              </a:spcBef>
              <a:spcAft>
                <a:spcPts val="358"/>
              </a:spcAft>
              <a:defRPr/>
            </a:pPr>
            <a:endParaRPr lang="en-US" sz="1200" dirty="0">
              <a:solidFill>
                <a:srgbClr val="FFFFFF"/>
              </a:solidFill>
              <a:latin typeface="Segoe UI Light"/>
              <a:ea typeface="Segoe UI" pitchFamily="34" charset="0"/>
              <a:cs typeface="Segoe UI" pitchFamily="34" charset="0"/>
            </a:endParaRPr>
          </a:p>
          <a:p>
            <a:pPr defTabSz="982240" eaLnBrk="0" fontAlgn="base" hangingPunct="0">
              <a:lnSpc>
                <a:spcPct val="100000"/>
              </a:lnSpc>
              <a:spcBef>
                <a:spcPct val="30000"/>
              </a:spcBef>
              <a:spcAft>
                <a:spcPts val="358"/>
              </a:spcAft>
              <a:defRPr/>
            </a:pPr>
            <a:r>
              <a:rPr lang="en-US" sz="1200" b="1" dirty="0">
                <a:ea typeface="MS PGothic" panose="020B0600070205080204" pitchFamily="34" charset="-128"/>
                <a:cs typeface="ＭＳ Ｐゴシック" charset="0"/>
              </a:rPr>
              <a:t>Slide objective</a:t>
            </a:r>
          </a:p>
          <a:p>
            <a:pPr marL="177845" indent="-177845" defTabSz="982240">
              <a:spcAft>
                <a:spcPts val="358"/>
              </a:spcAft>
              <a:buFont typeface="Arial" panose="020B0604020202020204" pitchFamily="34" charset="0"/>
              <a:buChar char="•"/>
              <a:defRPr/>
            </a:pPr>
            <a:r>
              <a:rPr lang="en-US" sz="1200" dirty="0"/>
              <a:t> Introduce the high –level value of R Server and R Services over other instantiations of the R language.</a:t>
            </a:r>
          </a:p>
          <a:p>
            <a:pPr defTabSz="982240">
              <a:spcAft>
                <a:spcPts val="358"/>
              </a:spcAft>
              <a:defRPr/>
            </a:pPr>
            <a:endParaRPr lang="en-US" sz="1200" i="1" dirty="0"/>
          </a:p>
          <a:p>
            <a:pPr defTabSz="982240">
              <a:spcAft>
                <a:spcPts val="358"/>
              </a:spcAft>
              <a:defRPr/>
            </a:pPr>
            <a:r>
              <a:rPr lang="en-US" sz="1200" b="1" dirty="0"/>
              <a:t>Talking points</a:t>
            </a:r>
          </a:p>
          <a:p>
            <a:pPr marL="177845" indent="-177845" defTabSz="982240">
              <a:spcAft>
                <a:spcPts val="358"/>
              </a:spcAft>
              <a:buFont typeface="Arial" panose="020B0604020202020204" pitchFamily="34" charset="0"/>
              <a:buChar char="•"/>
              <a:defRPr/>
            </a:pPr>
            <a:r>
              <a:rPr lang="en-US" sz="1200" dirty="0"/>
              <a:t>R Server products provide an enhanced experience for the R User without loss of compatibility</a:t>
            </a:r>
          </a:p>
          <a:p>
            <a:pPr marL="403211" lvl="1" indent="-177845" defTabSz="982240">
              <a:spcAft>
                <a:spcPts val="358"/>
              </a:spcAft>
              <a:defRPr/>
            </a:pPr>
            <a:r>
              <a:rPr lang="en-US" sz="1200" dirty="0"/>
              <a:t>R Server products are “open core” – the utilize the open source R product entirely and build new capabilities around that core without impacting compatibility.  </a:t>
            </a:r>
          </a:p>
          <a:p>
            <a:pPr marL="403211" lvl="1" indent="-177845" defTabSz="982240">
              <a:spcAft>
                <a:spcPts val="358"/>
              </a:spcAft>
              <a:defRPr/>
            </a:pPr>
            <a:r>
              <a:rPr lang="en-US" sz="1200" dirty="0"/>
              <a:t>Users of R Server products enjoy full compatibility with open source compatible with the entire (and vast) collection of algorithms, connectors, visualization tools shared openly via CRAN, Bioconductor and other shared resources like GitHub.</a:t>
            </a:r>
          </a:p>
          <a:p>
            <a:pPr marL="177845" indent="-177845" defTabSz="982240">
              <a:spcAft>
                <a:spcPts val="358"/>
              </a:spcAft>
              <a:buFont typeface="Arial" panose="020B0604020202020204" pitchFamily="34" charset="0"/>
              <a:buChar char="•"/>
              <a:defRPr/>
            </a:pPr>
            <a:r>
              <a:rPr lang="en-US" sz="1200" dirty="0"/>
              <a:t>Key extensions enable R to tackle big data challenges that exceed the capacity of open source R.</a:t>
            </a:r>
          </a:p>
          <a:p>
            <a:pPr marL="177845" indent="-177845" defTabSz="982240">
              <a:spcAft>
                <a:spcPts val="358"/>
              </a:spcAft>
              <a:buFont typeface="Arial" panose="020B0604020202020204" pitchFamily="34" charset="0"/>
              <a:buChar char="•"/>
              <a:defRPr/>
            </a:pPr>
            <a:r>
              <a:rPr lang="en-US" sz="1200" dirty="0"/>
              <a:t>R Scripts built for one platform using R Server can be easily run on another platform running R Server</a:t>
            </a:r>
          </a:p>
          <a:p>
            <a:pPr marL="403211" lvl="1" indent="-177845" defTabSz="982240">
              <a:spcAft>
                <a:spcPts val="358"/>
              </a:spcAft>
              <a:defRPr/>
            </a:pPr>
            <a:r>
              <a:rPr lang="en-US" sz="1200" dirty="0"/>
              <a:t>We call it WODA – write once, deploy anywhere.</a:t>
            </a:r>
          </a:p>
          <a:p>
            <a:pPr marL="403211" lvl="1" indent="-177845" defTabSz="982240">
              <a:spcAft>
                <a:spcPts val="358"/>
              </a:spcAft>
              <a:defRPr/>
            </a:pPr>
            <a:r>
              <a:rPr lang="en-US" sz="1200" dirty="0"/>
              <a:t>Two key contributions:</a:t>
            </a:r>
          </a:p>
          <a:p>
            <a:pPr marL="524992" lvl="2" indent="-177845" defTabSz="982240">
              <a:spcAft>
                <a:spcPts val="358"/>
              </a:spcAft>
              <a:defRPr/>
            </a:pPr>
            <a:r>
              <a:rPr lang="en-US" sz="1200" dirty="0"/>
              <a:t>Build on any version of the product and deploy using other versions</a:t>
            </a:r>
          </a:p>
          <a:p>
            <a:pPr marL="524992" lvl="2" indent="-177845" defTabSz="982240">
              <a:spcAft>
                <a:spcPts val="358"/>
              </a:spcAft>
              <a:defRPr/>
            </a:pPr>
            <a:r>
              <a:rPr lang="en-US" sz="1200" dirty="0"/>
              <a:t>Investment protection as platform choices change</a:t>
            </a:r>
          </a:p>
          <a:p>
            <a:pPr marL="524992" lvl="2" indent="-177845" defTabSz="982240">
              <a:spcAft>
                <a:spcPts val="358"/>
              </a:spcAft>
              <a:defRPr/>
            </a:pPr>
            <a:r>
              <a:rPr lang="en-US" sz="1200" dirty="0"/>
              <a:t>Develop on the desktop and immediately deploy to RDBMS – SQL Server, EDW (SQL Server &amp; </a:t>
            </a:r>
            <a:r>
              <a:rPr lang="en-US" sz="1200" dirty="0" err="1"/>
              <a:t>Teradsata</a:t>
            </a:r>
            <a:r>
              <a:rPr lang="en-US" sz="1200" dirty="0"/>
              <a:t>) or Hadoop (Microsoft, Cloudera, Hortonworks and MapR)</a:t>
            </a:r>
          </a:p>
          <a:p>
            <a:pPr marL="177845" indent="-177845" defTabSz="982240">
              <a:spcAft>
                <a:spcPts val="358"/>
              </a:spcAft>
              <a:buFont typeface="Arial" panose="020B0604020202020204" pitchFamily="34" charset="0"/>
              <a:buChar char="•"/>
              <a:defRPr/>
            </a:pPr>
            <a:endParaRPr lang="en-US" sz="1200" dirty="0"/>
          </a:p>
          <a:p>
            <a:endParaRPr lang="en-US" sz="1200" dirty="0"/>
          </a:p>
          <a:p>
            <a:r>
              <a:rPr lang="en-US" sz="1200" b="1" dirty="0"/>
              <a:t>Notes</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defTabSz="982240" eaLnBrk="0" fontAlgn="base" hangingPunct="0">
              <a:lnSpc>
                <a:spcPct val="100000"/>
              </a:lnSpc>
              <a:spcBef>
                <a:spcPct val="30000"/>
              </a:spcBef>
              <a:spcAft>
                <a:spcPts val="358"/>
              </a:spcAft>
              <a:defRPr/>
            </a:pPr>
            <a:endParaRPr lang="en-US" sz="1200" dirty="0">
              <a:solidFill>
                <a:srgbClr val="FFFFFF"/>
              </a:solidFill>
              <a:latin typeface="Segoe UI Light"/>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EC797392-A70C-4ACB-A74C-E4867CE270BC}"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983984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6/15/2017 5:22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60404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r>
              <a:rPr lang="en-US" b="1" dirty="0"/>
              <a:t>Slide Objective</a:t>
            </a:r>
          </a:p>
          <a:p>
            <a:pPr marL="177845" indent="-177845">
              <a:buFont typeface="Arial" panose="020B0604020202020204" pitchFamily="34" charset="0"/>
              <a:buChar char="•"/>
            </a:pPr>
            <a:r>
              <a:rPr lang="en-US" b="0" dirty="0"/>
              <a:t>Introduce</a:t>
            </a:r>
            <a:r>
              <a:rPr lang="en-US" b="0" baseline="0" dirty="0"/>
              <a:t> the two product families and transition to high-level product overviews.</a:t>
            </a:r>
          </a:p>
          <a:p>
            <a:pPr marL="177845" indent="-177845">
              <a:buFont typeface="Arial" panose="020B0604020202020204" pitchFamily="34" charset="0"/>
              <a:buChar char="•"/>
            </a:pPr>
            <a:endParaRPr lang="en-US" b="0" dirty="0"/>
          </a:p>
          <a:p>
            <a:r>
              <a:rPr lang="en-US" b="1" dirty="0"/>
              <a:t>Talking Points</a:t>
            </a:r>
          </a:p>
          <a:p>
            <a:pPr marL="177845" indent="-177845">
              <a:buFont typeface="Arial" panose="020B0604020202020204" pitchFamily="34" charset="0"/>
              <a:buChar char="•"/>
            </a:pPr>
            <a:r>
              <a:rPr lang="en-US" b="0" dirty="0"/>
              <a:t>Microsoft</a:t>
            </a:r>
            <a:r>
              <a:rPr lang="en-US" b="0" baseline="0" dirty="0"/>
              <a:t> brings two complementary product lines to bear on the challenges of Advanced Analytics.</a:t>
            </a:r>
          </a:p>
          <a:p>
            <a:pPr marL="177845" indent="-177845">
              <a:buFont typeface="Arial" panose="020B0604020202020204" pitchFamily="34" charset="0"/>
              <a:buChar char="•"/>
            </a:pPr>
            <a:r>
              <a:rPr lang="en-US" b="0" baseline="0" dirty="0"/>
              <a:t>Cortana Intelligence Suite provides a rich, end-to-end, cloud-based advanced analytics capability.</a:t>
            </a:r>
          </a:p>
          <a:p>
            <a:pPr marL="177845" indent="-177845">
              <a:buFont typeface="Arial" panose="020B0604020202020204" pitchFamily="34" charset="0"/>
              <a:buChar char="•"/>
            </a:pPr>
            <a:r>
              <a:rPr lang="en-US" b="0" baseline="0" dirty="0"/>
              <a:t>Microsoft’s R Server and SQL R Services products leverage a predominantly on-premises point of view – designed for users with significant investments in on-premises data, data repositories, and application portfolios.</a:t>
            </a:r>
            <a:endParaRPr lang="en-US" b="0" dirty="0"/>
          </a:p>
          <a:p>
            <a:endParaRPr lang="en-US" b="1" dirty="0"/>
          </a:p>
          <a:p>
            <a:r>
              <a:rPr lang="en-US" b="1" dirty="0"/>
              <a:t>Notes</a:t>
            </a:r>
          </a:p>
          <a:p>
            <a:pPr marL="177845" indent="-177845">
              <a:buFont typeface="Arial" panose="020B0604020202020204" pitchFamily="34" charset="0"/>
              <a:buChar char="•"/>
            </a:pPr>
            <a:r>
              <a:rPr lang="en-US" b="0" dirty="0"/>
              <a:t>Avoid</a:t>
            </a:r>
            <a:r>
              <a:rPr lang="en-US" b="0" baseline="0" dirty="0"/>
              <a:t> being dragged into a direct comparison of the two products.  There is not a clear answer until much more is known about the audience and their challenges.</a:t>
            </a:r>
          </a:p>
          <a:p>
            <a:pPr marL="177845" indent="-177845">
              <a:buFont typeface="Arial" panose="020B0604020202020204" pitchFamily="34" charset="0"/>
              <a:buChar char="•"/>
            </a:pPr>
            <a:r>
              <a:rPr lang="en-US" b="0" baseline="0" dirty="0"/>
              <a:t>If you get dragged into this discussion you may well lose the remainder of your time.</a:t>
            </a:r>
            <a:endParaRPr lang="en-US" b="0" dirty="0"/>
          </a:p>
        </p:txBody>
      </p:sp>
      <p:sp>
        <p:nvSpPr>
          <p:cNvPr id="4" name="Header Placeholder 3"/>
          <p:cNvSpPr>
            <a:spLocks noGrp="1"/>
          </p:cNvSpPr>
          <p:nvPr>
            <p:ph type="hdr" sz="quarter" idx="10"/>
          </p:nvPr>
        </p:nvSpPr>
        <p:spPr/>
        <p:txBody>
          <a:bodyPr/>
          <a:lstStyle/>
          <a:p>
            <a:pPr defTabSz="967533">
              <a:defRPr/>
            </a:pPr>
            <a:r>
              <a:rPr lang="en-US">
                <a:solidFill>
                  <a:prstClr val="black"/>
                </a:solidFill>
              </a:rPr>
              <a:t>Build 2015</a:t>
            </a:r>
          </a:p>
          <a:p>
            <a:pPr defTabSz="967533">
              <a:defRPr/>
            </a:pPr>
            <a:endParaRPr lang="en-US" dirty="0">
              <a:solidFill>
                <a:prstClr val="black"/>
              </a:solidFill>
            </a:endParaRPr>
          </a:p>
        </p:txBody>
      </p:sp>
      <p:sp>
        <p:nvSpPr>
          <p:cNvPr id="5" name="Footer Placeholder 4"/>
          <p:cNvSpPr>
            <a:spLocks noGrp="1"/>
          </p:cNvSpPr>
          <p:nvPr>
            <p:ph type="ftr" sz="quarter" idx="11"/>
          </p:nvPr>
        </p:nvSpPr>
        <p:spPr/>
        <p:txBody>
          <a:bodyPr/>
          <a:lstStyle/>
          <a:p>
            <a:pPr marL="598448" defTabSz="975390"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67533">
              <a:defRPr/>
            </a:pPr>
            <a:fld id="{38EEC551-8CDA-4EB6-89BB-2A86C9F091C8}" type="datetime8">
              <a:rPr lang="en-US">
                <a:solidFill>
                  <a:prstClr val="black"/>
                </a:solidFill>
              </a:rPr>
              <a:pPr defTabSz="967533">
                <a:defRPr/>
              </a:pPr>
              <a:t>6/15/2017 5:22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67533">
              <a:defRPr/>
            </a:pPr>
            <a:fld id="{B4008EB6-D09E-4580-8CD6-DDB14511944F}" type="slidenum">
              <a:rPr lang="en-US">
                <a:solidFill>
                  <a:prstClr val="black"/>
                </a:solidFill>
              </a:rPr>
              <a:pPr defTabSz="967533">
                <a:defRPr/>
              </a:pPr>
              <a:t>10</a:t>
            </a:fld>
            <a:endParaRPr lang="en-US" dirty="0">
              <a:solidFill>
                <a:prstClr val="black"/>
              </a:solidFill>
            </a:endParaRPr>
          </a:p>
        </p:txBody>
      </p:sp>
    </p:spTree>
    <p:extLst>
      <p:ext uri="{BB962C8B-B14F-4D97-AF65-F5344CB8AC3E}">
        <p14:creationId xmlns:p14="http://schemas.microsoft.com/office/powerpoint/2010/main" val="1567032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6/15/2017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6/15/2017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6/15/2017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426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1" hasCustomPrompt="1"/>
          </p:nvPr>
        </p:nvSpPr>
        <p:spPr>
          <a:xfrm>
            <a:off x="269240" y="908531"/>
            <a:ext cx="11655840" cy="514756"/>
          </a:xfrm>
        </p:spPr>
        <p:txBody>
          <a:bodyPr wrap="square">
            <a:spAutoFit/>
          </a:bodyPr>
          <a:lstStyle>
            <a:lvl1pPr marL="0" indent="0">
              <a:spcBef>
                <a:spcPts val="1200"/>
              </a:spcBef>
              <a:buClr>
                <a:schemeClr val="tx1"/>
              </a:buClr>
              <a:buFont typeface="Wingdings" pitchFamily="2" charset="2"/>
              <a:buNone/>
              <a:defRPr lang="en-US" sz="2745" b="0" kern="1200" cap="none" spc="-100" baseline="0" dirty="0">
                <a:ln w="3175">
                  <a:noFill/>
                </a:ln>
                <a:solidFill>
                  <a:schemeClr val="accent2"/>
                </a:solidFill>
                <a:effectLst/>
                <a:latin typeface="+mj-lt"/>
                <a:ea typeface="+mn-ea"/>
                <a:cs typeface="Segoe UI" pitchFamily="34" charset="0"/>
              </a:defRPr>
            </a:lvl1pPr>
            <a:lvl2pPr marL="0" indent="0">
              <a:buNone/>
              <a:defRPr sz="1962"/>
            </a:lvl2pPr>
            <a:lvl3pPr marL="227246" indent="0">
              <a:buNone/>
              <a:tabLst/>
              <a:defRPr sz="1962"/>
            </a:lvl3pPr>
            <a:lvl4pPr marL="451380" indent="0">
              <a:buNone/>
              <a:defRPr/>
            </a:lvl4pPr>
            <a:lvl5pPr marL="672400" indent="0">
              <a:buNone/>
              <a:tabLst/>
              <a:defRPr/>
            </a:lvl5pPr>
          </a:lstStyle>
          <a:p>
            <a:pPr lvl="0"/>
            <a:r>
              <a:rPr lang="en-US" dirty="0"/>
              <a:t>Click to edit Master text styles</a:t>
            </a:r>
          </a:p>
        </p:txBody>
      </p:sp>
    </p:spTree>
    <p:extLst>
      <p:ext uri="{BB962C8B-B14F-4D97-AF65-F5344CB8AC3E}">
        <p14:creationId xmlns:p14="http://schemas.microsoft.com/office/powerpoint/2010/main" val="11710105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6/15/2017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707780"/>
            <a:ext cx="6350513" cy="1831739"/>
          </a:xfrm>
        </p:spPr>
        <p:txBody>
          <a:bodyPr/>
          <a:lstStyle>
            <a:lvl1pPr marL="0" indent="0">
              <a:spcBef>
                <a:spcPts val="1766"/>
              </a:spcBef>
              <a:buNone/>
              <a:defRPr sz="3529">
                <a:solidFill>
                  <a:schemeClr val="accent1"/>
                </a:solidFill>
              </a:defRPr>
            </a:lvl1pPr>
            <a:lvl2pPr marL="0" indent="0">
              <a:buFontTx/>
              <a:buNone/>
              <a:defRPr sz="1962"/>
            </a:lvl2pPr>
            <a:lvl3pPr marL="224134" indent="0">
              <a:buNone/>
              <a:defRPr sz="1766"/>
            </a:lvl3pPr>
            <a:lvl4pPr marL="448266" indent="0">
              <a:buNone/>
              <a:defRPr sz="1567"/>
            </a:lvl4pPr>
            <a:lvl5pPr marL="672400" indent="0">
              <a:buNone/>
              <a:defRPr sz="1567"/>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hasCustomPrompt="1"/>
          </p:nvPr>
        </p:nvSpPr>
        <p:spPr>
          <a:xfrm>
            <a:off x="269240" y="908531"/>
            <a:ext cx="11655840" cy="514756"/>
          </a:xfrm>
        </p:spPr>
        <p:txBody>
          <a:bodyPr wrap="square">
            <a:spAutoFit/>
          </a:bodyPr>
          <a:lstStyle>
            <a:lvl1pPr marL="0" indent="0">
              <a:spcBef>
                <a:spcPts val="1200"/>
              </a:spcBef>
              <a:buClr>
                <a:schemeClr val="tx1"/>
              </a:buClr>
              <a:buFont typeface="Wingdings" pitchFamily="2" charset="2"/>
              <a:buNone/>
              <a:defRPr lang="en-US" sz="2745" b="0" kern="1200" cap="none" spc="-100" baseline="0" dirty="0">
                <a:ln w="3175">
                  <a:noFill/>
                </a:ln>
                <a:solidFill>
                  <a:schemeClr val="accent2"/>
                </a:solidFill>
                <a:effectLst/>
                <a:latin typeface="+mj-lt"/>
                <a:ea typeface="+mn-ea"/>
                <a:cs typeface="Segoe UI" pitchFamily="34" charset="0"/>
              </a:defRPr>
            </a:lvl1pPr>
            <a:lvl2pPr marL="0" indent="0">
              <a:buNone/>
              <a:defRPr sz="1962"/>
            </a:lvl2pPr>
            <a:lvl3pPr marL="227246" indent="0">
              <a:buNone/>
              <a:tabLst/>
              <a:defRPr sz="1962"/>
            </a:lvl3pPr>
            <a:lvl4pPr marL="451380" indent="0">
              <a:buNone/>
              <a:defRPr/>
            </a:lvl4pPr>
            <a:lvl5pPr marL="672400" indent="0">
              <a:buNone/>
              <a:tabLst/>
              <a:defRPr/>
            </a:lvl5pPr>
          </a:lstStyle>
          <a:p>
            <a:pPr lvl="0"/>
            <a:r>
              <a:rPr lang="en-US" dirty="0"/>
              <a:t>Click to edit Master text styles</a:t>
            </a:r>
          </a:p>
        </p:txBody>
      </p:sp>
    </p:spTree>
    <p:extLst>
      <p:ext uri="{BB962C8B-B14F-4D97-AF65-F5344CB8AC3E}">
        <p14:creationId xmlns:p14="http://schemas.microsoft.com/office/powerpoint/2010/main" val="11167991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0_Presentation Cover">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627743" y="577605"/>
            <a:ext cx="10911627" cy="1274195"/>
          </a:xfrm>
          <a:noFill/>
        </p:spPr>
        <p:txBody>
          <a:bodyPr wrap="square" lIns="0" tIns="0" bIns="0" anchor="b" anchorCtr="0">
            <a:spAutoFit/>
          </a:bodyPr>
          <a:lstStyle>
            <a:lvl1pPr algn="l" defTabSz="1219170" rtl="0" eaLnBrk="1" latinLnBrk="0" hangingPunct="1">
              <a:lnSpc>
                <a:spcPct val="85000"/>
              </a:lnSpc>
              <a:spcBef>
                <a:spcPct val="0"/>
              </a:spcBef>
              <a:buNone/>
              <a:defRPr lang="en-US" sz="4800" b="1" kern="1200" spc="-67" baseline="0" dirty="0">
                <a:gradFill>
                  <a:gsLst>
                    <a:gs pos="1000">
                      <a:schemeClr val="bg1"/>
                    </a:gs>
                    <a:gs pos="99000">
                      <a:schemeClr val="bg1"/>
                    </a:gs>
                  </a:gsLst>
                  <a:lin ang="13200000" scaled="0"/>
                </a:gradFill>
                <a:latin typeface="Arial" panose="020B0604020202020204" pitchFamily="34" charset="0"/>
                <a:ea typeface="+mj-ea"/>
                <a:cs typeface="Arial" panose="020B0604020202020204" pitchFamily="34" charset="0"/>
              </a:defRPr>
            </a:lvl1pPr>
          </a:lstStyle>
          <a:p>
            <a:r>
              <a:rPr lang="en-US" dirty="0"/>
              <a:t>Click to edit </a:t>
            </a:r>
            <a:br>
              <a:rPr lang="en-US" dirty="0"/>
            </a:br>
            <a:r>
              <a:rPr lang="en-US" dirty="0"/>
              <a:t>master title style</a:t>
            </a:r>
          </a:p>
        </p:txBody>
      </p:sp>
      <p:sp>
        <p:nvSpPr>
          <p:cNvPr id="10" name="Subtitle 2"/>
          <p:cNvSpPr>
            <a:spLocks noGrp="1"/>
          </p:cNvSpPr>
          <p:nvPr>
            <p:ph type="subTitle" idx="1" hasCustomPrompt="1"/>
          </p:nvPr>
        </p:nvSpPr>
        <p:spPr>
          <a:xfrm>
            <a:off x="634918" y="2014530"/>
            <a:ext cx="7540983" cy="318100"/>
          </a:xfrm>
          <a:prstGeom prst="rect">
            <a:avLst/>
          </a:prstGeom>
        </p:spPr>
        <p:txBody>
          <a:bodyPr/>
          <a:lstStyle>
            <a:lvl1pPr marL="0" indent="0" algn="l" defTabSz="1219170" rtl="0" eaLnBrk="1" latinLnBrk="0" hangingPunct="1">
              <a:lnSpc>
                <a:spcPct val="100000"/>
              </a:lnSpc>
              <a:spcBef>
                <a:spcPct val="0"/>
              </a:spcBef>
              <a:buClr>
                <a:srgbClr val="00B7E6"/>
              </a:buClr>
              <a:buSzPct val="110000"/>
              <a:buFont typeface="Wingdings" panose="05000000000000000000" pitchFamily="2" charset="2"/>
              <a:buNone/>
              <a:defRPr lang="en-US" sz="1467" b="1" kern="1200" spc="0" baseline="0" dirty="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Text Placeholder 3"/>
          <p:cNvSpPr>
            <a:spLocks noGrp="1"/>
          </p:cNvSpPr>
          <p:nvPr>
            <p:ph type="body" sz="quarter" idx="10"/>
          </p:nvPr>
        </p:nvSpPr>
        <p:spPr>
          <a:xfrm>
            <a:off x="634915" y="2302589"/>
            <a:ext cx="7537077" cy="276999"/>
          </a:xfrm>
        </p:spPr>
        <p:txBody>
          <a:bodyPr vert="horz" wrap="square" lIns="0" tIns="45720" rIns="0" bIns="45720" rtlCol="0">
            <a:spAutoFit/>
          </a:bodyPr>
          <a:lstStyle>
            <a:lvl1pPr marL="230712" indent="-230712">
              <a:buNone/>
              <a:defRPr lang="en-US" sz="1200" b="0" i="1" kern="1200" spc="107" baseline="0" dirty="0" smtClean="0">
                <a:gradFill>
                  <a:gsLst>
                    <a:gs pos="12389">
                      <a:schemeClr val="bg1"/>
                    </a:gs>
                    <a:gs pos="34000">
                      <a:schemeClr val="bg1"/>
                    </a:gs>
                  </a:gsLst>
                  <a:lin ang="5400000" scaled="0"/>
                </a:gradFill>
                <a:latin typeface="Georgia" panose="02040502050405020303" pitchFamily="18" charset="0"/>
                <a:ea typeface="+mj-ea"/>
                <a:cs typeface="Arial" panose="020B0604020202020204" pitchFamily="34" charset="0"/>
              </a:defRPr>
            </a:lvl1pPr>
            <a:lvl2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2pPr>
            <a:lvl3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3pPr>
            <a:lvl4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4pPr>
            <a:lvl5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5pPr>
          </a:lstStyle>
          <a:p>
            <a:pPr marL="0" lvl="0" indent="0">
              <a:lnSpc>
                <a:spcPct val="100000"/>
              </a:lnSpc>
              <a:spcBef>
                <a:spcPct val="0"/>
              </a:spcBef>
            </a:pPr>
            <a:r>
              <a:rPr lang="en-US"/>
              <a:t>Click to edit Master text styles</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6857" y="6266992"/>
            <a:ext cx="1072772" cy="279584"/>
          </a:xfrm>
          <a:prstGeom prst="rect">
            <a:avLst/>
          </a:prstGeom>
        </p:spPr>
      </p:pic>
      <p:sp>
        <p:nvSpPr>
          <p:cNvPr id="3" name="TextBox 2"/>
          <p:cNvSpPr txBox="1"/>
          <p:nvPr/>
        </p:nvSpPr>
        <p:spPr>
          <a:xfrm>
            <a:off x="634918" y="3254838"/>
            <a:ext cx="4733219" cy="387735"/>
          </a:xfrm>
          <a:prstGeom prst="rect">
            <a:avLst/>
          </a:prstGeom>
          <a:noFill/>
        </p:spPr>
        <p:txBody>
          <a:bodyPr wrap="none" rtlCol="0">
            <a:spAutoFit/>
          </a:bodyPr>
          <a:lstStyle/>
          <a:p>
            <a:pPr>
              <a:lnSpc>
                <a:spcPct val="90000"/>
              </a:lnSpc>
              <a:spcBef>
                <a:spcPts val="1600"/>
              </a:spcBef>
              <a:buClr>
                <a:srgbClr val="CC0000"/>
              </a:buClr>
              <a:buSzPct val="110000"/>
            </a:pPr>
            <a:r>
              <a:rPr lang="en-US" sz="2133" dirty="0">
                <a:gradFill>
                  <a:gsLst>
                    <a:gs pos="0">
                      <a:schemeClr val="tx1"/>
                    </a:gs>
                    <a:gs pos="98000">
                      <a:schemeClr val="tx1"/>
                    </a:gs>
                  </a:gsLst>
                  <a:lin ang="5400000" scaled="0"/>
                </a:gradFill>
                <a:latin typeface="Arial" panose="020B0604020202020204" pitchFamily="34" charset="0"/>
                <a:cs typeface="Arial" panose="020B0604020202020204" pitchFamily="34" charset="0"/>
              </a:rPr>
              <a:t>DO NOT DISTRIBUTE</a:t>
            </a:r>
            <a:r>
              <a:rPr lang="en-US" sz="2133" baseline="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or FORWARD</a:t>
            </a:r>
            <a:endParaRPr lang="en-US" sz="2133"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9842628"/>
      </p:ext>
    </p:extLst>
  </p:cSld>
  <p:clrMapOvr>
    <a:masterClrMapping/>
  </p:clrMapOvr>
  <p:hf sldNum="0" hdr="0" ftr="0" dt="0"/>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2_Presentation Cover">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627743" y="577605"/>
            <a:ext cx="10911627" cy="1274195"/>
          </a:xfrm>
          <a:noFill/>
        </p:spPr>
        <p:txBody>
          <a:bodyPr wrap="square" lIns="0" tIns="0" bIns="0" anchor="b" anchorCtr="0">
            <a:spAutoFit/>
          </a:bodyPr>
          <a:lstStyle>
            <a:lvl1pPr algn="l" defTabSz="1219170" rtl="0" eaLnBrk="1" latinLnBrk="0" hangingPunct="1">
              <a:lnSpc>
                <a:spcPct val="85000"/>
              </a:lnSpc>
              <a:spcBef>
                <a:spcPct val="0"/>
              </a:spcBef>
              <a:buNone/>
              <a:defRPr lang="en-US" sz="4800" b="1" kern="1200" spc="-67" baseline="0" dirty="0">
                <a:gradFill>
                  <a:gsLst>
                    <a:gs pos="1000">
                      <a:schemeClr val="bg1"/>
                    </a:gs>
                    <a:gs pos="99000">
                      <a:schemeClr val="bg1"/>
                    </a:gs>
                  </a:gsLst>
                  <a:lin ang="13200000" scaled="0"/>
                </a:gradFill>
                <a:latin typeface="Arial" panose="020B0604020202020204" pitchFamily="34" charset="0"/>
                <a:ea typeface="+mj-ea"/>
                <a:cs typeface="Arial" panose="020B0604020202020204" pitchFamily="34" charset="0"/>
              </a:defRPr>
            </a:lvl1pPr>
          </a:lstStyle>
          <a:p>
            <a:r>
              <a:rPr lang="en-US" dirty="0"/>
              <a:t>Click to edit </a:t>
            </a:r>
            <a:br>
              <a:rPr lang="en-US" dirty="0"/>
            </a:br>
            <a:r>
              <a:rPr lang="en-US" dirty="0"/>
              <a:t>master title style</a:t>
            </a:r>
          </a:p>
        </p:txBody>
      </p:sp>
      <p:sp>
        <p:nvSpPr>
          <p:cNvPr id="10" name="Subtitle 2"/>
          <p:cNvSpPr>
            <a:spLocks noGrp="1"/>
          </p:cNvSpPr>
          <p:nvPr>
            <p:ph type="subTitle" idx="1" hasCustomPrompt="1"/>
          </p:nvPr>
        </p:nvSpPr>
        <p:spPr>
          <a:xfrm>
            <a:off x="634918" y="2014530"/>
            <a:ext cx="7540983" cy="318100"/>
          </a:xfrm>
          <a:prstGeom prst="rect">
            <a:avLst/>
          </a:prstGeom>
        </p:spPr>
        <p:txBody>
          <a:bodyPr/>
          <a:lstStyle>
            <a:lvl1pPr marL="0" indent="0" algn="l" defTabSz="1219170" rtl="0" eaLnBrk="1" latinLnBrk="0" hangingPunct="1">
              <a:lnSpc>
                <a:spcPct val="100000"/>
              </a:lnSpc>
              <a:spcBef>
                <a:spcPct val="0"/>
              </a:spcBef>
              <a:buClr>
                <a:srgbClr val="00B7E6"/>
              </a:buClr>
              <a:buSzPct val="110000"/>
              <a:buFont typeface="Wingdings" panose="05000000000000000000" pitchFamily="2" charset="2"/>
              <a:buNone/>
              <a:defRPr lang="en-US" sz="1467" b="1" kern="1200" spc="0" baseline="0" dirty="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Text Placeholder 3"/>
          <p:cNvSpPr>
            <a:spLocks noGrp="1"/>
          </p:cNvSpPr>
          <p:nvPr>
            <p:ph type="body" sz="quarter" idx="10"/>
          </p:nvPr>
        </p:nvSpPr>
        <p:spPr>
          <a:xfrm>
            <a:off x="634915" y="2302589"/>
            <a:ext cx="7537077" cy="276999"/>
          </a:xfrm>
        </p:spPr>
        <p:txBody>
          <a:bodyPr vert="horz" wrap="square" lIns="0" tIns="45720" rIns="0" bIns="45720" rtlCol="0">
            <a:spAutoFit/>
          </a:bodyPr>
          <a:lstStyle>
            <a:lvl1pPr marL="230712" indent="-230712">
              <a:buNone/>
              <a:defRPr lang="en-US" sz="1200" b="0" i="1" kern="1200" spc="107" baseline="0" dirty="0" smtClean="0">
                <a:gradFill>
                  <a:gsLst>
                    <a:gs pos="12389">
                      <a:schemeClr val="bg1"/>
                    </a:gs>
                    <a:gs pos="34000">
                      <a:schemeClr val="bg1"/>
                    </a:gs>
                  </a:gsLst>
                  <a:lin ang="5400000" scaled="0"/>
                </a:gradFill>
                <a:latin typeface="Georgia" panose="02040502050405020303" pitchFamily="18" charset="0"/>
                <a:ea typeface="+mj-ea"/>
                <a:cs typeface="Arial" panose="020B0604020202020204" pitchFamily="34" charset="0"/>
              </a:defRPr>
            </a:lvl1pPr>
            <a:lvl2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2pPr>
            <a:lvl3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3pPr>
            <a:lvl4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4pPr>
            <a:lvl5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5pPr>
          </a:lstStyle>
          <a:p>
            <a:pPr marL="0" lvl="0" indent="0">
              <a:lnSpc>
                <a:spcPct val="100000"/>
              </a:lnSpc>
              <a:spcBef>
                <a:spcPct val="0"/>
              </a:spcBef>
            </a:pPr>
            <a:r>
              <a:rPr lang="en-US"/>
              <a:t>Click to edit Master text styles</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6857" y="6266992"/>
            <a:ext cx="1072772" cy="279584"/>
          </a:xfrm>
          <a:prstGeom prst="rect">
            <a:avLst/>
          </a:prstGeom>
        </p:spPr>
      </p:pic>
    </p:spTree>
    <p:extLst>
      <p:ext uri="{BB962C8B-B14F-4D97-AF65-F5344CB8AC3E}">
        <p14:creationId xmlns:p14="http://schemas.microsoft.com/office/powerpoint/2010/main" val="2303627062"/>
      </p:ext>
    </p:extLst>
  </p:cSld>
  <p:clrMapOvr>
    <a:masterClrMapping/>
  </p:clrMapOvr>
  <p:hf sldNum="0" hdr="0" ftr="0" dt="0"/>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BBEE0BC-9B34-1747-AAFA-F76DB9E3BBA9}" type="datetimeFigureOut">
              <a:rPr lang="en-US" smtClean="0"/>
              <a:pPr/>
              <a:t>6/15/2017</a:t>
            </a:fld>
            <a:endParaRPr lang="en-US" dirty="0"/>
          </a:p>
        </p:txBody>
      </p:sp>
      <p:sp>
        <p:nvSpPr>
          <p:cNvPr id="5" name="Footer Placeholder 4"/>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p>
        </p:txBody>
      </p:sp>
      <p:sp>
        <p:nvSpPr>
          <p:cNvPr id="6" name="Slide Number Placeholder 5"/>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889B1CBF-4FD7-214D-9302-2FF9AE85277A}" type="slidenum">
              <a:rPr lang="en-US" smtClean="0"/>
              <a:pPr/>
              <a:t>‹#›</a:t>
            </a:fld>
            <a:endParaRPr lang="en-US"/>
          </a:p>
        </p:txBody>
      </p:sp>
      <p:sp>
        <p:nvSpPr>
          <p:cNvPr id="12" name="Text Placeholder 11"/>
          <p:cNvSpPr>
            <a:spLocks noGrp="1"/>
          </p:cNvSpPr>
          <p:nvPr>
            <p:ph type="body" sz="quarter" idx="13"/>
          </p:nvPr>
        </p:nvSpPr>
        <p:spPr>
          <a:xfrm>
            <a:off x="520700" y="1423634"/>
            <a:ext cx="11143488" cy="158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7213363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BBEE0BC-9B34-1747-AAFA-F76DB9E3BBA9}" type="datetimeFigureOut">
              <a:rPr lang="en-US" smtClean="0"/>
              <a:pPr/>
              <a:t>6/15/2017</a:t>
            </a:fld>
            <a:endParaRPr lang="en-US" dirty="0"/>
          </a:p>
        </p:txBody>
      </p:sp>
      <p:sp>
        <p:nvSpPr>
          <p:cNvPr id="5" name="Footer Placeholder 4"/>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p>
        </p:txBody>
      </p:sp>
      <p:sp>
        <p:nvSpPr>
          <p:cNvPr id="6" name="Slide Number Placeholder 5"/>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889B1CBF-4FD7-214D-9302-2FF9AE85277A}"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5438141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BBEE0BC-9B34-1747-AAFA-F76DB9E3BBA9}" type="datetimeFigureOut">
              <a:rPr lang="en-US" smtClean="0"/>
              <a:pPr/>
              <a:t>6/15/2017</a:t>
            </a:fld>
            <a:endParaRPr lang="en-US" dirty="0"/>
          </a:p>
        </p:txBody>
      </p:sp>
      <p:sp>
        <p:nvSpPr>
          <p:cNvPr id="6" name="Footer Placeholder 5"/>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p>
        </p:txBody>
      </p:sp>
      <p:sp>
        <p:nvSpPr>
          <p:cNvPr id="7" name="Slide Number Placeholder 6"/>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889B1CBF-4FD7-214D-9302-2FF9AE85277A}" type="slidenum">
              <a:rPr lang="en-US" smtClean="0"/>
              <a:pPr/>
              <a:t>‹#›</a:t>
            </a:fld>
            <a:endParaRPr lang="en-US"/>
          </a:p>
        </p:txBody>
      </p:sp>
      <p:sp>
        <p:nvSpPr>
          <p:cNvPr id="9" name="Text Placeholder 8"/>
          <p:cNvSpPr>
            <a:spLocks noGrp="1"/>
          </p:cNvSpPr>
          <p:nvPr>
            <p:ph type="body" sz="quarter" idx="13"/>
          </p:nvPr>
        </p:nvSpPr>
        <p:spPr>
          <a:xfrm>
            <a:off x="520700" y="1422402"/>
            <a:ext cx="5486400" cy="158231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4"/>
          </p:nvPr>
        </p:nvSpPr>
        <p:spPr>
          <a:xfrm>
            <a:off x="6169152" y="1422402"/>
            <a:ext cx="5486400" cy="158231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7415251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0700" y="1453178"/>
            <a:ext cx="5486400" cy="424732"/>
          </a:xfrm>
          <a:prstGeom prst="rect">
            <a:avLst/>
          </a:prstGeom>
        </p:spPr>
        <p:txBody>
          <a:bodyPr anchor="b">
            <a:spAutoFit/>
          </a:bodyPr>
          <a:lstStyle>
            <a:lvl1pPr marL="0" indent="0">
              <a:buNone/>
              <a:defRPr lang="en-US" sz="2400" b="1" kern="1200" dirty="0" smtClean="0">
                <a:solidFill>
                  <a:schemeClr val="tx1"/>
                </a:solidFill>
                <a:latin typeface="Arial" panose="020B0604020202020204" pitchFamily="34" charset="0"/>
                <a:ea typeface="ＭＳ Ｐゴシック" charset="0"/>
                <a:cs typeface="Arial" panose="020B0604020202020204"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marL="0" lvl="0" indent="0" algn="l" defTabSz="1217054" rtl="0" eaLnBrk="1" fontAlgn="base" hangingPunct="1">
              <a:lnSpc>
                <a:spcPct val="90000"/>
              </a:lnSpc>
              <a:spcBef>
                <a:spcPts val="0"/>
              </a:spcBef>
              <a:spcAft>
                <a:spcPct val="0"/>
              </a:spcAft>
              <a:buClr>
                <a:schemeClr val="accent1"/>
              </a:buClr>
              <a:buSzPct val="90000"/>
              <a:buFont typeface="Wingdings" pitchFamily="2" charset="2"/>
              <a:buNone/>
            </a:pPr>
            <a:r>
              <a:rPr lang="en-US"/>
              <a:t>Click to edit Master text styles</a:t>
            </a:r>
          </a:p>
        </p:txBody>
      </p:sp>
      <p:sp>
        <p:nvSpPr>
          <p:cNvPr id="5" name="Text Placeholder 4"/>
          <p:cNvSpPr>
            <a:spLocks noGrp="1"/>
          </p:cNvSpPr>
          <p:nvPr>
            <p:ph type="body" sz="quarter" idx="3"/>
          </p:nvPr>
        </p:nvSpPr>
        <p:spPr>
          <a:xfrm>
            <a:off x="6169152" y="1453178"/>
            <a:ext cx="5486400" cy="424732"/>
          </a:xfrm>
          <a:prstGeom prst="rect">
            <a:avLst/>
          </a:prstGeom>
        </p:spPr>
        <p:txBody>
          <a:bodyPr anchor="b">
            <a:spAutoFit/>
          </a:bodyPr>
          <a:lstStyle>
            <a:lvl1pPr marL="0" indent="0">
              <a:buNone/>
              <a:defRPr lang="en-US" sz="2400" b="1" kern="1200" dirty="0" smtClean="0">
                <a:solidFill>
                  <a:schemeClr val="tx1"/>
                </a:solidFill>
                <a:latin typeface="Arial" panose="020B0604020202020204" pitchFamily="34" charset="0"/>
                <a:ea typeface="ＭＳ Ｐゴシック" charset="0"/>
                <a:cs typeface="Arial" panose="020B0604020202020204"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marL="0" lvl="0" indent="0" algn="l" defTabSz="1217054" rtl="0" eaLnBrk="1" fontAlgn="base" hangingPunct="1">
              <a:lnSpc>
                <a:spcPct val="90000"/>
              </a:lnSpc>
              <a:spcBef>
                <a:spcPts val="0"/>
              </a:spcBef>
              <a:spcAft>
                <a:spcPct val="0"/>
              </a:spcAft>
              <a:buClr>
                <a:schemeClr val="accent1"/>
              </a:buClr>
              <a:buSzPct val="90000"/>
              <a:buFont typeface="Wingdings" pitchFamily="2" charset="2"/>
              <a:buNone/>
            </a:pPr>
            <a:r>
              <a:rPr lang="en-US"/>
              <a:t>Click to edit Master text styles</a:t>
            </a:r>
          </a:p>
        </p:txBody>
      </p:sp>
      <p:sp>
        <p:nvSpPr>
          <p:cNvPr id="7" name="Date Placeholder 6"/>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BBEE0BC-9B34-1747-AAFA-F76DB9E3BBA9}" type="datetimeFigureOut">
              <a:rPr lang="en-US" smtClean="0"/>
              <a:pPr/>
              <a:t>6/15/2017</a:t>
            </a:fld>
            <a:endParaRPr lang="en-US" dirty="0"/>
          </a:p>
        </p:txBody>
      </p:sp>
      <p:sp>
        <p:nvSpPr>
          <p:cNvPr id="8" name="Footer Placeholder 7"/>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p>
        </p:txBody>
      </p:sp>
      <p:sp>
        <p:nvSpPr>
          <p:cNvPr id="9" name="Slide Number Placeholder 8"/>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889B1CBF-4FD7-214D-9302-2FF9AE85277A}" type="slidenum">
              <a:rPr lang="en-US" smtClean="0"/>
              <a:pPr/>
              <a:t>‹#›</a:t>
            </a:fld>
            <a:endParaRPr lang="en-US"/>
          </a:p>
        </p:txBody>
      </p:sp>
      <p:sp>
        <p:nvSpPr>
          <p:cNvPr id="11" name="Text Placeholder 10"/>
          <p:cNvSpPr>
            <a:spLocks noGrp="1"/>
          </p:cNvSpPr>
          <p:nvPr>
            <p:ph type="body" sz="quarter" idx="13"/>
          </p:nvPr>
        </p:nvSpPr>
        <p:spPr>
          <a:xfrm>
            <a:off x="520700" y="1927620"/>
            <a:ext cx="5486400" cy="158231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4"/>
          </p:nvPr>
        </p:nvSpPr>
        <p:spPr>
          <a:xfrm>
            <a:off x="6169152" y="1927620"/>
            <a:ext cx="5486400" cy="158231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34882182"/>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BBEE0BC-9B34-1747-AAFA-F76DB9E3BBA9}" type="datetimeFigureOut">
              <a:rPr lang="en-US" smtClean="0"/>
              <a:pPr/>
              <a:t>6/15/2017</a:t>
            </a:fld>
            <a:endParaRPr lang="en-US" dirty="0"/>
          </a:p>
        </p:txBody>
      </p:sp>
      <p:sp>
        <p:nvSpPr>
          <p:cNvPr id="3" name="Footer Placeholder 2"/>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p>
        </p:txBody>
      </p:sp>
      <p:sp>
        <p:nvSpPr>
          <p:cNvPr id="4" name="Slide Number Placeholder 3"/>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889B1CBF-4FD7-214D-9302-2FF9AE85277A}" type="slidenum">
              <a:rPr lang="en-US" smtClean="0"/>
              <a:pPr/>
              <a:t>‹#›</a:t>
            </a:fld>
            <a:endParaRPr lang="en-US"/>
          </a:p>
        </p:txBody>
      </p:sp>
    </p:spTree>
    <p:extLst>
      <p:ext uri="{BB962C8B-B14F-4D97-AF65-F5344CB8AC3E}">
        <p14:creationId xmlns:p14="http://schemas.microsoft.com/office/powerpoint/2010/main" val="181443206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_Generic Section Divider">
    <p:bg bwMode="ltGray">
      <p:bgPr>
        <a:gradFill>
          <a:gsLst>
            <a:gs pos="0">
              <a:srgbClr val="006790"/>
            </a:gs>
            <a:gs pos="100000">
              <a:srgbClr val="A2B960"/>
            </a:gs>
          </a:gsLst>
          <a:lin ang="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627743" y="648394"/>
            <a:ext cx="10911627" cy="1203407"/>
          </a:xfrm>
          <a:noFill/>
        </p:spPr>
        <p:txBody>
          <a:bodyPr wrap="square" lIns="0" tIns="0" bIns="0" anchor="b" anchorCtr="0">
            <a:spAutoFit/>
          </a:bodyPr>
          <a:lstStyle>
            <a:lvl1pPr algn="l" defTabSz="1219170" rtl="0" eaLnBrk="1" latinLnBrk="0" hangingPunct="1">
              <a:lnSpc>
                <a:spcPct val="85000"/>
              </a:lnSpc>
              <a:spcBef>
                <a:spcPct val="0"/>
              </a:spcBef>
              <a:buNone/>
              <a:defRPr lang="en-US" sz="4533" b="1" kern="1200" spc="-67" baseline="0" dirty="0">
                <a:gradFill>
                  <a:gsLst>
                    <a:gs pos="1000">
                      <a:schemeClr val="bg1"/>
                    </a:gs>
                    <a:gs pos="99000">
                      <a:schemeClr val="bg1"/>
                    </a:gs>
                  </a:gsLst>
                  <a:lin ang="13200000" scaled="0"/>
                </a:gradFill>
                <a:latin typeface="Arial" panose="020B0604020202020204" pitchFamily="34" charset="0"/>
                <a:ea typeface="+mj-ea"/>
                <a:cs typeface="Arial" panose="020B0604020202020204" pitchFamily="34" charset="0"/>
              </a:defRPr>
            </a:lvl1pPr>
          </a:lstStyle>
          <a:p>
            <a:r>
              <a:rPr lang="en-US" dirty="0"/>
              <a:t>Click to edit </a:t>
            </a:r>
            <a:br>
              <a:rPr lang="en-US" dirty="0"/>
            </a:br>
            <a:r>
              <a:rPr lang="en-US" dirty="0"/>
              <a:t>master title style</a:t>
            </a:r>
          </a:p>
        </p:txBody>
      </p:sp>
      <p:sp>
        <p:nvSpPr>
          <p:cNvPr id="10" name="Subtitle 2"/>
          <p:cNvSpPr>
            <a:spLocks noGrp="1"/>
          </p:cNvSpPr>
          <p:nvPr>
            <p:ph type="subTitle" idx="1" hasCustomPrompt="1"/>
          </p:nvPr>
        </p:nvSpPr>
        <p:spPr>
          <a:xfrm>
            <a:off x="634918" y="2014530"/>
            <a:ext cx="7540983" cy="318100"/>
          </a:xfrm>
          <a:prstGeom prst="rect">
            <a:avLst/>
          </a:prstGeom>
        </p:spPr>
        <p:txBody>
          <a:bodyPr/>
          <a:lstStyle>
            <a:lvl1pPr marL="0" indent="0" algn="l" defTabSz="1219170" rtl="0" eaLnBrk="1" latinLnBrk="0" hangingPunct="1">
              <a:lnSpc>
                <a:spcPct val="100000"/>
              </a:lnSpc>
              <a:spcBef>
                <a:spcPct val="0"/>
              </a:spcBef>
              <a:buClr>
                <a:srgbClr val="00B7E6"/>
              </a:buClr>
              <a:buSzPct val="110000"/>
              <a:buFont typeface="Wingdings" panose="05000000000000000000" pitchFamily="2" charset="2"/>
              <a:buNone/>
              <a:defRPr lang="en-US" sz="1467" b="1" kern="1200" spc="0" baseline="0" dirty="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Text Placeholder 3"/>
          <p:cNvSpPr>
            <a:spLocks noGrp="1"/>
          </p:cNvSpPr>
          <p:nvPr>
            <p:ph type="body" sz="quarter" idx="10"/>
          </p:nvPr>
        </p:nvSpPr>
        <p:spPr>
          <a:xfrm>
            <a:off x="634915" y="2302589"/>
            <a:ext cx="7537077" cy="276999"/>
          </a:xfrm>
        </p:spPr>
        <p:txBody>
          <a:bodyPr vert="horz" wrap="square" lIns="0" tIns="45720" rIns="0" bIns="45720" rtlCol="0">
            <a:spAutoFit/>
          </a:bodyPr>
          <a:lstStyle>
            <a:lvl1pPr marL="230712" indent="-230712">
              <a:buNone/>
              <a:defRPr lang="en-US" sz="1200" b="0" i="1" kern="1200" spc="107" baseline="0" dirty="0" smtClean="0">
                <a:gradFill>
                  <a:gsLst>
                    <a:gs pos="12389">
                      <a:schemeClr val="bg1"/>
                    </a:gs>
                    <a:gs pos="34000">
                      <a:schemeClr val="bg1"/>
                    </a:gs>
                  </a:gsLst>
                  <a:lin ang="5400000" scaled="0"/>
                </a:gradFill>
                <a:latin typeface="Georgia" panose="02040502050405020303" pitchFamily="18" charset="0"/>
                <a:ea typeface="+mj-ea"/>
                <a:cs typeface="Arial" panose="020B0604020202020204" pitchFamily="34" charset="0"/>
              </a:defRPr>
            </a:lvl1pPr>
            <a:lvl2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2pPr>
            <a:lvl3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3pPr>
            <a:lvl4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4pPr>
            <a:lvl5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5pPr>
          </a:lstStyle>
          <a:p>
            <a:pPr marL="0" lvl="0" indent="0">
              <a:lnSpc>
                <a:spcPct val="100000"/>
              </a:lnSpc>
              <a:spcBef>
                <a:spcPct val="0"/>
              </a:spcBef>
            </a:pPr>
            <a:r>
              <a:rPr lang="en-US"/>
              <a:t>Click to edit Master text styles</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857" y="6266992"/>
            <a:ext cx="1072772" cy="279584"/>
          </a:xfrm>
          <a:prstGeom prst="rect">
            <a:avLst/>
          </a:prstGeom>
        </p:spPr>
      </p:pic>
      <p:grpSp>
        <p:nvGrpSpPr>
          <p:cNvPr id="8" name="Group 7" hidden="1"/>
          <p:cNvGrpSpPr/>
          <p:nvPr/>
        </p:nvGrpSpPr>
        <p:grpSpPr>
          <a:xfrm>
            <a:off x="25315" y="-1663700"/>
            <a:ext cx="12166685" cy="9541933"/>
            <a:chOff x="18986" y="-1247775"/>
            <a:chExt cx="9125014" cy="715645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986" y="-1247775"/>
              <a:ext cx="457200" cy="1085850"/>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79875" y="-1247775"/>
              <a:ext cx="628650" cy="112395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39175" y="-1200150"/>
              <a:ext cx="504825" cy="1038225"/>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689350" y="5432425"/>
              <a:ext cx="2038350" cy="476250"/>
            </a:xfrm>
            <a:prstGeom prst="rect">
              <a:avLst/>
            </a:prstGeom>
          </p:spPr>
        </p:pic>
      </p:grpSp>
      <p:grpSp>
        <p:nvGrpSpPr>
          <p:cNvPr id="12" name="Group 11" hidden="1"/>
          <p:cNvGrpSpPr/>
          <p:nvPr/>
        </p:nvGrpSpPr>
        <p:grpSpPr>
          <a:xfrm>
            <a:off x="25315" y="-1600198"/>
            <a:ext cx="12166685" cy="1384300"/>
            <a:chOff x="18986" y="-1200150"/>
            <a:chExt cx="9125014" cy="1038225"/>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8986" y="-1200150"/>
              <a:ext cx="419100" cy="904875"/>
            </a:xfrm>
            <a:prstGeom prst="rect">
              <a:avLst/>
            </a:prstGeom>
          </p:spPr>
        </p:pic>
        <p:pic>
          <p:nvPicPr>
            <p:cNvPr id="11" name="Picture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696325" y="-1066800"/>
              <a:ext cx="447675" cy="904875"/>
            </a:xfrm>
            <a:prstGeom prst="rect">
              <a:avLst/>
            </a:prstGeom>
          </p:spPr>
        </p:pic>
      </p:grpSp>
    </p:spTree>
    <p:extLst>
      <p:ext uri="{BB962C8B-B14F-4D97-AF65-F5344CB8AC3E}">
        <p14:creationId xmlns:p14="http://schemas.microsoft.com/office/powerpoint/2010/main" val="2570664384"/>
      </p:ext>
    </p:extLst>
  </p:cSld>
  <p:clrMapOvr>
    <a:masterClrMapping/>
  </p:clrMapOvr>
  <p:hf sldNum="0" hdr="0" ftr="0" dt="0"/>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9_Generic Section Divider">
    <p:bg bwMode="ltGray">
      <p:bgPr>
        <a:gradFill>
          <a:gsLst>
            <a:gs pos="0">
              <a:srgbClr val="123C63"/>
            </a:gs>
            <a:gs pos="100000">
              <a:srgbClr val="70808E"/>
            </a:gs>
          </a:gsLst>
          <a:lin ang="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627743" y="648394"/>
            <a:ext cx="10911627" cy="1203407"/>
          </a:xfrm>
          <a:noFill/>
        </p:spPr>
        <p:txBody>
          <a:bodyPr wrap="square" lIns="0" tIns="0" bIns="0" anchor="b" anchorCtr="0">
            <a:spAutoFit/>
          </a:bodyPr>
          <a:lstStyle>
            <a:lvl1pPr algn="l" defTabSz="1219170" rtl="0" eaLnBrk="1" latinLnBrk="0" hangingPunct="1">
              <a:lnSpc>
                <a:spcPct val="85000"/>
              </a:lnSpc>
              <a:spcBef>
                <a:spcPct val="0"/>
              </a:spcBef>
              <a:buNone/>
              <a:defRPr lang="en-US" sz="4533" b="1" kern="1200" spc="-67" baseline="0" dirty="0">
                <a:gradFill>
                  <a:gsLst>
                    <a:gs pos="1000">
                      <a:schemeClr val="bg1"/>
                    </a:gs>
                    <a:gs pos="99000">
                      <a:schemeClr val="bg1"/>
                    </a:gs>
                  </a:gsLst>
                  <a:lin ang="13200000" scaled="0"/>
                </a:gradFill>
                <a:latin typeface="Arial" panose="020B0604020202020204" pitchFamily="34" charset="0"/>
                <a:ea typeface="+mj-ea"/>
                <a:cs typeface="Arial" panose="020B0604020202020204" pitchFamily="34" charset="0"/>
              </a:defRPr>
            </a:lvl1pPr>
          </a:lstStyle>
          <a:p>
            <a:r>
              <a:rPr lang="en-US" dirty="0"/>
              <a:t>Click to edit </a:t>
            </a:r>
            <a:br>
              <a:rPr lang="en-US" dirty="0"/>
            </a:br>
            <a:r>
              <a:rPr lang="en-US" dirty="0"/>
              <a:t>master title style</a:t>
            </a:r>
          </a:p>
        </p:txBody>
      </p:sp>
      <p:sp>
        <p:nvSpPr>
          <p:cNvPr id="10" name="Subtitle 2"/>
          <p:cNvSpPr>
            <a:spLocks noGrp="1"/>
          </p:cNvSpPr>
          <p:nvPr>
            <p:ph type="subTitle" idx="1" hasCustomPrompt="1"/>
          </p:nvPr>
        </p:nvSpPr>
        <p:spPr>
          <a:xfrm>
            <a:off x="634918" y="2014530"/>
            <a:ext cx="7540983" cy="318100"/>
          </a:xfrm>
          <a:prstGeom prst="rect">
            <a:avLst/>
          </a:prstGeom>
        </p:spPr>
        <p:txBody>
          <a:bodyPr/>
          <a:lstStyle>
            <a:lvl1pPr marL="0" indent="0" algn="l" defTabSz="1219170" rtl="0" eaLnBrk="1" latinLnBrk="0" hangingPunct="1">
              <a:lnSpc>
                <a:spcPct val="100000"/>
              </a:lnSpc>
              <a:spcBef>
                <a:spcPct val="0"/>
              </a:spcBef>
              <a:buClr>
                <a:srgbClr val="00B7E6"/>
              </a:buClr>
              <a:buSzPct val="110000"/>
              <a:buFont typeface="Wingdings" panose="05000000000000000000" pitchFamily="2" charset="2"/>
              <a:buNone/>
              <a:defRPr lang="en-US" sz="1467" b="1" kern="1200" spc="0" baseline="0" dirty="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Text Placeholder 3"/>
          <p:cNvSpPr>
            <a:spLocks noGrp="1"/>
          </p:cNvSpPr>
          <p:nvPr>
            <p:ph type="body" sz="quarter" idx="10"/>
          </p:nvPr>
        </p:nvSpPr>
        <p:spPr>
          <a:xfrm>
            <a:off x="634915" y="2302589"/>
            <a:ext cx="7537077" cy="276999"/>
          </a:xfrm>
        </p:spPr>
        <p:txBody>
          <a:bodyPr vert="horz" wrap="square" lIns="0" tIns="45720" rIns="0" bIns="45720" rtlCol="0">
            <a:spAutoFit/>
          </a:bodyPr>
          <a:lstStyle>
            <a:lvl1pPr marL="230712" indent="-230712">
              <a:buNone/>
              <a:defRPr lang="en-US" sz="1200" b="0" i="1" kern="1200" spc="107" baseline="0" dirty="0" smtClean="0">
                <a:gradFill>
                  <a:gsLst>
                    <a:gs pos="12389">
                      <a:schemeClr val="bg1"/>
                    </a:gs>
                    <a:gs pos="34000">
                      <a:schemeClr val="bg1"/>
                    </a:gs>
                  </a:gsLst>
                  <a:lin ang="5400000" scaled="0"/>
                </a:gradFill>
                <a:latin typeface="Georgia" panose="02040502050405020303" pitchFamily="18" charset="0"/>
                <a:ea typeface="+mj-ea"/>
                <a:cs typeface="Arial" panose="020B0604020202020204" pitchFamily="34" charset="0"/>
              </a:defRPr>
            </a:lvl1pPr>
            <a:lvl2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2pPr>
            <a:lvl3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3pPr>
            <a:lvl4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4pPr>
            <a:lvl5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5pPr>
          </a:lstStyle>
          <a:p>
            <a:pPr marL="0" lvl="0" indent="0">
              <a:lnSpc>
                <a:spcPct val="100000"/>
              </a:lnSpc>
              <a:spcBef>
                <a:spcPct val="0"/>
              </a:spcBef>
            </a:pPr>
            <a:r>
              <a:rPr lang="en-US"/>
              <a:t>Click to edit Master text styles</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857" y="6266992"/>
            <a:ext cx="1072772" cy="279584"/>
          </a:xfrm>
          <a:prstGeom prst="rect">
            <a:avLst/>
          </a:prstGeom>
        </p:spPr>
      </p:pic>
      <p:grpSp>
        <p:nvGrpSpPr>
          <p:cNvPr id="8" name="RGB Color Values" hidden="1"/>
          <p:cNvGrpSpPr/>
          <p:nvPr/>
        </p:nvGrpSpPr>
        <p:grpSpPr>
          <a:xfrm>
            <a:off x="0" y="-1524000"/>
            <a:ext cx="12192000" cy="9533467"/>
            <a:chOff x="0" y="-1143000"/>
            <a:chExt cx="9144000" cy="715010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143000"/>
              <a:ext cx="409575" cy="876300"/>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48162" y="-1143000"/>
              <a:ext cx="447675" cy="942975"/>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782050" y="-1123950"/>
              <a:ext cx="361950" cy="923925"/>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467099" y="5511800"/>
              <a:ext cx="2047875" cy="495300"/>
            </a:xfrm>
            <a:prstGeom prst="rect">
              <a:avLst/>
            </a:prstGeom>
          </p:spPr>
        </p:pic>
      </p:grpSp>
      <p:grpSp>
        <p:nvGrpSpPr>
          <p:cNvPr id="12" name="Group 11" hidden="1"/>
          <p:cNvGrpSpPr/>
          <p:nvPr/>
        </p:nvGrpSpPr>
        <p:grpSpPr>
          <a:xfrm>
            <a:off x="12618" y="-1523998"/>
            <a:ext cx="12179385" cy="1282700"/>
            <a:chOff x="9461" y="-1143000"/>
            <a:chExt cx="9134539" cy="962025"/>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461" y="-1143000"/>
              <a:ext cx="466725" cy="962025"/>
            </a:xfrm>
            <a:prstGeom prst="rect">
              <a:avLst/>
            </a:prstGeom>
          </p:spPr>
        </p:pic>
        <p:pic>
          <p:nvPicPr>
            <p:cNvPr id="11" name="Picture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667750" y="-1095375"/>
              <a:ext cx="476250" cy="914400"/>
            </a:xfrm>
            <a:prstGeom prst="rect">
              <a:avLst/>
            </a:prstGeom>
          </p:spPr>
        </p:pic>
      </p:grpSp>
      <p:grpSp>
        <p:nvGrpSpPr>
          <p:cNvPr id="16" name="Group 15" hidden="1"/>
          <p:cNvGrpSpPr/>
          <p:nvPr/>
        </p:nvGrpSpPr>
        <p:grpSpPr>
          <a:xfrm>
            <a:off x="-38099" y="-1524000"/>
            <a:ext cx="12230100" cy="1244600"/>
            <a:chOff x="-28575" y="-1143000"/>
            <a:chExt cx="9172575" cy="933450"/>
          </a:xfrm>
        </p:grpSpPr>
        <p:pic>
          <p:nvPicPr>
            <p:cNvPr id="14" name="Picture 1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8575" y="-1143000"/>
              <a:ext cx="438150" cy="933450"/>
            </a:xfrm>
            <a:prstGeom prst="rect">
              <a:avLst/>
            </a:prstGeom>
          </p:spPr>
        </p:pic>
        <p:pic>
          <p:nvPicPr>
            <p:cNvPr id="15" name="Picture 14"/>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715375" y="-1114425"/>
              <a:ext cx="428625" cy="904875"/>
            </a:xfrm>
            <a:prstGeom prst="rect">
              <a:avLst/>
            </a:prstGeom>
          </p:spPr>
        </p:pic>
      </p:grpSp>
    </p:spTree>
    <p:extLst>
      <p:ext uri="{BB962C8B-B14F-4D97-AF65-F5344CB8AC3E}">
        <p14:creationId xmlns:p14="http://schemas.microsoft.com/office/powerpoint/2010/main" val="1545868761"/>
      </p:ext>
    </p:extLst>
  </p:cSld>
  <p:clrMapOvr>
    <a:masterClrMapping/>
  </p:clrMapOvr>
  <p:hf sldNum="0" hdr="0" ftr="0" dt="0"/>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1_Presentation Cover">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482600" y="2638820"/>
            <a:ext cx="11226800" cy="4102273"/>
            <a:chOff x="298015" y="1979113"/>
            <a:chExt cx="8420100" cy="3076705"/>
          </a:xfrm>
        </p:grpSpPr>
        <p:grpSp>
          <p:nvGrpSpPr>
            <p:cNvPr id="8" name="Group 7"/>
            <p:cNvGrpSpPr/>
            <p:nvPr userDrawn="1"/>
          </p:nvGrpSpPr>
          <p:grpSpPr>
            <a:xfrm>
              <a:off x="298015" y="3308339"/>
              <a:ext cx="8420100" cy="1747479"/>
              <a:chOff x="298015" y="3308339"/>
              <a:chExt cx="8420100" cy="1747479"/>
            </a:xfrm>
          </p:grpSpPr>
          <p:sp>
            <p:nvSpPr>
              <p:cNvPr id="10" name="Text Box 3"/>
              <p:cNvSpPr txBox="1">
                <a:spLocks noChangeArrowheads="1"/>
              </p:cNvSpPr>
              <p:nvPr userDrawn="1"/>
            </p:nvSpPr>
            <p:spPr bwMode="blackWhite">
              <a:xfrm>
                <a:off x="298015" y="4698033"/>
                <a:ext cx="8420100" cy="357785"/>
              </a:xfrm>
              <a:prstGeom prst="rect">
                <a:avLst/>
              </a:prstGeom>
              <a:noFill/>
              <a:ln w="12700">
                <a:noFill/>
                <a:miter lim="800000"/>
                <a:headEnd type="none" w="sm" len="sm"/>
                <a:tailEnd type="none" w="sm" len="sm"/>
              </a:ln>
              <a:effectLst/>
            </p:spPr>
            <p:txBody>
              <a:bodyPr wrap="square" lIns="0" tIns="45713" rIns="0" bIns="182880" anchor="b" anchorCtr="0">
                <a:spAutoFit/>
              </a:bodyPr>
              <a:lstStyle/>
              <a:p>
                <a:pPr algn="ctr" defTabSz="1218768" eaLnBrk="0" hangingPunct="0">
                  <a:defRPr/>
                </a:pPr>
                <a:r>
                  <a:rPr lang="en-US" sz="800" dirty="0">
                    <a:gradFill>
                      <a:gsLst>
                        <a:gs pos="5417">
                          <a:schemeClr val="bg1"/>
                        </a:gs>
                        <a:gs pos="13333">
                          <a:schemeClr val="bg1"/>
                        </a:gs>
                      </a:gsLst>
                      <a:lin ang="5400000" scaled="0"/>
                    </a:gradFill>
                    <a:latin typeface="Arial" panose="020B0604020202020204" pitchFamily="34" charset="0"/>
                    <a:cs typeface="Arial" panose="020B0604020202020204" pitchFamily="34" charset="0"/>
                  </a:rPr>
                  <a:t>© 2015 Slalom, LLC. All rights reserved. The information herein is for informational purposes only and represents the current view of Slalom, LLC. as of the date of this presentation.</a:t>
                </a:r>
                <a:br>
                  <a:rPr lang="en-US" sz="800" dirty="0">
                    <a:gradFill>
                      <a:gsLst>
                        <a:gs pos="5417">
                          <a:schemeClr val="bg1"/>
                        </a:gs>
                        <a:gs pos="13333">
                          <a:schemeClr val="bg1"/>
                        </a:gs>
                      </a:gsLst>
                      <a:lin ang="5400000" scaled="0"/>
                    </a:gradFill>
                    <a:latin typeface="Arial" panose="020B0604020202020204" pitchFamily="34" charset="0"/>
                    <a:cs typeface="Arial" panose="020B0604020202020204" pitchFamily="34" charset="0"/>
                  </a:rPr>
                </a:br>
                <a:r>
                  <a:rPr lang="en-US" sz="800" dirty="0">
                    <a:gradFill>
                      <a:gsLst>
                        <a:gs pos="5417">
                          <a:schemeClr val="bg1"/>
                        </a:gs>
                        <a:gs pos="13333">
                          <a:schemeClr val="bg1"/>
                        </a:gs>
                      </a:gsLst>
                      <a:lin ang="5400000" scaled="0"/>
                    </a:gradFill>
                    <a:latin typeface="Arial" panose="020B0604020202020204" pitchFamily="34" charset="0"/>
                    <a:cs typeface="Arial" panose="020B0604020202020204" pitchFamily="34" charset="0"/>
                  </a:rPr>
                  <a:t>SLALOM MAKES NO WARRANTIES, EXPRESS, IMPLIED, OR STATUTORY, AS TO THE INFORMATION IN THIS PRESENTATION.</a:t>
                </a:r>
              </a:p>
            </p:txBody>
          </p:sp>
          <p:sp>
            <p:nvSpPr>
              <p:cNvPr id="11" name="TextBox 10"/>
              <p:cNvSpPr txBox="1"/>
              <p:nvPr userDrawn="1"/>
            </p:nvSpPr>
            <p:spPr>
              <a:xfrm>
                <a:off x="3555758" y="3308339"/>
                <a:ext cx="1904614" cy="315423"/>
              </a:xfrm>
              <a:prstGeom prst="rect">
                <a:avLst/>
              </a:prstGeom>
              <a:noFill/>
            </p:spPr>
            <p:txBody>
              <a:bodyPr wrap="square" lIns="45720" tIns="0" rIns="0" bIns="91440">
                <a:spAutoFit/>
              </a:bodyPr>
              <a:lstStyle/>
              <a:p>
                <a:pPr algn="ctr" defTabSz="1219120">
                  <a:defRPr/>
                </a:pPr>
                <a:r>
                  <a:rPr lang="en-US" sz="2133" b="1" spc="200" dirty="0">
                    <a:gradFill>
                      <a:gsLst>
                        <a:gs pos="78058">
                          <a:schemeClr val="bg1"/>
                        </a:gs>
                        <a:gs pos="73333">
                          <a:schemeClr val="bg1"/>
                        </a:gs>
                      </a:gsLst>
                      <a:lin ang="5400000" scaled="0"/>
                    </a:gradFill>
                  </a:rPr>
                  <a:t>slalom.com</a:t>
                </a:r>
              </a:p>
            </p:txBody>
          </p:sp>
        </p:gr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20997" y="1979113"/>
              <a:ext cx="3374136" cy="879360"/>
            </a:xfrm>
            <a:prstGeom prst="rect">
              <a:avLst/>
            </a:prstGeom>
            <a:noFill/>
            <a:ln>
              <a:noFill/>
            </a:ln>
          </p:spPr>
        </p:pic>
      </p:grpSp>
    </p:spTree>
    <p:extLst>
      <p:ext uri="{BB962C8B-B14F-4D97-AF65-F5344CB8AC3E}">
        <p14:creationId xmlns:p14="http://schemas.microsoft.com/office/powerpoint/2010/main" val="2161447556"/>
      </p:ext>
    </p:extLst>
  </p:cSld>
  <p:clrMapOvr>
    <a:masterClrMapping/>
  </p:clrMapOvr>
  <p:hf sldNum="0" hdr="0" ftr="0" dt="0"/>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4_Brand">
    <p:bg>
      <p:bgPr>
        <a:solidFill>
          <a:srgbClr val="0072C8"/>
        </a:solidFill>
        <a:effectLst/>
      </p:bgPr>
    </p:bg>
    <p:spTree>
      <p:nvGrpSpPr>
        <p:cNvPr id="1" name=""/>
        <p:cNvGrpSpPr/>
        <p:nvPr/>
      </p:nvGrpSpPr>
      <p:grpSpPr>
        <a:xfrm>
          <a:off x="0" y="0"/>
          <a:ext cx="0" cy="0"/>
          <a:chOff x="0" y="0"/>
          <a:chExt cx="0" cy="0"/>
        </a:xfrm>
      </p:grpSpPr>
      <p:grpSp>
        <p:nvGrpSpPr>
          <p:cNvPr id="2" name="Group 1"/>
          <p:cNvGrpSpPr/>
          <p:nvPr/>
        </p:nvGrpSpPr>
        <p:grpSpPr>
          <a:xfrm>
            <a:off x="482600" y="2638820"/>
            <a:ext cx="11226800" cy="4102273"/>
            <a:chOff x="298015" y="1979113"/>
            <a:chExt cx="8420100" cy="3076705"/>
          </a:xfrm>
        </p:grpSpPr>
        <p:grpSp>
          <p:nvGrpSpPr>
            <p:cNvPr id="8" name="Group 7"/>
            <p:cNvGrpSpPr/>
            <p:nvPr userDrawn="1"/>
          </p:nvGrpSpPr>
          <p:grpSpPr>
            <a:xfrm>
              <a:off x="298015" y="4340425"/>
              <a:ext cx="8420100" cy="715393"/>
              <a:chOff x="298015" y="4340425"/>
              <a:chExt cx="8420100" cy="715393"/>
            </a:xfrm>
          </p:grpSpPr>
          <p:sp>
            <p:nvSpPr>
              <p:cNvPr id="10" name="Text Box 3"/>
              <p:cNvSpPr txBox="1">
                <a:spLocks noChangeArrowheads="1"/>
              </p:cNvSpPr>
              <p:nvPr userDrawn="1"/>
            </p:nvSpPr>
            <p:spPr bwMode="blackWhite">
              <a:xfrm>
                <a:off x="298015" y="4698033"/>
                <a:ext cx="8420100" cy="357785"/>
              </a:xfrm>
              <a:prstGeom prst="rect">
                <a:avLst/>
              </a:prstGeom>
              <a:noFill/>
              <a:ln w="12700">
                <a:noFill/>
                <a:miter lim="800000"/>
                <a:headEnd type="none" w="sm" len="sm"/>
                <a:tailEnd type="none" w="sm" len="sm"/>
              </a:ln>
              <a:effectLst/>
            </p:spPr>
            <p:txBody>
              <a:bodyPr wrap="square" lIns="0" tIns="45713" rIns="0" bIns="182880" anchor="b" anchorCtr="0">
                <a:spAutoFit/>
              </a:bodyPr>
              <a:lstStyle/>
              <a:p>
                <a:pPr algn="ctr" defTabSz="1218768" eaLnBrk="0" hangingPunct="0">
                  <a:defRPr/>
                </a:pPr>
                <a:r>
                  <a:rPr lang="en-US" sz="800" dirty="0">
                    <a:gradFill>
                      <a:gsLst>
                        <a:gs pos="5417">
                          <a:schemeClr val="bg1"/>
                        </a:gs>
                        <a:gs pos="13333">
                          <a:schemeClr val="bg1"/>
                        </a:gs>
                      </a:gsLst>
                      <a:lin ang="5400000" scaled="0"/>
                    </a:gradFill>
                    <a:latin typeface="Arial" panose="020B0604020202020204" pitchFamily="34" charset="0"/>
                    <a:cs typeface="Arial" panose="020B0604020202020204" pitchFamily="34" charset="0"/>
                  </a:rPr>
                  <a:t>© 2015 Slalom, LLC. All rights reserved. The information herein is for informational purposes only and represents the current view of Slalom, LLC. as of the date of this presentation.</a:t>
                </a:r>
                <a:br>
                  <a:rPr lang="en-US" sz="800" dirty="0">
                    <a:gradFill>
                      <a:gsLst>
                        <a:gs pos="5417">
                          <a:schemeClr val="bg1"/>
                        </a:gs>
                        <a:gs pos="13333">
                          <a:schemeClr val="bg1"/>
                        </a:gs>
                      </a:gsLst>
                      <a:lin ang="5400000" scaled="0"/>
                    </a:gradFill>
                    <a:latin typeface="Arial" panose="020B0604020202020204" pitchFamily="34" charset="0"/>
                    <a:cs typeface="Arial" panose="020B0604020202020204" pitchFamily="34" charset="0"/>
                  </a:rPr>
                </a:br>
                <a:r>
                  <a:rPr lang="en-US" sz="800" dirty="0">
                    <a:gradFill>
                      <a:gsLst>
                        <a:gs pos="5417">
                          <a:schemeClr val="bg1"/>
                        </a:gs>
                        <a:gs pos="13333">
                          <a:schemeClr val="bg1"/>
                        </a:gs>
                      </a:gsLst>
                      <a:lin ang="5400000" scaled="0"/>
                    </a:gradFill>
                    <a:latin typeface="Arial" panose="020B0604020202020204" pitchFamily="34" charset="0"/>
                    <a:cs typeface="Arial" panose="020B0604020202020204" pitchFamily="34" charset="0"/>
                  </a:rPr>
                  <a:t>SLALOM MAKES NO WARRANTIES, EXPRESS, IMPLIED, OR STATUTORY, AS TO THE INFORMATION IN THIS PRESENTATION.</a:t>
                </a:r>
              </a:p>
            </p:txBody>
          </p:sp>
          <p:sp>
            <p:nvSpPr>
              <p:cNvPr id="12" name="TextBox 11"/>
              <p:cNvSpPr txBox="1"/>
              <p:nvPr userDrawn="1"/>
            </p:nvSpPr>
            <p:spPr>
              <a:xfrm>
                <a:off x="3555758" y="4340425"/>
                <a:ext cx="1904614" cy="315423"/>
              </a:xfrm>
              <a:prstGeom prst="rect">
                <a:avLst/>
              </a:prstGeom>
              <a:noFill/>
            </p:spPr>
            <p:txBody>
              <a:bodyPr wrap="square" lIns="45720" tIns="0" rIns="0" bIns="91440">
                <a:spAutoFit/>
              </a:bodyPr>
              <a:lstStyle/>
              <a:p>
                <a:pPr algn="ctr" defTabSz="1219120">
                  <a:defRPr/>
                </a:pPr>
                <a:r>
                  <a:rPr lang="en-US" sz="2133" b="1" spc="200" dirty="0">
                    <a:gradFill>
                      <a:gsLst>
                        <a:gs pos="78058">
                          <a:schemeClr val="bg1"/>
                        </a:gs>
                        <a:gs pos="73333">
                          <a:schemeClr val="bg1"/>
                        </a:gs>
                      </a:gsLst>
                      <a:lin ang="5400000" scaled="0"/>
                    </a:gradFill>
                  </a:rPr>
                  <a:t>slalom.com</a:t>
                </a:r>
              </a:p>
            </p:txBody>
          </p:sp>
        </p:gr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0997" y="1979113"/>
              <a:ext cx="3374136" cy="879360"/>
            </a:xfrm>
            <a:prstGeom prst="rect">
              <a:avLst/>
            </a:prstGeom>
            <a:noFill/>
            <a:ln>
              <a:noFill/>
            </a:ln>
          </p:spPr>
        </p:pic>
      </p:grpSp>
    </p:spTree>
    <p:extLst>
      <p:ext uri="{BB962C8B-B14F-4D97-AF65-F5344CB8AC3E}">
        <p14:creationId xmlns:p14="http://schemas.microsoft.com/office/powerpoint/2010/main" val="1300109320"/>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3_Brand">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913704" y="2629695"/>
            <a:ext cx="10364592" cy="4111396"/>
            <a:chOff x="1278928" y="1972270"/>
            <a:chExt cx="7773444" cy="3083547"/>
          </a:xfrm>
        </p:grpSpPr>
        <p:sp>
          <p:nvSpPr>
            <p:cNvPr id="5" name="Text Box 3"/>
            <p:cNvSpPr txBox="1">
              <a:spLocks noChangeArrowheads="1"/>
            </p:cNvSpPr>
            <p:nvPr userDrawn="1"/>
          </p:nvSpPr>
          <p:spPr bwMode="blackWhite">
            <a:xfrm>
              <a:off x="1278928" y="4698032"/>
              <a:ext cx="7773444" cy="357785"/>
            </a:xfrm>
            <a:prstGeom prst="rect">
              <a:avLst/>
            </a:prstGeom>
            <a:noFill/>
            <a:ln w="12700">
              <a:noFill/>
              <a:miter lim="800000"/>
              <a:headEnd type="none" w="sm" len="sm"/>
              <a:tailEnd type="none" w="sm" len="sm"/>
            </a:ln>
            <a:effectLst/>
          </p:spPr>
          <p:txBody>
            <a:bodyPr wrap="square" lIns="91425" tIns="45713" rIns="0" bIns="182880" anchor="b" anchorCtr="0">
              <a:spAutoFit/>
            </a:bodyPr>
            <a:lstStyle/>
            <a:p>
              <a:pPr algn="ctr" defTabSz="1218768" eaLnBrk="0" hangingPunct="0">
                <a:defRPr/>
              </a:pPr>
              <a:r>
                <a:rPr lang="en-US" sz="800" dirty="0">
                  <a:gradFill>
                    <a:gsLst>
                      <a:gs pos="0">
                        <a:schemeClr val="accent2"/>
                      </a:gs>
                      <a:gs pos="100000">
                        <a:schemeClr val="accent2"/>
                      </a:gs>
                    </a:gsLst>
                    <a:lin ang="5400000" scaled="1"/>
                  </a:gradFill>
                  <a:latin typeface="Arial" panose="020B0604020202020204" pitchFamily="34" charset="0"/>
                  <a:cs typeface="Arial" panose="020B0604020202020204" pitchFamily="34" charset="0"/>
                </a:rPr>
                <a:t>© 2015 Slalom, LLC. All rights reserved. The information herein is for informational purposes only and represents the current view of Slalom, LLC. as of the date of this presentation.</a:t>
              </a:r>
              <a:br>
                <a:rPr lang="en-US" sz="800" dirty="0">
                  <a:gradFill>
                    <a:gsLst>
                      <a:gs pos="0">
                        <a:schemeClr val="accent2"/>
                      </a:gs>
                      <a:gs pos="100000">
                        <a:schemeClr val="accent2"/>
                      </a:gs>
                    </a:gsLst>
                    <a:lin ang="5400000" scaled="1"/>
                  </a:gradFill>
                  <a:latin typeface="Arial" panose="020B0604020202020204" pitchFamily="34" charset="0"/>
                  <a:cs typeface="Arial" panose="020B0604020202020204" pitchFamily="34" charset="0"/>
                </a:rPr>
              </a:br>
              <a:r>
                <a:rPr lang="en-US" sz="800" dirty="0">
                  <a:gradFill>
                    <a:gsLst>
                      <a:gs pos="0">
                        <a:schemeClr val="accent2"/>
                      </a:gs>
                      <a:gs pos="100000">
                        <a:schemeClr val="accent2"/>
                      </a:gs>
                    </a:gsLst>
                    <a:lin ang="5400000" scaled="1"/>
                  </a:gradFill>
                  <a:latin typeface="Arial" panose="020B0604020202020204" pitchFamily="34" charset="0"/>
                  <a:cs typeface="Arial" panose="020B0604020202020204" pitchFamily="34" charset="0"/>
                </a:rPr>
                <a:t>SLALOM MAKES NO WARRANTIES, EXPRESS, IMPLIED, OR STATUTORY, AS TO THE INFORMATION IN THIS PRESENTATION.</a:t>
              </a:r>
            </a:p>
          </p:txBody>
        </p:sp>
        <p:sp>
          <p:nvSpPr>
            <p:cNvPr id="7" name="TextBox 6"/>
            <p:cNvSpPr txBox="1"/>
            <p:nvPr userDrawn="1"/>
          </p:nvSpPr>
          <p:spPr>
            <a:xfrm>
              <a:off x="4286480" y="4330751"/>
              <a:ext cx="1758341" cy="315423"/>
            </a:xfrm>
            <a:prstGeom prst="rect">
              <a:avLst/>
            </a:prstGeom>
            <a:noFill/>
          </p:spPr>
          <p:txBody>
            <a:bodyPr wrap="square" lIns="45720" tIns="0" rIns="0" bIns="91440">
              <a:spAutoFit/>
            </a:bodyPr>
            <a:lstStyle/>
            <a:p>
              <a:pPr algn="ctr" defTabSz="1219120">
                <a:defRPr/>
              </a:pPr>
              <a:r>
                <a:rPr lang="en-US" sz="2133" b="1" spc="200" dirty="0">
                  <a:gradFill>
                    <a:gsLst>
                      <a:gs pos="0">
                        <a:schemeClr val="accent2"/>
                      </a:gs>
                      <a:gs pos="100000">
                        <a:schemeClr val="accent2"/>
                      </a:gs>
                    </a:gsLst>
                    <a:lin ang="5400000" scaled="1"/>
                  </a:gradFill>
                </a:rPr>
                <a:t>slalom.com</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8582" y="1972270"/>
              <a:ext cx="3374136" cy="878439"/>
            </a:xfrm>
            <a:prstGeom prst="rect">
              <a:avLst/>
            </a:prstGeom>
            <a:noFill/>
            <a:ln>
              <a:noFill/>
            </a:ln>
          </p:spPr>
        </p:pic>
      </p:grpSp>
    </p:spTree>
    <p:extLst>
      <p:ext uri="{BB962C8B-B14F-4D97-AF65-F5344CB8AC3E}">
        <p14:creationId xmlns:p14="http://schemas.microsoft.com/office/powerpoint/2010/main" val="4087030524"/>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ver">
    <p:bg>
      <p:bgPr>
        <a:solidFill>
          <a:schemeClr val="accent2"/>
        </a:solidFill>
        <a:effectLst/>
      </p:bgPr>
    </p:bg>
    <p:spTree>
      <p:nvGrpSpPr>
        <p:cNvPr id="1" name=""/>
        <p:cNvGrpSpPr/>
        <p:nvPr/>
      </p:nvGrpSpPr>
      <p:grpSpPr>
        <a:xfrm>
          <a:off x="0" y="0"/>
          <a:ext cx="0" cy="0"/>
          <a:chOff x="0" y="0"/>
          <a:chExt cx="0" cy="0"/>
        </a:xfrm>
      </p:grpSpPr>
      <p:sp>
        <p:nvSpPr>
          <p:cNvPr id="11" name="Title Placeholder 1"/>
          <p:cNvSpPr>
            <a:spLocks noGrp="1"/>
          </p:cNvSpPr>
          <p:nvPr>
            <p:ph type="title"/>
          </p:nvPr>
        </p:nvSpPr>
        <p:spPr>
          <a:xfrm>
            <a:off x="622305" y="2465576"/>
            <a:ext cx="10972799" cy="499736"/>
          </a:xfrm>
          <a:prstGeom prst="rect">
            <a:avLst/>
          </a:prstGeom>
        </p:spPr>
        <p:txBody>
          <a:bodyPr vert="horz" lIns="0" tIns="45720" rIns="91440" bIns="45720" rtlCol="0" anchor="ctr">
            <a:noAutofit/>
          </a:bodyPr>
          <a:lstStyle>
            <a:lvl1pPr algn="l" defTabSz="914286" rtl="0" eaLnBrk="1" latinLnBrk="0" hangingPunct="1">
              <a:lnSpc>
                <a:spcPct val="90000"/>
              </a:lnSpc>
              <a:spcBef>
                <a:spcPct val="0"/>
              </a:spcBef>
              <a:buNone/>
              <a:defRPr lang="en-US" sz="5333" b="1" kern="1200" spc="-51" baseline="0" dirty="0">
                <a:gradFill>
                  <a:gsLst>
                    <a:gs pos="5376">
                      <a:schemeClr val="bg1"/>
                    </a:gs>
                    <a:gs pos="17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endParaRPr lang="en-US" dirty="0"/>
          </a:p>
        </p:txBody>
      </p:sp>
      <p:sp>
        <p:nvSpPr>
          <p:cNvPr id="12" name="Text Placeholder 10"/>
          <p:cNvSpPr>
            <a:spLocks noGrp="1"/>
          </p:cNvSpPr>
          <p:nvPr>
            <p:ph type="body" sz="quarter" idx="15"/>
          </p:nvPr>
        </p:nvSpPr>
        <p:spPr>
          <a:xfrm>
            <a:off x="622305" y="3251876"/>
            <a:ext cx="4596969" cy="446821"/>
          </a:xfrm>
        </p:spPr>
        <p:txBody>
          <a:bodyPr lIns="0" tIns="0" rIns="0" bIns="0">
            <a:noAutofit/>
          </a:bodyPr>
          <a:lstStyle>
            <a:lvl1pPr marL="0" indent="0" algn="l">
              <a:lnSpc>
                <a:spcPts val="2133"/>
              </a:lnSpc>
              <a:buNone/>
              <a:defRPr sz="1867" b="0" kern="0" spc="51" baseline="0">
                <a:gradFill>
                  <a:gsLst>
                    <a:gs pos="5376">
                      <a:schemeClr val="bg1"/>
                    </a:gs>
                    <a:gs pos="17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pPr lvl="0"/>
            <a:r>
              <a:rPr lang="en-US"/>
              <a:t>Click to edit Master text styles</a:t>
            </a:r>
          </a:p>
        </p:txBody>
      </p:sp>
      <p:sp>
        <p:nvSpPr>
          <p:cNvPr id="6" name="Text Placeholder 10"/>
          <p:cNvSpPr>
            <a:spLocks noGrp="1"/>
          </p:cNvSpPr>
          <p:nvPr>
            <p:ph type="body" sz="quarter" idx="22"/>
          </p:nvPr>
        </p:nvSpPr>
        <p:spPr>
          <a:xfrm>
            <a:off x="622303" y="4606281"/>
            <a:ext cx="3021600" cy="353195"/>
          </a:xfrm>
        </p:spPr>
        <p:txBody>
          <a:bodyPr lIns="0" tIns="0" rIns="0" bIns="0">
            <a:normAutofit/>
          </a:bodyPr>
          <a:lstStyle>
            <a:lvl1pPr marL="0" indent="0" algn="l">
              <a:buNone/>
              <a:defRPr sz="1333" b="0" kern="0" spc="51" baseline="0">
                <a:gradFill>
                  <a:gsLst>
                    <a:gs pos="5376">
                      <a:schemeClr val="bg1"/>
                    </a:gs>
                    <a:gs pos="17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240562360"/>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2_Presentation Cover">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627743" y="577605"/>
            <a:ext cx="10911627" cy="1274195"/>
          </a:xfrm>
          <a:noFill/>
        </p:spPr>
        <p:txBody>
          <a:bodyPr wrap="square" lIns="0" tIns="0" bIns="0" anchor="b" anchorCtr="0">
            <a:spAutoFit/>
          </a:bodyPr>
          <a:lstStyle>
            <a:lvl1pPr algn="l" defTabSz="1219170" rtl="0" eaLnBrk="1" latinLnBrk="0" hangingPunct="1">
              <a:lnSpc>
                <a:spcPct val="85000"/>
              </a:lnSpc>
              <a:spcBef>
                <a:spcPct val="0"/>
              </a:spcBef>
              <a:buNone/>
              <a:defRPr lang="en-US" sz="4800" b="1" kern="1200" spc="-67" baseline="0" dirty="0">
                <a:gradFill>
                  <a:gsLst>
                    <a:gs pos="1000">
                      <a:schemeClr val="bg1"/>
                    </a:gs>
                    <a:gs pos="99000">
                      <a:schemeClr val="bg1"/>
                    </a:gs>
                  </a:gsLst>
                  <a:lin ang="13200000" scaled="0"/>
                </a:gradFill>
                <a:latin typeface="Arial" panose="020B0604020202020204" pitchFamily="34" charset="0"/>
                <a:ea typeface="+mj-ea"/>
                <a:cs typeface="Arial" panose="020B0604020202020204" pitchFamily="34" charset="0"/>
              </a:defRPr>
            </a:lvl1pPr>
          </a:lstStyle>
          <a:p>
            <a:r>
              <a:rPr lang="en-US" dirty="0"/>
              <a:t>Click to edit </a:t>
            </a:r>
            <a:br>
              <a:rPr lang="en-US" dirty="0"/>
            </a:br>
            <a:r>
              <a:rPr lang="en-US" dirty="0"/>
              <a:t>master title style</a:t>
            </a:r>
          </a:p>
        </p:txBody>
      </p:sp>
      <p:sp>
        <p:nvSpPr>
          <p:cNvPr id="10" name="Subtitle 2"/>
          <p:cNvSpPr>
            <a:spLocks noGrp="1"/>
          </p:cNvSpPr>
          <p:nvPr>
            <p:ph type="subTitle" idx="1" hasCustomPrompt="1"/>
          </p:nvPr>
        </p:nvSpPr>
        <p:spPr>
          <a:xfrm>
            <a:off x="634918" y="2014530"/>
            <a:ext cx="7540983" cy="318100"/>
          </a:xfrm>
          <a:prstGeom prst="rect">
            <a:avLst/>
          </a:prstGeom>
        </p:spPr>
        <p:txBody>
          <a:bodyPr/>
          <a:lstStyle>
            <a:lvl1pPr marL="0" indent="0" algn="l" defTabSz="1219170" rtl="0" eaLnBrk="1" latinLnBrk="0" hangingPunct="1">
              <a:lnSpc>
                <a:spcPct val="100000"/>
              </a:lnSpc>
              <a:spcBef>
                <a:spcPct val="0"/>
              </a:spcBef>
              <a:buClr>
                <a:srgbClr val="00B7E6"/>
              </a:buClr>
              <a:buSzPct val="110000"/>
              <a:buFont typeface="Wingdings" panose="05000000000000000000" pitchFamily="2" charset="2"/>
              <a:buNone/>
              <a:defRPr lang="en-US" sz="1467" b="1" kern="1200" spc="0" baseline="0" dirty="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Text Placeholder 3"/>
          <p:cNvSpPr>
            <a:spLocks noGrp="1"/>
          </p:cNvSpPr>
          <p:nvPr>
            <p:ph type="body" sz="quarter" idx="10"/>
          </p:nvPr>
        </p:nvSpPr>
        <p:spPr>
          <a:xfrm>
            <a:off x="634915" y="2302589"/>
            <a:ext cx="7537077" cy="276999"/>
          </a:xfrm>
        </p:spPr>
        <p:txBody>
          <a:bodyPr vert="horz" wrap="square" lIns="0" tIns="45720" rIns="0" bIns="45720" rtlCol="0">
            <a:spAutoFit/>
          </a:bodyPr>
          <a:lstStyle>
            <a:lvl1pPr marL="230712" indent="-230712">
              <a:buNone/>
              <a:defRPr lang="en-US" sz="1200" b="0" i="1" kern="1200" spc="107" baseline="0" dirty="0" smtClean="0">
                <a:gradFill>
                  <a:gsLst>
                    <a:gs pos="12389">
                      <a:schemeClr val="bg1"/>
                    </a:gs>
                    <a:gs pos="34000">
                      <a:schemeClr val="bg1"/>
                    </a:gs>
                  </a:gsLst>
                  <a:lin ang="5400000" scaled="0"/>
                </a:gradFill>
                <a:latin typeface="Georgia" panose="02040502050405020303" pitchFamily="18" charset="0"/>
                <a:ea typeface="+mj-ea"/>
                <a:cs typeface="Arial" panose="020B0604020202020204" pitchFamily="34" charset="0"/>
              </a:defRPr>
            </a:lvl1pPr>
            <a:lvl2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2pPr>
            <a:lvl3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3pPr>
            <a:lvl4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4pPr>
            <a:lvl5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5pPr>
          </a:lstStyle>
          <a:p>
            <a:pPr marL="0" lvl="0" indent="0">
              <a:lnSpc>
                <a:spcPct val="100000"/>
              </a:lnSpc>
              <a:spcBef>
                <a:spcPct val="0"/>
              </a:spcBef>
            </a:pPr>
            <a:r>
              <a:rPr lang="en-US"/>
              <a:t>Click to edit Master text styles</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6857" y="6266992"/>
            <a:ext cx="1072772" cy="279584"/>
          </a:xfrm>
          <a:prstGeom prst="rect">
            <a:avLst/>
          </a:prstGeom>
        </p:spPr>
      </p:pic>
    </p:spTree>
    <p:extLst>
      <p:ext uri="{BB962C8B-B14F-4D97-AF65-F5344CB8AC3E}">
        <p14:creationId xmlns:p14="http://schemas.microsoft.com/office/powerpoint/2010/main" val="3731808386"/>
      </p:ext>
    </p:extLst>
  </p:cSld>
  <p:clrMapOvr>
    <a:masterClrMapping/>
  </p:clrMapOvr>
  <p:hf sldNum="0" hdr="0" ftr="0" dt="0"/>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BBEE0BC-9B34-1747-AAFA-F76DB9E3BBA9}" type="datetimeFigureOut">
              <a:rPr lang="en-US" smtClean="0">
                <a:gradFill>
                  <a:gsLst>
                    <a:gs pos="0">
                      <a:srgbClr val="FFFFFF">
                        <a:lumMod val="65000"/>
                      </a:srgbClr>
                    </a:gs>
                    <a:gs pos="98000">
                      <a:srgbClr val="FFFFFF">
                        <a:lumMod val="65000"/>
                      </a:srgbClr>
                    </a:gs>
                  </a:gsLst>
                  <a:lin ang="5400000" scaled="0"/>
                </a:gradFill>
              </a:rPr>
              <a:pPr/>
              <a:t>6/15/2017</a:t>
            </a:fld>
            <a:endParaRPr dirty="0">
              <a:gradFill>
                <a:gsLst>
                  <a:gs pos="0">
                    <a:srgbClr val="FFFFFF">
                      <a:lumMod val="65000"/>
                    </a:srgbClr>
                  </a:gs>
                  <a:gs pos="98000">
                    <a:srgbClr val="FFFFFF">
                      <a:lumMod val="65000"/>
                    </a:srgbClr>
                  </a:gs>
                </a:gsLst>
                <a:lin ang="5400000" scaled="0"/>
              </a:gradFill>
            </a:endParaRPr>
          </a:p>
        </p:txBody>
      </p:sp>
      <p:sp>
        <p:nvSpPr>
          <p:cNvPr id="5" name="Footer Placeholder 4"/>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gradFill>
                <a:gsLst>
                  <a:gs pos="0">
                    <a:srgbClr val="FFFFFF">
                      <a:lumMod val="65000"/>
                    </a:srgbClr>
                  </a:gs>
                  <a:gs pos="98000">
                    <a:srgbClr val="FFFFFF">
                      <a:lumMod val="65000"/>
                    </a:srgbClr>
                  </a:gs>
                </a:gsLst>
                <a:lin ang="5400000" scaled="0"/>
              </a:gradFill>
            </a:endParaRPr>
          </a:p>
        </p:txBody>
      </p:sp>
      <p:sp>
        <p:nvSpPr>
          <p:cNvPr id="6" name="Slide Number Placeholder 5"/>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889B1CBF-4FD7-214D-9302-2FF9AE85277A}" type="slidenum">
              <a:rPr smtClean="0">
                <a:gradFill>
                  <a:gsLst>
                    <a:gs pos="0">
                      <a:srgbClr val="FFFFFF">
                        <a:lumMod val="65000"/>
                      </a:srgbClr>
                    </a:gs>
                    <a:gs pos="98000">
                      <a:srgbClr val="FFFFFF">
                        <a:lumMod val="65000"/>
                      </a:srgbClr>
                    </a:gs>
                  </a:gsLst>
                  <a:lin ang="5400000" scaled="0"/>
                </a:gradFill>
              </a:rPr>
              <a:pPr/>
              <a:t>‹#›</a:t>
            </a:fld>
            <a:endParaRPr>
              <a:gradFill>
                <a:gsLst>
                  <a:gs pos="0">
                    <a:srgbClr val="FFFFFF">
                      <a:lumMod val="65000"/>
                    </a:srgbClr>
                  </a:gs>
                  <a:gs pos="98000">
                    <a:srgbClr val="FFFFFF">
                      <a:lumMod val="65000"/>
                    </a:srgbClr>
                  </a:gs>
                </a:gsLst>
                <a:lin ang="5400000" scaled="0"/>
              </a:gradFill>
            </a:endParaRPr>
          </a:p>
        </p:txBody>
      </p:sp>
      <p:sp>
        <p:nvSpPr>
          <p:cNvPr id="12" name="Text Placeholder 11"/>
          <p:cNvSpPr>
            <a:spLocks noGrp="1"/>
          </p:cNvSpPr>
          <p:nvPr>
            <p:ph type="body" sz="quarter" idx="13"/>
          </p:nvPr>
        </p:nvSpPr>
        <p:spPr>
          <a:xfrm>
            <a:off x="520700" y="1423634"/>
            <a:ext cx="11143488" cy="158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0743910"/>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BBEE0BC-9B34-1747-AAFA-F76DB9E3BBA9}" type="datetimeFigureOut">
              <a:rPr lang="en-US" smtClean="0">
                <a:gradFill>
                  <a:gsLst>
                    <a:gs pos="0">
                      <a:srgbClr val="FFFFFF">
                        <a:lumMod val="65000"/>
                      </a:srgbClr>
                    </a:gs>
                    <a:gs pos="98000">
                      <a:srgbClr val="FFFFFF">
                        <a:lumMod val="65000"/>
                      </a:srgbClr>
                    </a:gs>
                  </a:gsLst>
                  <a:lin ang="5400000" scaled="0"/>
                </a:gradFill>
              </a:rPr>
              <a:pPr/>
              <a:t>6/15/2017</a:t>
            </a:fld>
            <a:endParaRPr dirty="0">
              <a:gradFill>
                <a:gsLst>
                  <a:gs pos="0">
                    <a:srgbClr val="FFFFFF">
                      <a:lumMod val="65000"/>
                    </a:srgbClr>
                  </a:gs>
                  <a:gs pos="98000">
                    <a:srgbClr val="FFFFFF">
                      <a:lumMod val="65000"/>
                    </a:srgbClr>
                  </a:gs>
                </a:gsLst>
                <a:lin ang="5400000" scaled="0"/>
              </a:gradFill>
            </a:endParaRPr>
          </a:p>
        </p:txBody>
      </p:sp>
      <p:sp>
        <p:nvSpPr>
          <p:cNvPr id="5" name="Footer Placeholder 4"/>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gradFill>
                <a:gsLst>
                  <a:gs pos="0">
                    <a:srgbClr val="FFFFFF">
                      <a:lumMod val="65000"/>
                    </a:srgbClr>
                  </a:gs>
                  <a:gs pos="98000">
                    <a:srgbClr val="FFFFFF">
                      <a:lumMod val="65000"/>
                    </a:srgbClr>
                  </a:gs>
                </a:gsLst>
                <a:lin ang="5400000" scaled="0"/>
              </a:gradFill>
            </a:endParaRPr>
          </a:p>
        </p:txBody>
      </p:sp>
      <p:sp>
        <p:nvSpPr>
          <p:cNvPr id="6" name="Slide Number Placeholder 5"/>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889B1CBF-4FD7-214D-9302-2FF9AE85277A}" type="slidenum">
              <a:rPr smtClean="0">
                <a:gradFill>
                  <a:gsLst>
                    <a:gs pos="0">
                      <a:srgbClr val="FFFFFF">
                        <a:lumMod val="65000"/>
                      </a:srgbClr>
                    </a:gs>
                    <a:gs pos="98000">
                      <a:srgbClr val="FFFFFF">
                        <a:lumMod val="65000"/>
                      </a:srgbClr>
                    </a:gs>
                  </a:gsLst>
                  <a:lin ang="5400000" scaled="0"/>
                </a:gradFill>
              </a:rPr>
              <a:pPr/>
              <a:t>‹#›</a:t>
            </a:fld>
            <a:endParaRPr>
              <a:gradFill>
                <a:gsLst>
                  <a:gs pos="0">
                    <a:srgbClr val="FFFFFF">
                      <a:lumMod val="65000"/>
                    </a:srgbClr>
                  </a:gs>
                  <a:gs pos="98000">
                    <a:srgbClr val="FFFFFF">
                      <a:lumMod val="65000"/>
                    </a:srgbClr>
                  </a:gs>
                </a:gsLst>
                <a:lin ang="5400000" scaled="0"/>
              </a:gradFill>
            </a:endParaRPr>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68672158"/>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BBEE0BC-9B34-1747-AAFA-F76DB9E3BBA9}" type="datetimeFigureOut">
              <a:rPr lang="en-US" smtClean="0">
                <a:gradFill>
                  <a:gsLst>
                    <a:gs pos="0">
                      <a:srgbClr val="FFFFFF">
                        <a:lumMod val="65000"/>
                      </a:srgbClr>
                    </a:gs>
                    <a:gs pos="98000">
                      <a:srgbClr val="FFFFFF">
                        <a:lumMod val="65000"/>
                      </a:srgbClr>
                    </a:gs>
                  </a:gsLst>
                  <a:lin ang="5400000" scaled="0"/>
                </a:gradFill>
              </a:rPr>
              <a:pPr/>
              <a:t>6/15/2017</a:t>
            </a:fld>
            <a:endParaRPr dirty="0">
              <a:gradFill>
                <a:gsLst>
                  <a:gs pos="0">
                    <a:srgbClr val="FFFFFF">
                      <a:lumMod val="65000"/>
                    </a:srgbClr>
                  </a:gs>
                  <a:gs pos="98000">
                    <a:srgbClr val="FFFFFF">
                      <a:lumMod val="65000"/>
                    </a:srgbClr>
                  </a:gs>
                </a:gsLst>
                <a:lin ang="5400000" scaled="0"/>
              </a:gradFill>
            </a:endParaRPr>
          </a:p>
        </p:txBody>
      </p:sp>
      <p:sp>
        <p:nvSpPr>
          <p:cNvPr id="6" name="Footer Placeholder 5"/>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gradFill>
                <a:gsLst>
                  <a:gs pos="0">
                    <a:srgbClr val="FFFFFF">
                      <a:lumMod val="65000"/>
                    </a:srgbClr>
                  </a:gs>
                  <a:gs pos="98000">
                    <a:srgbClr val="FFFFFF">
                      <a:lumMod val="65000"/>
                    </a:srgbClr>
                  </a:gs>
                </a:gsLst>
                <a:lin ang="5400000" scaled="0"/>
              </a:gradFill>
            </a:endParaRPr>
          </a:p>
        </p:txBody>
      </p:sp>
      <p:sp>
        <p:nvSpPr>
          <p:cNvPr id="7" name="Slide Number Placeholder 6"/>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889B1CBF-4FD7-214D-9302-2FF9AE85277A}" type="slidenum">
              <a:rPr smtClean="0">
                <a:gradFill>
                  <a:gsLst>
                    <a:gs pos="0">
                      <a:srgbClr val="FFFFFF">
                        <a:lumMod val="65000"/>
                      </a:srgbClr>
                    </a:gs>
                    <a:gs pos="98000">
                      <a:srgbClr val="FFFFFF">
                        <a:lumMod val="65000"/>
                      </a:srgbClr>
                    </a:gs>
                  </a:gsLst>
                  <a:lin ang="5400000" scaled="0"/>
                </a:gradFill>
              </a:rPr>
              <a:pPr/>
              <a:t>‹#›</a:t>
            </a:fld>
            <a:endParaRPr>
              <a:gradFill>
                <a:gsLst>
                  <a:gs pos="0">
                    <a:srgbClr val="FFFFFF">
                      <a:lumMod val="65000"/>
                    </a:srgbClr>
                  </a:gs>
                  <a:gs pos="98000">
                    <a:srgbClr val="FFFFFF">
                      <a:lumMod val="65000"/>
                    </a:srgbClr>
                  </a:gs>
                </a:gsLst>
                <a:lin ang="5400000" scaled="0"/>
              </a:gradFill>
            </a:endParaRPr>
          </a:p>
        </p:txBody>
      </p:sp>
      <p:sp>
        <p:nvSpPr>
          <p:cNvPr id="9" name="Text Placeholder 8"/>
          <p:cNvSpPr>
            <a:spLocks noGrp="1"/>
          </p:cNvSpPr>
          <p:nvPr>
            <p:ph type="body" sz="quarter" idx="13"/>
          </p:nvPr>
        </p:nvSpPr>
        <p:spPr>
          <a:xfrm>
            <a:off x="520700" y="1422402"/>
            <a:ext cx="5486400" cy="158231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4"/>
          </p:nvPr>
        </p:nvSpPr>
        <p:spPr>
          <a:xfrm>
            <a:off x="6169152" y="1422402"/>
            <a:ext cx="5486400" cy="158231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38055085"/>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0700" y="1453178"/>
            <a:ext cx="5486400" cy="424732"/>
          </a:xfrm>
          <a:prstGeom prst="rect">
            <a:avLst/>
          </a:prstGeom>
        </p:spPr>
        <p:txBody>
          <a:bodyPr anchor="b">
            <a:spAutoFit/>
          </a:bodyPr>
          <a:lstStyle>
            <a:lvl1pPr marL="0" indent="0">
              <a:buNone/>
              <a:defRPr lang="en-US" sz="2400" b="1" kern="1200" dirty="0" smtClean="0">
                <a:solidFill>
                  <a:schemeClr val="tx1"/>
                </a:solidFill>
                <a:latin typeface="Arial" panose="020B0604020202020204" pitchFamily="34" charset="0"/>
                <a:ea typeface="ＭＳ Ｐゴシック" charset="0"/>
                <a:cs typeface="Arial" panose="020B0604020202020204"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marL="0" lvl="0" indent="0" algn="l" defTabSz="1217054" rtl="0" eaLnBrk="1" fontAlgn="base" hangingPunct="1">
              <a:lnSpc>
                <a:spcPct val="90000"/>
              </a:lnSpc>
              <a:spcBef>
                <a:spcPts val="0"/>
              </a:spcBef>
              <a:spcAft>
                <a:spcPct val="0"/>
              </a:spcAft>
              <a:buClr>
                <a:schemeClr val="accent1"/>
              </a:buClr>
              <a:buSzPct val="90000"/>
              <a:buFont typeface="Wingdings" pitchFamily="2" charset="2"/>
              <a:buNone/>
            </a:pPr>
            <a:r>
              <a:rPr lang="en-US"/>
              <a:t>Click to edit Master text styles</a:t>
            </a:r>
          </a:p>
        </p:txBody>
      </p:sp>
      <p:sp>
        <p:nvSpPr>
          <p:cNvPr id="5" name="Text Placeholder 4"/>
          <p:cNvSpPr>
            <a:spLocks noGrp="1"/>
          </p:cNvSpPr>
          <p:nvPr>
            <p:ph type="body" sz="quarter" idx="3"/>
          </p:nvPr>
        </p:nvSpPr>
        <p:spPr>
          <a:xfrm>
            <a:off x="6169152" y="1453178"/>
            <a:ext cx="5486400" cy="424732"/>
          </a:xfrm>
          <a:prstGeom prst="rect">
            <a:avLst/>
          </a:prstGeom>
        </p:spPr>
        <p:txBody>
          <a:bodyPr anchor="b">
            <a:spAutoFit/>
          </a:bodyPr>
          <a:lstStyle>
            <a:lvl1pPr marL="0" indent="0">
              <a:buNone/>
              <a:defRPr lang="en-US" sz="2400" b="1" kern="1200" dirty="0" smtClean="0">
                <a:solidFill>
                  <a:schemeClr val="tx1"/>
                </a:solidFill>
                <a:latin typeface="Arial" panose="020B0604020202020204" pitchFamily="34" charset="0"/>
                <a:ea typeface="ＭＳ Ｐゴシック" charset="0"/>
                <a:cs typeface="Arial" panose="020B0604020202020204"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marL="0" lvl="0" indent="0" algn="l" defTabSz="1217054" rtl="0" eaLnBrk="1" fontAlgn="base" hangingPunct="1">
              <a:lnSpc>
                <a:spcPct val="90000"/>
              </a:lnSpc>
              <a:spcBef>
                <a:spcPts val="0"/>
              </a:spcBef>
              <a:spcAft>
                <a:spcPct val="0"/>
              </a:spcAft>
              <a:buClr>
                <a:schemeClr val="accent1"/>
              </a:buClr>
              <a:buSzPct val="90000"/>
              <a:buFont typeface="Wingdings" pitchFamily="2" charset="2"/>
              <a:buNone/>
            </a:pPr>
            <a:r>
              <a:rPr lang="en-US"/>
              <a:t>Click to edit Master text styles</a:t>
            </a:r>
          </a:p>
        </p:txBody>
      </p:sp>
      <p:sp>
        <p:nvSpPr>
          <p:cNvPr id="7" name="Date Placeholder 6"/>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BBEE0BC-9B34-1747-AAFA-F76DB9E3BBA9}" type="datetimeFigureOut">
              <a:rPr lang="en-US" smtClean="0">
                <a:gradFill>
                  <a:gsLst>
                    <a:gs pos="0">
                      <a:srgbClr val="FFFFFF">
                        <a:lumMod val="65000"/>
                      </a:srgbClr>
                    </a:gs>
                    <a:gs pos="98000">
                      <a:srgbClr val="FFFFFF">
                        <a:lumMod val="65000"/>
                      </a:srgbClr>
                    </a:gs>
                  </a:gsLst>
                  <a:lin ang="5400000" scaled="0"/>
                </a:gradFill>
              </a:rPr>
              <a:pPr/>
              <a:t>6/15/2017</a:t>
            </a:fld>
            <a:endParaRPr dirty="0">
              <a:gradFill>
                <a:gsLst>
                  <a:gs pos="0">
                    <a:srgbClr val="FFFFFF">
                      <a:lumMod val="65000"/>
                    </a:srgbClr>
                  </a:gs>
                  <a:gs pos="98000">
                    <a:srgbClr val="FFFFFF">
                      <a:lumMod val="65000"/>
                    </a:srgbClr>
                  </a:gs>
                </a:gsLst>
                <a:lin ang="5400000" scaled="0"/>
              </a:gradFill>
            </a:endParaRPr>
          </a:p>
        </p:txBody>
      </p:sp>
      <p:sp>
        <p:nvSpPr>
          <p:cNvPr id="8" name="Footer Placeholder 7"/>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gradFill>
                <a:gsLst>
                  <a:gs pos="0">
                    <a:srgbClr val="FFFFFF">
                      <a:lumMod val="65000"/>
                    </a:srgbClr>
                  </a:gs>
                  <a:gs pos="98000">
                    <a:srgbClr val="FFFFFF">
                      <a:lumMod val="65000"/>
                    </a:srgbClr>
                  </a:gs>
                </a:gsLst>
                <a:lin ang="5400000" scaled="0"/>
              </a:gradFill>
            </a:endParaRPr>
          </a:p>
        </p:txBody>
      </p:sp>
      <p:sp>
        <p:nvSpPr>
          <p:cNvPr id="9" name="Slide Number Placeholder 8"/>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889B1CBF-4FD7-214D-9302-2FF9AE85277A}" type="slidenum">
              <a:rPr smtClean="0">
                <a:gradFill>
                  <a:gsLst>
                    <a:gs pos="0">
                      <a:srgbClr val="FFFFFF">
                        <a:lumMod val="65000"/>
                      </a:srgbClr>
                    </a:gs>
                    <a:gs pos="98000">
                      <a:srgbClr val="FFFFFF">
                        <a:lumMod val="65000"/>
                      </a:srgbClr>
                    </a:gs>
                  </a:gsLst>
                  <a:lin ang="5400000" scaled="0"/>
                </a:gradFill>
              </a:rPr>
              <a:pPr/>
              <a:t>‹#›</a:t>
            </a:fld>
            <a:endParaRPr>
              <a:gradFill>
                <a:gsLst>
                  <a:gs pos="0">
                    <a:srgbClr val="FFFFFF">
                      <a:lumMod val="65000"/>
                    </a:srgbClr>
                  </a:gs>
                  <a:gs pos="98000">
                    <a:srgbClr val="FFFFFF">
                      <a:lumMod val="65000"/>
                    </a:srgbClr>
                  </a:gs>
                </a:gsLst>
                <a:lin ang="5400000" scaled="0"/>
              </a:gradFill>
            </a:endParaRPr>
          </a:p>
        </p:txBody>
      </p:sp>
      <p:sp>
        <p:nvSpPr>
          <p:cNvPr id="11" name="Text Placeholder 10"/>
          <p:cNvSpPr>
            <a:spLocks noGrp="1"/>
          </p:cNvSpPr>
          <p:nvPr>
            <p:ph type="body" sz="quarter" idx="13"/>
          </p:nvPr>
        </p:nvSpPr>
        <p:spPr>
          <a:xfrm>
            <a:off x="520700" y="1927620"/>
            <a:ext cx="5486400" cy="158231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4"/>
          </p:nvPr>
        </p:nvSpPr>
        <p:spPr>
          <a:xfrm>
            <a:off x="6169152" y="1927620"/>
            <a:ext cx="5486400" cy="158231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50588439"/>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BBEE0BC-9B34-1747-AAFA-F76DB9E3BBA9}" type="datetimeFigureOut">
              <a:rPr lang="en-US" smtClean="0">
                <a:gradFill>
                  <a:gsLst>
                    <a:gs pos="0">
                      <a:srgbClr val="FFFFFF">
                        <a:lumMod val="65000"/>
                      </a:srgbClr>
                    </a:gs>
                    <a:gs pos="98000">
                      <a:srgbClr val="FFFFFF">
                        <a:lumMod val="65000"/>
                      </a:srgbClr>
                    </a:gs>
                  </a:gsLst>
                  <a:lin ang="5400000" scaled="0"/>
                </a:gradFill>
              </a:rPr>
              <a:pPr/>
              <a:t>6/15/2017</a:t>
            </a:fld>
            <a:endParaRPr dirty="0">
              <a:gradFill>
                <a:gsLst>
                  <a:gs pos="0">
                    <a:srgbClr val="FFFFFF">
                      <a:lumMod val="65000"/>
                    </a:srgbClr>
                  </a:gs>
                  <a:gs pos="98000">
                    <a:srgbClr val="FFFFFF">
                      <a:lumMod val="65000"/>
                    </a:srgbClr>
                  </a:gs>
                </a:gsLst>
                <a:lin ang="5400000" scaled="0"/>
              </a:gradFill>
            </a:endParaRPr>
          </a:p>
        </p:txBody>
      </p:sp>
      <p:sp>
        <p:nvSpPr>
          <p:cNvPr id="3" name="Footer Placeholder 2"/>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gradFill>
                <a:gsLst>
                  <a:gs pos="0">
                    <a:srgbClr val="FFFFFF">
                      <a:lumMod val="65000"/>
                    </a:srgbClr>
                  </a:gs>
                  <a:gs pos="98000">
                    <a:srgbClr val="FFFFFF">
                      <a:lumMod val="65000"/>
                    </a:srgbClr>
                  </a:gs>
                </a:gsLst>
                <a:lin ang="5400000" scaled="0"/>
              </a:gradFill>
            </a:endParaRPr>
          </a:p>
        </p:txBody>
      </p:sp>
      <p:sp>
        <p:nvSpPr>
          <p:cNvPr id="4" name="Slide Number Placeholder 3"/>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889B1CBF-4FD7-214D-9302-2FF9AE85277A}" type="slidenum">
              <a:rPr smtClean="0">
                <a:gradFill>
                  <a:gsLst>
                    <a:gs pos="0">
                      <a:srgbClr val="FFFFFF">
                        <a:lumMod val="65000"/>
                      </a:srgbClr>
                    </a:gs>
                    <a:gs pos="98000">
                      <a:srgbClr val="FFFFFF">
                        <a:lumMod val="65000"/>
                      </a:srgbClr>
                    </a:gs>
                  </a:gsLst>
                  <a:lin ang="5400000" scaled="0"/>
                </a:gradFill>
              </a:rPr>
              <a:pPr/>
              <a:t>‹#›</a:t>
            </a:fld>
            <a:endParaRPr>
              <a:gradFill>
                <a:gsLst>
                  <a:gs pos="0">
                    <a:srgbClr val="FFFFFF">
                      <a:lumMod val="65000"/>
                    </a:srgbClr>
                  </a:gs>
                  <a:gs pos="98000">
                    <a:srgbClr val="FFFFFF">
                      <a:lumMod val="65000"/>
                    </a:srgbClr>
                  </a:gs>
                </a:gsLst>
                <a:lin ang="5400000" scaled="0"/>
              </a:gradFill>
            </a:endParaRPr>
          </a:p>
        </p:txBody>
      </p:sp>
    </p:spTree>
    <p:extLst>
      <p:ext uri="{BB962C8B-B14F-4D97-AF65-F5344CB8AC3E}">
        <p14:creationId xmlns:p14="http://schemas.microsoft.com/office/powerpoint/2010/main" val="6267563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6/15/2017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6_Generic Section Divider">
    <p:bg bwMode="ltGray">
      <p:bgPr>
        <a:gradFill>
          <a:gsLst>
            <a:gs pos="0">
              <a:srgbClr val="006790"/>
            </a:gs>
            <a:gs pos="100000">
              <a:srgbClr val="A2B960"/>
            </a:gs>
          </a:gsLst>
          <a:lin ang="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627743" y="648394"/>
            <a:ext cx="10911627" cy="1203407"/>
          </a:xfrm>
          <a:noFill/>
        </p:spPr>
        <p:txBody>
          <a:bodyPr wrap="square" lIns="0" tIns="0" bIns="0" anchor="b" anchorCtr="0">
            <a:spAutoFit/>
          </a:bodyPr>
          <a:lstStyle>
            <a:lvl1pPr algn="l" defTabSz="1219170" rtl="0" eaLnBrk="1" latinLnBrk="0" hangingPunct="1">
              <a:lnSpc>
                <a:spcPct val="85000"/>
              </a:lnSpc>
              <a:spcBef>
                <a:spcPct val="0"/>
              </a:spcBef>
              <a:buNone/>
              <a:defRPr lang="en-US" sz="4533" b="1" kern="1200" spc="-67" baseline="0" dirty="0">
                <a:gradFill>
                  <a:gsLst>
                    <a:gs pos="1000">
                      <a:schemeClr val="bg1"/>
                    </a:gs>
                    <a:gs pos="99000">
                      <a:schemeClr val="bg1"/>
                    </a:gs>
                  </a:gsLst>
                  <a:lin ang="13200000" scaled="0"/>
                </a:gradFill>
                <a:latin typeface="Arial" panose="020B0604020202020204" pitchFamily="34" charset="0"/>
                <a:ea typeface="+mj-ea"/>
                <a:cs typeface="Arial" panose="020B0604020202020204" pitchFamily="34" charset="0"/>
              </a:defRPr>
            </a:lvl1pPr>
          </a:lstStyle>
          <a:p>
            <a:r>
              <a:rPr lang="en-US" dirty="0"/>
              <a:t>Click to edit </a:t>
            </a:r>
            <a:br>
              <a:rPr lang="en-US" dirty="0"/>
            </a:br>
            <a:r>
              <a:rPr lang="en-US" dirty="0"/>
              <a:t>master title style</a:t>
            </a:r>
          </a:p>
        </p:txBody>
      </p:sp>
      <p:sp>
        <p:nvSpPr>
          <p:cNvPr id="10" name="Subtitle 2"/>
          <p:cNvSpPr>
            <a:spLocks noGrp="1"/>
          </p:cNvSpPr>
          <p:nvPr>
            <p:ph type="subTitle" idx="1" hasCustomPrompt="1"/>
          </p:nvPr>
        </p:nvSpPr>
        <p:spPr>
          <a:xfrm>
            <a:off x="634918" y="2014530"/>
            <a:ext cx="7540983" cy="318100"/>
          </a:xfrm>
          <a:prstGeom prst="rect">
            <a:avLst/>
          </a:prstGeom>
        </p:spPr>
        <p:txBody>
          <a:bodyPr/>
          <a:lstStyle>
            <a:lvl1pPr marL="0" indent="0" algn="l" defTabSz="1219170" rtl="0" eaLnBrk="1" latinLnBrk="0" hangingPunct="1">
              <a:lnSpc>
                <a:spcPct val="100000"/>
              </a:lnSpc>
              <a:spcBef>
                <a:spcPct val="0"/>
              </a:spcBef>
              <a:buClr>
                <a:srgbClr val="00B7E6"/>
              </a:buClr>
              <a:buSzPct val="110000"/>
              <a:buFont typeface="Wingdings" panose="05000000000000000000" pitchFamily="2" charset="2"/>
              <a:buNone/>
              <a:defRPr lang="en-US" sz="1467" b="1" kern="1200" spc="0" baseline="0" dirty="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Text Placeholder 3"/>
          <p:cNvSpPr>
            <a:spLocks noGrp="1"/>
          </p:cNvSpPr>
          <p:nvPr>
            <p:ph type="body" sz="quarter" idx="10"/>
          </p:nvPr>
        </p:nvSpPr>
        <p:spPr>
          <a:xfrm>
            <a:off x="634915" y="2302589"/>
            <a:ext cx="7537077" cy="276999"/>
          </a:xfrm>
        </p:spPr>
        <p:txBody>
          <a:bodyPr vert="horz" wrap="square" lIns="0" tIns="45720" rIns="0" bIns="45720" rtlCol="0">
            <a:spAutoFit/>
          </a:bodyPr>
          <a:lstStyle>
            <a:lvl1pPr marL="230712" indent="-230712">
              <a:buNone/>
              <a:defRPr lang="en-US" sz="1200" b="0" i="1" kern="1200" spc="107" baseline="0" dirty="0" smtClean="0">
                <a:gradFill>
                  <a:gsLst>
                    <a:gs pos="12389">
                      <a:schemeClr val="bg1"/>
                    </a:gs>
                    <a:gs pos="34000">
                      <a:schemeClr val="bg1"/>
                    </a:gs>
                  </a:gsLst>
                  <a:lin ang="5400000" scaled="0"/>
                </a:gradFill>
                <a:latin typeface="Georgia" panose="02040502050405020303" pitchFamily="18" charset="0"/>
                <a:ea typeface="+mj-ea"/>
                <a:cs typeface="Arial" panose="020B0604020202020204" pitchFamily="34" charset="0"/>
              </a:defRPr>
            </a:lvl1pPr>
            <a:lvl2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2pPr>
            <a:lvl3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3pPr>
            <a:lvl4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4pPr>
            <a:lvl5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5pPr>
          </a:lstStyle>
          <a:p>
            <a:pPr marL="0" lvl="0" indent="0">
              <a:lnSpc>
                <a:spcPct val="100000"/>
              </a:lnSpc>
              <a:spcBef>
                <a:spcPct val="0"/>
              </a:spcBef>
            </a:pPr>
            <a:r>
              <a:rPr lang="en-US"/>
              <a:t>Click to edit Master text styles</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857" y="6266992"/>
            <a:ext cx="1072772" cy="279584"/>
          </a:xfrm>
          <a:prstGeom prst="rect">
            <a:avLst/>
          </a:prstGeom>
        </p:spPr>
      </p:pic>
      <p:grpSp>
        <p:nvGrpSpPr>
          <p:cNvPr id="8" name="Group 7" hidden="1"/>
          <p:cNvGrpSpPr/>
          <p:nvPr/>
        </p:nvGrpSpPr>
        <p:grpSpPr>
          <a:xfrm>
            <a:off x="25315" y="-1663700"/>
            <a:ext cx="12166685" cy="9541933"/>
            <a:chOff x="18986" y="-1247775"/>
            <a:chExt cx="9125014" cy="715645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986" y="-1247775"/>
              <a:ext cx="457200" cy="1085850"/>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79875" y="-1247775"/>
              <a:ext cx="628650" cy="112395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39175" y="-1200150"/>
              <a:ext cx="504825" cy="1038225"/>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689350" y="5432425"/>
              <a:ext cx="2038350" cy="476250"/>
            </a:xfrm>
            <a:prstGeom prst="rect">
              <a:avLst/>
            </a:prstGeom>
          </p:spPr>
        </p:pic>
      </p:grpSp>
      <p:grpSp>
        <p:nvGrpSpPr>
          <p:cNvPr id="12" name="Group 11" hidden="1"/>
          <p:cNvGrpSpPr/>
          <p:nvPr/>
        </p:nvGrpSpPr>
        <p:grpSpPr>
          <a:xfrm>
            <a:off x="25315" y="-1600198"/>
            <a:ext cx="12166685" cy="1384300"/>
            <a:chOff x="18986" y="-1200150"/>
            <a:chExt cx="9125014" cy="1038225"/>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8986" y="-1200150"/>
              <a:ext cx="419100" cy="904875"/>
            </a:xfrm>
            <a:prstGeom prst="rect">
              <a:avLst/>
            </a:prstGeom>
          </p:spPr>
        </p:pic>
        <p:pic>
          <p:nvPicPr>
            <p:cNvPr id="11" name="Picture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696325" y="-1066800"/>
              <a:ext cx="447675" cy="904875"/>
            </a:xfrm>
            <a:prstGeom prst="rect">
              <a:avLst/>
            </a:prstGeom>
          </p:spPr>
        </p:pic>
      </p:grpSp>
    </p:spTree>
    <p:extLst>
      <p:ext uri="{BB962C8B-B14F-4D97-AF65-F5344CB8AC3E}">
        <p14:creationId xmlns:p14="http://schemas.microsoft.com/office/powerpoint/2010/main" val="2071250913"/>
      </p:ext>
    </p:extLst>
  </p:cSld>
  <p:clrMapOvr>
    <a:masterClrMapping/>
  </p:clrMapOvr>
  <p:hf sldNum="0" hdr="0" ftr="0" dt="0"/>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9_Generic Section Divider">
    <p:bg bwMode="ltGray">
      <p:bgPr>
        <a:gradFill>
          <a:gsLst>
            <a:gs pos="0">
              <a:srgbClr val="123C63"/>
            </a:gs>
            <a:gs pos="100000">
              <a:srgbClr val="70808E"/>
            </a:gs>
          </a:gsLst>
          <a:lin ang="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627743" y="648394"/>
            <a:ext cx="10911627" cy="1203407"/>
          </a:xfrm>
          <a:noFill/>
        </p:spPr>
        <p:txBody>
          <a:bodyPr wrap="square" lIns="0" tIns="0" bIns="0" anchor="b" anchorCtr="0">
            <a:spAutoFit/>
          </a:bodyPr>
          <a:lstStyle>
            <a:lvl1pPr algn="l" defTabSz="1219170" rtl="0" eaLnBrk="1" latinLnBrk="0" hangingPunct="1">
              <a:lnSpc>
                <a:spcPct val="85000"/>
              </a:lnSpc>
              <a:spcBef>
                <a:spcPct val="0"/>
              </a:spcBef>
              <a:buNone/>
              <a:defRPr lang="en-US" sz="4533" b="1" kern="1200" spc="-67" baseline="0" dirty="0">
                <a:gradFill>
                  <a:gsLst>
                    <a:gs pos="1000">
                      <a:schemeClr val="bg1"/>
                    </a:gs>
                    <a:gs pos="99000">
                      <a:schemeClr val="bg1"/>
                    </a:gs>
                  </a:gsLst>
                  <a:lin ang="13200000" scaled="0"/>
                </a:gradFill>
                <a:latin typeface="Arial" panose="020B0604020202020204" pitchFamily="34" charset="0"/>
                <a:ea typeface="+mj-ea"/>
                <a:cs typeface="Arial" panose="020B0604020202020204" pitchFamily="34" charset="0"/>
              </a:defRPr>
            </a:lvl1pPr>
          </a:lstStyle>
          <a:p>
            <a:r>
              <a:rPr lang="en-US" dirty="0"/>
              <a:t>Click to edit </a:t>
            </a:r>
            <a:br>
              <a:rPr lang="en-US" dirty="0"/>
            </a:br>
            <a:r>
              <a:rPr lang="en-US" dirty="0"/>
              <a:t>master title style</a:t>
            </a:r>
          </a:p>
        </p:txBody>
      </p:sp>
      <p:sp>
        <p:nvSpPr>
          <p:cNvPr id="10" name="Subtitle 2"/>
          <p:cNvSpPr>
            <a:spLocks noGrp="1"/>
          </p:cNvSpPr>
          <p:nvPr>
            <p:ph type="subTitle" idx="1" hasCustomPrompt="1"/>
          </p:nvPr>
        </p:nvSpPr>
        <p:spPr>
          <a:xfrm>
            <a:off x="634918" y="2014530"/>
            <a:ext cx="7540983" cy="318100"/>
          </a:xfrm>
          <a:prstGeom prst="rect">
            <a:avLst/>
          </a:prstGeom>
        </p:spPr>
        <p:txBody>
          <a:bodyPr/>
          <a:lstStyle>
            <a:lvl1pPr marL="0" indent="0" algn="l" defTabSz="1219170" rtl="0" eaLnBrk="1" latinLnBrk="0" hangingPunct="1">
              <a:lnSpc>
                <a:spcPct val="100000"/>
              </a:lnSpc>
              <a:spcBef>
                <a:spcPct val="0"/>
              </a:spcBef>
              <a:buClr>
                <a:srgbClr val="00B7E6"/>
              </a:buClr>
              <a:buSzPct val="110000"/>
              <a:buFont typeface="Wingdings" panose="05000000000000000000" pitchFamily="2" charset="2"/>
              <a:buNone/>
              <a:defRPr lang="en-US" sz="1467" b="1" kern="1200" spc="0" baseline="0" dirty="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Text Placeholder 3"/>
          <p:cNvSpPr>
            <a:spLocks noGrp="1"/>
          </p:cNvSpPr>
          <p:nvPr>
            <p:ph type="body" sz="quarter" idx="10"/>
          </p:nvPr>
        </p:nvSpPr>
        <p:spPr>
          <a:xfrm>
            <a:off x="634915" y="2302589"/>
            <a:ext cx="7537077" cy="276999"/>
          </a:xfrm>
        </p:spPr>
        <p:txBody>
          <a:bodyPr vert="horz" wrap="square" lIns="0" tIns="45720" rIns="0" bIns="45720" rtlCol="0">
            <a:spAutoFit/>
          </a:bodyPr>
          <a:lstStyle>
            <a:lvl1pPr marL="230712" indent="-230712">
              <a:buNone/>
              <a:defRPr lang="en-US" sz="1200" b="0" i="1" kern="1200" spc="107" baseline="0" dirty="0" smtClean="0">
                <a:gradFill>
                  <a:gsLst>
                    <a:gs pos="12389">
                      <a:schemeClr val="bg1"/>
                    </a:gs>
                    <a:gs pos="34000">
                      <a:schemeClr val="bg1"/>
                    </a:gs>
                  </a:gsLst>
                  <a:lin ang="5400000" scaled="0"/>
                </a:gradFill>
                <a:latin typeface="Georgia" panose="02040502050405020303" pitchFamily="18" charset="0"/>
                <a:ea typeface="+mj-ea"/>
                <a:cs typeface="Arial" panose="020B0604020202020204" pitchFamily="34" charset="0"/>
              </a:defRPr>
            </a:lvl1pPr>
            <a:lvl2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2pPr>
            <a:lvl3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3pPr>
            <a:lvl4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4pPr>
            <a:lvl5pPr>
              <a:defRPr lang="en-US" sz="1600" b="0" kern="1200" spc="0" baseline="0" dirty="0" smtClean="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5pPr>
          </a:lstStyle>
          <a:p>
            <a:pPr marL="0" lvl="0" indent="0">
              <a:lnSpc>
                <a:spcPct val="100000"/>
              </a:lnSpc>
              <a:spcBef>
                <a:spcPct val="0"/>
              </a:spcBef>
            </a:pPr>
            <a:r>
              <a:rPr lang="en-US"/>
              <a:t>Click to edit Master text styles</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6857" y="6266992"/>
            <a:ext cx="1072772" cy="279584"/>
          </a:xfrm>
          <a:prstGeom prst="rect">
            <a:avLst/>
          </a:prstGeom>
        </p:spPr>
      </p:pic>
      <p:grpSp>
        <p:nvGrpSpPr>
          <p:cNvPr id="8" name="RGB Color Values" hidden="1"/>
          <p:cNvGrpSpPr/>
          <p:nvPr/>
        </p:nvGrpSpPr>
        <p:grpSpPr>
          <a:xfrm>
            <a:off x="0" y="-1524000"/>
            <a:ext cx="12192000" cy="9533467"/>
            <a:chOff x="0" y="-1143000"/>
            <a:chExt cx="9144000" cy="715010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143000"/>
              <a:ext cx="409575" cy="876300"/>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48162" y="-1143000"/>
              <a:ext cx="447675" cy="942975"/>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782050" y="-1123950"/>
              <a:ext cx="361950" cy="923925"/>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467099" y="5511800"/>
              <a:ext cx="2047875" cy="495300"/>
            </a:xfrm>
            <a:prstGeom prst="rect">
              <a:avLst/>
            </a:prstGeom>
          </p:spPr>
        </p:pic>
      </p:grpSp>
      <p:grpSp>
        <p:nvGrpSpPr>
          <p:cNvPr id="12" name="Group 11" hidden="1"/>
          <p:cNvGrpSpPr/>
          <p:nvPr/>
        </p:nvGrpSpPr>
        <p:grpSpPr>
          <a:xfrm>
            <a:off x="12618" y="-1523998"/>
            <a:ext cx="12179385" cy="1282700"/>
            <a:chOff x="9461" y="-1143000"/>
            <a:chExt cx="9134539" cy="962025"/>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461" y="-1143000"/>
              <a:ext cx="466725" cy="962025"/>
            </a:xfrm>
            <a:prstGeom prst="rect">
              <a:avLst/>
            </a:prstGeom>
          </p:spPr>
        </p:pic>
        <p:pic>
          <p:nvPicPr>
            <p:cNvPr id="11" name="Picture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667750" y="-1095375"/>
              <a:ext cx="476250" cy="914400"/>
            </a:xfrm>
            <a:prstGeom prst="rect">
              <a:avLst/>
            </a:prstGeom>
          </p:spPr>
        </p:pic>
      </p:grpSp>
      <p:grpSp>
        <p:nvGrpSpPr>
          <p:cNvPr id="16" name="Group 15" hidden="1"/>
          <p:cNvGrpSpPr/>
          <p:nvPr/>
        </p:nvGrpSpPr>
        <p:grpSpPr>
          <a:xfrm>
            <a:off x="-38099" y="-1524000"/>
            <a:ext cx="12230100" cy="1244600"/>
            <a:chOff x="-28575" y="-1143000"/>
            <a:chExt cx="9172575" cy="933450"/>
          </a:xfrm>
        </p:grpSpPr>
        <p:pic>
          <p:nvPicPr>
            <p:cNvPr id="14" name="Picture 1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8575" y="-1143000"/>
              <a:ext cx="438150" cy="933450"/>
            </a:xfrm>
            <a:prstGeom prst="rect">
              <a:avLst/>
            </a:prstGeom>
          </p:spPr>
        </p:pic>
        <p:pic>
          <p:nvPicPr>
            <p:cNvPr id="15" name="Picture 14"/>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715375" y="-1114425"/>
              <a:ext cx="428625" cy="904875"/>
            </a:xfrm>
            <a:prstGeom prst="rect">
              <a:avLst/>
            </a:prstGeom>
          </p:spPr>
        </p:pic>
      </p:grpSp>
    </p:spTree>
    <p:extLst>
      <p:ext uri="{BB962C8B-B14F-4D97-AF65-F5344CB8AC3E}">
        <p14:creationId xmlns:p14="http://schemas.microsoft.com/office/powerpoint/2010/main" val="1403714172"/>
      </p:ext>
    </p:extLst>
  </p:cSld>
  <p:clrMapOvr>
    <a:masterClrMapping/>
  </p:clrMapOvr>
  <p:hf sldNum="0" hdr="0" ftr="0" dt="0"/>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1_Presentation Cover">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482600" y="2638820"/>
            <a:ext cx="11226800" cy="4102273"/>
            <a:chOff x="298015" y="1979113"/>
            <a:chExt cx="8420100" cy="3076705"/>
          </a:xfrm>
        </p:grpSpPr>
        <p:grpSp>
          <p:nvGrpSpPr>
            <p:cNvPr id="8" name="Group 7"/>
            <p:cNvGrpSpPr/>
            <p:nvPr userDrawn="1"/>
          </p:nvGrpSpPr>
          <p:grpSpPr>
            <a:xfrm>
              <a:off x="298015" y="3308339"/>
              <a:ext cx="8420100" cy="1747479"/>
              <a:chOff x="298015" y="3308339"/>
              <a:chExt cx="8420100" cy="1747479"/>
            </a:xfrm>
          </p:grpSpPr>
          <p:sp>
            <p:nvSpPr>
              <p:cNvPr id="10" name="Text Box 3"/>
              <p:cNvSpPr txBox="1">
                <a:spLocks noChangeArrowheads="1"/>
              </p:cNvSpPr>
              <p:nvPr userDrawn="1"/>
            </p:nvSpPr>
            <p:spPr bwMode="blackWhite">
              <a:xfrm>
                <a:off x="298015" y="4698033"/>
                <a:ext cx="8420100" cy="357785"/>
              </a:xfrm>
              <a:prstGeom prst="rect">
                <a:avLst/>
              </a:prstGeom>
              <a:noFill/>
              <a:ln w="12700">
                <a:noFill/>
                <a:miter lim="800000"/>
                <a:headEnd type="none" w="sm" len="sm"/>
                <a:tailEnd type="none" w="sm" len="sm"/>
              </a:ln>
              <a:effectLst/>
            </p:spPr>
            <p:txBody>
              <a:bodyPr wrap="square" lIns="0" tIns="45713" rIns="0" bIns="182880" anchor="b" anchorCtr="0">
                <a:spAutoFit/>
              </a:bodyPr>
              <a:lstStyle/>
              <a:p>
                <a:pPr algn="ctr" defTabSz="1218768" eaLnBrk="0" hangingPunct="0">
                  <a:defRPr/>
                </a:pPr>
                <a:r>
                  <a:rPr lang="en-US" sz="800" dirty="0">
                    <a:gradFill>
                      <a:gsLst>
                        <a:gs pos="5417">
                          <a:srgbClr val="FFFFFF"/>
                        </a:gs>
                        <a:gs pos="13333">
                          <a:srgbClr val="FFFFFF"/>
                        </a:gs>
                      </a:gsLst>
                      <a:lin ang="5400000" scaled="0"/>
                    </a:gradFill>
                    <a:cs typeface="Arial" panose="020B0604020202020204" pitchFamily="34" charset="0"/>
                  </a:rPr>
                  <a:t>© 2015 Slalom, LLC. All rights reserved. The information herein is for informational purposes only and represents the current view of Slalom, LLC. as of the date of this presentation.</a:t>
                </a:r>
                <a:br>
                  <a:rPr lang="en-US" sz="800" dirty="0">
                    <a:gradFill>
                      <a:gsLst>
                        <a:gs pos="5417">
                          <a:srgbClr val="FFFFFF"/>
                        </a:gs>
                        <a:gs pos="13333">
                          <a:srgbClr val="FFFFFF"/>
                        </a:gs>
                      </a:gsLst>
                      <a:lin ang="5400000" scaled="0"/>
                    </a:gradFill>
                    <a:cs typeface="Arial" panose="020B0604020202020204" pitchFamily="34" charset="0"/>
                  </a:rPr>
                </a:br>
                <a:r>
                  <a:rPr lang="en-US" sz="800" dirty="0">
                    <a:gradFill>
                      <a:gsLst>
                        <a:gs pos="5417">
                          <a:srgbClr val="FFFFFF"/>
                        </a:gs>
                        <a:gs pos="13333">
                          <a:srgbClr val="FFFFFF"/>
                        </a:gs>
                      </a:gsLst>
                      <a:lin ang="5400000" scaled="0"/>
                    </a:gradFill>
                    <a:cs typeface="Arial" panose="020B0604020202020204" pitchFamily="34" charset="0"/>
                  </a:rPr>
                  <a:t>SLALOM MAKES NO WARRANTIES, EXPRESS, IMPLIED, OR STATUTORY, AS TO THE INFORMATION IN THIS PRESENTATION.</a:t>
                </a:r>
              </a:p>
            </p:txBody>
          </p:sp>
          <p:sp>
            <p:nvSpPr>
              <p:cNvPr id="11" name="TextBox 10"/>
              <p:cNvSpPr txBox="1"/>
              <p:nvPr userDrawn="1"/>
            </p:nvSpPr>
            <p:spPr>
              <a:xfrm>
                <a:off x="3555758" y="3308339"/>
                <a:ext cx="1904614" cy="315423"/>
              </a:xfrm>
              <a:prstGeom prst="rect">
                <a:avLst/>
              </a:prstGeom>
              <a:noFill/>
            </p:spPr>
            <p:txBody>
              <a:bodyPr wrap="square" lIns="45720" tIns="0" rIns="0" bIns="91440">
                <a:spAutoFit/>
              </a:bodyPr>
              <a:lstStyle/>
              <a:p>
                <a:pPr algn="ctr" defTabSz="1219120">
                  <a:defRPr/>
                </a:pPr>
                <a:r>
                  <a:rPr lang="en-US" sz="2133" b="1" spc="200" dirty="0">
                    <a:gradFill>
                      <a:gsLst>
                        <a:gs pos="78058">
                          <a:srgbClr val="FFFFFF"/>
                        </a:gs>
                        <a:gs pos="73333">
                          <a:srgbClr val="FFFFFF"/>
                        </a:gs>
                      </a:gsLst>
                      <a:lin ang="5400000" scaled="0"/>
                    </a:gradFill>
                  </a:rPr>
                  <a:t>slalom.com</a:t>
                </a:r>
              </a:p>
            </p:txBody>
          </p:sp>
        </p:gr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20997" y="1979113"/>
              <a:ext cx="3374136" cy="879360"/>
            </a:xfrm>
            <a:prstGeom prst="rect">
              <a:avLst/>
            </a:prstGeom>
            <a:noFill/>
            <a:ln>
              <a:noFill/>
            </a:ln>
          </p:spPr>
        </p:pic>
      </p:grpSp>
    </p:spTree>
    <p:extLst>
      <p:ext uri="{BB962C8B-B14F-4D97-AF65-F5344CB8AC3E}">
        <p14:creationId xmlns:p14="http://schemas.microsoft.com/office/powerpoint/2010/main" val="4016215630"/>
      </p:ext>
    </p:extLst>
  </p:cSld>
  <p:clrMapOvr>
    <a:masterClrMapping/>
  </p:clrMapOvr>
  <p:hf sldNum="0" hdr="0" ftr="0" dt="0"/>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4_Brand">
    <p:bg>
      <p:bgPr>
        <a:solidFill>
          <a:srgbClr val="0072C8"/>
        </a:solidFill>
        <a:effectLst/>
      </p:bgPr>
    </p:bg>
    <p:spTree>
      <p:nvGrpSpPr>
        <p:cNvPr id="1" name=""/>
        <p:cNvGrpSpPr/>
        <p:nvPr/>
      </p:nvGrpSpPr>
      <p:grpSpPr>
        <a:xfrm>
          <a:off x="0" y="0"/>
          <a:ext cx="0" cy="0"/>
          <a:chOff x="0" y="0"/>
          <a:chExt cx="0" cy="0"/>
        </a:xfrm>
      </p:grpSpPr>
      <p:grpSp>
        <p:nvGrpSpPr>
          <p:cNvPr id="2" name="Group 1"/>
          <p:cNvGrpSpPr/>
          <p:nvPr/>
        </p:nvGrpSpPr>
        <p:grpSpPr>
          <a:xfrm>
            <a:off x="482600" y="2638820"/>
            <a:ext cx="11226800" cy="4102273"/>
            <a:chOff x="298015" y="1979113"/>
            <a:chExt cx="8420100" cy="3076705"/>
          </a:xfrm>
        </p:grpSpPr>
        <p:grpSp>
          <p:nvGrpSpPr>
            <p:cNvPr id="8" name="Group 7"/>
            <p:cNvGrpSpPr/>
            <p:nvPr userDrawn="1"/>
          </p:nvGrpSpPr>
          <p:grpSpPr>
            <a:xfrm>
              <a:off x="298015" y="4340425"/>
              <a:ext cx="8420100" cy="715393"/>
              <a:chOff x="298015" y="4340425"/>
              <a:chExt cx="8420100" cy="715393"/>
            </a:xfrm>
          </p:grpSpPr>
          <p:sp>
            <p:nvSpPr>
              <p:cNvPr id="10" name="Text Box 3"/>
              <p:cNvSpPr txBox="1">
                <a:spLocks noChangeArrowheads="1"/>
              </p:cNvSpPr>
              <p:nvPr userDrawn="1"/>
            </p:nvSpPr>
            <p:spPr bwMode="blackWhite">
              <a:xfrm>
                <a:off x="298015" y="4698033"/>
                <a:ext cx="8420100" cy="357785"/>
              </a:xfrm>
              <a:prstGeom prst="rect">
                <a:avLst/>
              </a:prstGeom>
              <a:noFill/>
              <a:ln w="12700">
                <a:noFill/>
                <a:miter lim="800000"/>
                <a:headEnd type="none" w="sm" len="sm"/>
                <a:tailEnd type="none" w="sm" len="sm"/>
              </a:ln>
              <a:effectLst/>
            </p:spPr>
            <p:txBody>
              <a:bodyPr wrap="square" lIns="0" tIns="45713" rIns="0" bIns="182880" anchor="b" anchorCtr="0">
                <a:spAutoFit/>
              </a:bodyPr>
              <a:lstStyle/>
              <a:p>
                <a:pPr algn="ctr" defTabSz="1218768" eaLnBrk="0" hangingPunct="0">
                  <a:defRPr/>
                </a:pPr>
                <a:r>
                  <a:rPr lang="en-US" sz="800" dirty="0">
                    <a:gradFill>
                      <a:gsLst>
                        <a:gs pos="5417">
                          <a:srgbClr val="FFFFFF"/>
                        </a:gs>
                        <a:gs pos="13333">
                          <a:srgbClr val="FFFFFF"/>
                        </a:gs>
                      </a:gsLst>
                      <a:lin ang="5400000" scaled="0"/>
                    </a:gradFill>
                    <a:cs typeface="Arial" panose="020B0604020202020204" pitchFamily="34" charset="0"/>
                  </a:rPr>
                  <a:t>© 2015 Slalom, LLC. All rights reserved. The information herein is for informational purposes only and represents the current view of Slalom, LLC. as of the date of this presentation.</a:t>
                </a:r>
                <a:br>
                  <a:rPr lang="en-US" sz="800" dirty="0">
                    <a:gradFill>
                      <a:gsLst>
                        <a:gs pos="5417">
                          <a:srgbClr val="FFFFFF"/>
                        </a:gs>
                        <a:gs pos="13333">
                          <a:srgbClr val="FFFFFF"/>
                        </a:gs>
                      </a:gsLst>
                      <a:lin ang="5400000" scaled="0"/>
                    </a:gradFill>
                    <a:cs typeface="Arial" panose="020B0604020202020204" pitchFamily="34" charset="0"/>
                  </a:rPr>
                </a:br>
                <a:r>
                  <a:rPr lang="en-US" sz="800" dirty="0">
                    <a:gradFill>
                      <a:gsLst>
                        <a:gs pos="5417">
                          <a:srgbClr val="FFFFFF"/>
                        </a:gs>
                        <a:gs pos="13333">
                          <a:srgbClr val="FFFFFF"/>
                        </a:gs>
                      </a:gsLst>
                      <a:lin ang="5400000" scaled="0"/>
                    </a:gradFill>
                    <a:cs typeface="Arial" panose="020B0604020202020204" pitchFamily="34" charset="0"/>
                  </a:rPr>
                  <a:t>SLALOM MAKES NO WARRANTIES, EXPRESS, IMPLIED, OR STATUTORY, AS TO THE INFORMATION IN THIS PRESENTATION.</a:t>
                </a:r>
              </a:p>
            </p:txBody>
          </p:sp>
          <p:sp>
            <p:nvSpPr>
              <p:cNvPr id="12" name="TextBox 11"/>
              <p:cNvSpPr txBox="1"/>
              <p:nvPr userDrawn="1"/>
            </p:nvSpPr>
            <p:spPr>
              <a:xfrm>
                <a:off x="3555758" y="4340425"/>
                <a:ext cx="1904614" cy="315423"/>
              </a:xfrm>
              <a:prstGeom prst="rect">
                <a:avLst/>
              </a:prstGeom>
              <a:noFill/>
            </p:spPr>
            <p:txBody>
              <a:bodyPr wrap="square" lIns="45720" tIns="0" rIns="0" bIns="91440">
                <a:spAutoFit/>
              </a:bodyPr>
              <a:lstStyle/>
              <a:p>
                <a:pPr algn="ctr" defTabSz="1219120">
                  <a:defRPr/>
                </a:pPr>
                <a:r>
                  <a:rPr lang="en-US" sz="2133" b="1" spc="200" dirty="0">
                    <a:gradFill>
                      <a:gsLst>
                        <a:gs pos="78058">
                          <a:srgbClr val="FFFFFF"/>
                        </a:gs>
                        <a:gs pos="73333">
                          <a:srgbClr val="FFFFFF"/>
                        </a:gs>
                      </a:gsLst>
                      <a:lin ang="5400000" scaled="0"/>
                    </a:gradFill>
                  </a:rPr>
                  <a:t>slalom.com</a:t>
                </a:r>
              </a:p>
            </p:txBody>
          </p:sp>
        </p:gr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0997" y="1979113"/>
              <a:ext cx="3374136" cy="879360"/>
            </a:xfrm>
            <a:prstGeom prst="rect">
              <a:avLst/>
            </a:prstGeom>
            <a:noFill/>
            <a:ln>
              <a:noFill/>
            </a:ln>
          </p:spPr>
        </p:pic>
      </p:grpSp>
    </p:spTree>
    <p:extLst>
      <p:ext uri="{BB962C8B-B14F-4D97-AF65-F5344CB8AC3E}">
        <p14:creationId xmlns:p14="http://schemas.microsoft.com/office/powerpoint/2010/main" val="1310436092"/>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3_Brand">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913704" y="2629695"/>
            <a:ext cx="10364592" cy="4111396"/>
            <a:chOff x="1278928" y="1972270"/>
            <a:chExt cx="7773444" cy="3083547"/>
          </a:xfrm>
        </p:grpSpPr>
        <p:sp>
          <p:nvSpPr>
            <p:cNvPr id="5" name="Text Box 3"/>
            <p:cNvSpPr txBox="1">
              <a:spLocks noChangeArrowheads="1"/>
            </p:cNvSpPr>
            <p:nvPr userDrawn="1"/>
          </p:nvSpPr>
          <p:spPr bwMode="blackWhite">
            <a:xfrm>
              <a:off x="1278928" y="4698032"/>
              <a:ext cx="7773444" cy="357785"/>
            </a:xfrm>
            <a:prstGeom prst="rect">
              <a:avLst/>
            </a:prstGeom>
            <a:noFill/>
            <a:ln w="12700">
              <a:noFill/>
              <a:miter lim="800000"/>
              <a:headEnd type="none" w="sm" len="sm"/>
              <a:tailEnd type="none" w="sm" len="sm"/>
            </a:ln>
            <a:effectLst/>
          </p:spPr>
          <p:txBody>
            <a:bodyPr wrap="square" lIns="91425" tIns="45713" rIns="0" bIns="182880" anchor="b" anchorCtr="0">
              <a:spAutoFit/>
            </a:bodyPr>
            <a:lstStyle/>
            <a:p>
              <a:pPr algn="ctr" defTabSz="1218768" eaLnBrk="0" hangingPunct="0">
                <a:defRPr/>
              </a:pPr>
              <a:r>
                <a:rPr lang="en-US" sz="800" dirty="0">
                  <a:gradFill>
                    <a:gsLst>
                      <a:gs pos="0">
                        <a:srgbClr val="0072C8"/>
                      </a:gs>
                      <a:gs pos="100000">
                        <a:srgbClr val="0072C8"/>
                      </a:gs>
                    </a:gsLst>
                    <a:lin ang="5400000" scaled="1"/>
                  </a:gradFill>
                  <a:cs typeface="Arial" panose="020B0604020202020204" pitchFamily="34" charset="0"/>
                </a:rPr>
                <a:t>© 2015 Slalom, LLC. All rights reserved. The information herein is for informational purposes only and represents the current view of Slalom, LLC. as of the date of this presentation.</a:t>
              </a:r>
              <a:br>
                <a:rPr lang="en-US" sz="800" dirty="0">
                  <a:gradFill>
                    <a:gsLst>
                      <a:gs pos="0">
                        <a:srgbClr val="0072C8"/>
                      </a:gs>
                      <a:gs pos="100000">
                        <a:srgbClr val="0072C8"/>
                      </a:gs>
                    </a:gsLst>
                    <a:lin ang="5400000" scaled="1"/>
                  </a:gradFill>
                  <a:cs typeface="Arial" panose="020B0604020202020204" pitchFamily="34" charset="0"/>
                </a:rPr>
              </a:br>
              <a:r>
                <a:rPr lang="en-US" sz="800" dirty="0">
                  <a:gradFill>
                    <a:gsLst>
                      <a:gs pos="0">
                        <a:srgbClr val="0072C8"/>
                      </a:gs>
                      <a:gs pos="100000">
                        <a:srgbClr val="0072C8"/>
                      </a:gs>
                    </a:gsLst>
                    <a:lin ang="5400000" scaled="1"/>
                  </a:gradFill>
                  <a:cs typeface="Arial" panose="020B0604020202020204" pitchFamily="34" charset="0"/>
                </a:rPr>
                <a:t>SLALOM MAKES NO WARRANTIES, EXPRESS, IMPLIED, OR STATUTORY, AS TO THE INFORMATION IN THIS PRESENTATION.</a:t>
              </a:r>
            </a:p>
          </p:txBody>
        </p:sp>
        <p:sp>
          <p:nvSpPr>
            <p:cNvPr id="7" name="TextBox 6"/>
            <p:cNvSpPr txBox="1"/>
            <p:nvPr userDrawn="1"/>
          </p:nvSpPr>
          <p:spPr>
            <a:xfrm>
              <a:off x="4286480" y="4330751"/>
              <a:ext cx="1758341" cy="315423"/>
            </a:xfrm>
            <a:prstGeom prst="rect">
              <a:avLst/>
            </a:prstGeom>
            <a:noFill/>
          </p:spPr>
          <p:txBody>
            <a:bodyPr wrap="square" lIns="45720" tIns="0" rIns="0" bIns="91440">
              <a:spAutoFit/>
            </a:bodyPr>
            <a:lstStyle/>
            <a:p>
              <a:pPr algn="ctr" defTabSz="1219120">
                <a:defRPr/>
              </a:pPr>
              <a:r>
                <a:rPr lang="en-US" sz="2133" b="1" spc="200" dirty="0">
                  <a:gradFill>
                    <a:gsLst>
                      <a:gs pos="0">
                        <a:srgbClr val="0072C8"/>
                      </a:gs>
                      <a:gs pos="100000">
                        <a:srgbClr val="0072C8"/>
                      </a:gs>
                    </a:gsLst>
                    <a:lin ang="5400000" scaled="1"/>
                  </a:gradFill>
                </a:rPr>
                <a:t>slalom.com</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8582" y="1972270"/>
              <a:ext cx="3374136" cy="878439"/>
            </a:xfrm>
            <a:prstGeom prst="rect">
              <a:avLst/>
            </a:prstGeom>
            <a:noFill/>
            <a:ln>
              <a:noFill/>
            </a:ln>
          </p:spPr>
        </p:pic>
      </p:grpSp>
    </p:spTree>
    <p:extLst>
      <p:ext uri="{BB962C8B-B14F-4D97-AF65-F5344CB8AC3E}">
        <p14:creationId xmlns:p14="http://schemas.microsoft.com/office/powerpoint/2010/main" val="3155484867"/>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6_Presentation Cover">
    <p:bg bwMode="ltGray">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498246" y="1638738"/>
            <a:ext cx="6999265" cy="957527"/>
          </a:xfrm>
          <a:noFill/>
        </p:spPr>
        <p:txBody>
          <a:bodyPr wrap="square" lIns="0" tIns="0" bIns="0" anchor="b" anchorCtr="0">
            <a:spAutoFit/>
          </a:bodyPr>
          <a:lstStyle>
            <a:lvl1pPr algn="l" defTabSz="1219170" rtl="0" eaLnBrk="1" latinLnBrk="0" hangingPunct="1">
              <a:lnSpc>
                <a:spcPts val="3733"/>
              </a:lnSpc>
              <a:spcBef>
                <a:spcPct val="0"/>
              </a:spcBef>
              <a:buNone/>
              <a:defRPr lang="en-US" sz="3733" b="1" kern="1200" spc="-67" baseline="0" dirty="0">
                <a:gradFill>
                  <a:gsLst>
                    <a:gs pos="0">
                      <a:schemeClr val="bg1"/>
                    </a:gs>
                    <a:gs pos="100000">
                      <a:schemeClr val="bg1"/>
                    </a:gs>
                  </a:gsLst>
                  <a:lin ang="5400000" scaled="0"/>
                </a:gradFill>
                <a:latin typeface="Arial" panose="020B0604020202020204" pitchFamily="34" charset="0"/>
                <a:ea typeface="+mj-ea"/>
                <a:cs typeface="Arial" panose="020B0604020202020204" pitchFamily="34" charset="0"/>
              </a:defRPr>
            </a:lvl1pPr>
          </a:lstStyle>
          <a:p>
            <a:r>
              <a:rPr lang="en-US" dirty="0"/>
              <a:t>Click to edit </a:t>
            </a:r>
            <a:br>
              <a:rPr lang="en-US" dirty="0"/>
            </a:br>
            <a:r>
              <a:rPr lang="en-US" dirty="0"/>
              <a:t>master title style</a:t>
            </a:r>
          </a:p>
        </p:txBody>
      </p:sp>
      <p:sp>
        <p:nvSpPr>
          <p:cNvPr id="10" name="Subtitle 2"/>
          <p:cNvSpPr>
            <a:spLocks noGrp="1"/>
          </p:cNvSpPr>
          <p:nvPr>
            <p:ph type="subTitle" idx="1" hasCustomPrompt="1"/>
          </p:nvPr>
        </p:nvSpPr>
        <p:spPr>
          <a:xfrm>
            <a:off x="510923" y="2682362"/>
            <a:ext cx="6986588" cy="256545"/>
          </a:xfrm>
          <a:prstGeom prst="rect">
            <a:avLst/>
          </a:prstGeom>
        </p:spPr>
        <p:txBody>
          <a:bodyPr/>
          <a:lstStyle>
            <a:lvl1pPr marL="230712" indent="-230712" algn="l" defTabSz="1219170" rtl="0" eaLnBrk="1" latinLnBrk="0" hangingPunct="1">
              <a:lnSpc>
                <a:spcPct val="90000"/>
              </a:lnSpc>
              <a:spcBef>
                <a:spcPts val="800"/>
              </a:spcBef>
              <a:buClr>
                <a:schemeClr val="bg1"/>
              </a:buClr>
              <a:buSzPct val="110000"/>
              <a:buFont typeface="Wingdings" panose="05000000000000000000" pitchFamily="2" charset="2"/>
              <a:buNone/>
              <a:defRPr lang="en-US" sz="1067" b="0" i="0" kern="1200" spc="67" baseline="0" dirty="0">
                <a:gradFill>
                  <a:gsLst>
                    <a:gs pos="0">
                      <a:schemeClr val="bg1"/>
                    </a:gs>
                    <a:gs pos="85000">
                      <a:schemeClr val="bg1"/>
                    </a:gs>
                  </a:gsLst>
                  <a:lin ang="5400000" scaled="0"/>
                </a:gradFill>
                <a:latin typeface="+mj-lt"/>
                <a:ea typeface="+mj-ea"/>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lvl="0" indent="0">
              <a:lnSpc>
                <a:spcPct val="100000"/>
              </a:lnSpc>
              <a:spcBef>
                <a:spcPct val="0"/>
              </a:spcBef>
            </a:pPr>
            <a:r>
              <a:rPr lang="en-US" dirty="0"/>
              <a:t>Click to edit Master text styles</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0367" y="246517"/>
            <a:ext cx="1072772" cy="279584"/>
          </a:xfrm>
          <a:prstGeom prst="rect">
            <a:avLst/>
          </a:prstGeom>
        </p:spPr>
      </p:pic>
    </p:spTree>
    <p:extLst>
      <p:ext uri="{BB962C8B-B14F-4D97-AF65-F5344CB8AC3E}">
        <p14:creationId xmlns:p14="http://schemas.microsoft.com/office/powerpoint/2010/main" val="32132867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with number">
    <p:bg>
      <p:bgPr>
        <a:solidFill>
          <a:srgbClr val="FFFFFF"/>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11377781" y="6451452"/>
            <a:ext cx="431079" cy="268224"/>
          </a:xfrm>
        </p:spPr>
        <p:txBody>
          <a:bodyPr lIns="0" tIns="0" rIns="0" bIns="0"/>
          <a:lstStyle>
            <a:lvl1pPr algn="r">
              <a:defRPr lang="en-US" sz="800" smtClean="0"/>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697581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6/15/2017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6/15/2017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6/15/2017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2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6/15/2017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 id="2147483672" r:id="rId19"/>
    <p:sldLayoutId id="2147483673" r:id="rId20"/>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09036" y="280163"/>
            <a:ext cx="11580607" cy="637034"/>
          </a:xfrm>
          <a:prstGeom prst="rect">
            <a:avLst/>
          </a:prstGeom>
          <a:noFill/>
        </p:spPr>
        <p:txBody>
          <a:bodyPr vert="horz" wrap="square" lIns="137160" tIns="73152" rIns="137160" bIns="45720" rtlCol="0" anchor="t" anchorCtr="0">
            <a:spAutoFit/>
          </a:bodyPr>
          <a:lstStyle/>
          <a:p>
            <a:endParaRPr lang="en-US" dirty="0"/>
          </a:p>
        </p:txBody>
      </p:sp>
      <p:sp>
        <p:nvSpPr>
          <p:cNvPr id="4" name="Date Placeholder 3"/>
          <p:cNvSpPr>
            <a:spLocks noGrp="1"/>
          </p:cNvSpPr>
          <p:nvPr>
            <p:ph type="dt" sz="half" idx="2"/>
          </p:nvPr>
        </p:nvSpPr>
        <p:spPr>
          <a:xfrm>
            <a:off x="41627" y="6614238"/>
            <a:ext cx="2844800" cy="198127"/>
          </a:xfrm>
          <a:prstGeom prst="rect">
            <a:avLst/>
          </a:prstGeom>
        </p:spPr>
        <p:txBody>
          <a:bodyPr vert="horz" lIns="91440" tIns="45720" rIns="91440" bIns="45720" rtlCol="0" anchor="ctr"/>
          <a:lstStyle>
            <a:lvl1pPr marL="0" algn="l" defTabSz="1219170" rtl="0" eaLnBrk="1" latinLnBrk="0" hangingPunct="1">
              <a:defRPr lang="en-US" sz="600" kern="1200" smtClean="0">
                <a:gradFill>
                  <a:gsLst>
                    <a:gs pos="0">
                      <a:schemeClr val="bg1">
                        <a:lumMod val="65000"/>
                      </a:schemeClr>
                    </a:gs>
                    <a:gs pos="98000">
                      <a:schemeClr val="bg1">
                        <a:lumMod val="65000"/>
                      </a:schemeClr>
                    </a:gs>
                  </a:gsLst>
                  <a:lin ang="5400000" scaled="0"/>
                </a:gradFill>
                <a:latin typeface="Arial" panose="020B0604020202020204" pitchFamily="34" charset="0"/>
                <a:ea typeface="+mn-ea"/>
                <a:cs typeface="Arial" panose="020B0604020202020204" pitchFamily="34" charset="0"/>
              </a:defRPr>
            </a:lvl1pPr>
          </a:lstStyle>
          <a:p>
            <a:fld id="{4BBEE0BC-9B34-1747-AAFA-F76DB9E3BBA9}" type="datetimeFigureOut">
              <a:rPr lang="en-US" smtClean="0"/>
              <a:pPr/>
              <a:t>6/15/2017</a:t>
            </a:fld>
            <a:endParaRPr lang="en-US" dirty="0"/>
          </a:p>
        </p:txBody>
      </p:sp>
      <p:sp>
        <p:nvSpPr>
          <p:cNvPr id="5" name="Footer Placeholder 4"/>
          <p:cNvSpPr>
            <a:spLocks noGrp="1"/>
          </p:cNvSpPr>
          <p:nvPr>
            <p:ph type="ftr" sz="quarter" idx="3"/>
          </p:nvPr>
        </p:nvSpPr>
        <p:spPr>
          <a:xfrm>
            <a:off x="4165600" y="6614238"/>
            <a:ext cx="3860800" cy="198127"/>
          </a:xfrm>
          <a:prstGeom prst="rect">
            <a:avLst/>
          </a:prstGeom>
        </p:spPr>
        <p:txBody>
          <a:bodyPr vert="horz" lIns="91440" tIns="45720" rIns="91440" bIns="45720" rtlCol="0" anchor="ctr"/>
          <a:lstStyle>
            <a:lvl1pPr algn="ctr">
              <a:defRPr sz="600">
                <a:gradFill>
                  <a:gsLst>
                    <a:gs pos="0">
                      <a:schemeClr val="bg1">
                        <a:lumMod val="65000"/>
                      </a:schemeClr>
                    </a:gs>
                    <a:gs pos="98000">
                      <a:schemeClr val="bg1">
                        <a:lumMod val="65000"/>
                      </a:schemeClr>
                    </a:gs>
                  </a:gsLst>
                  <a:lin ang="5400000" scaled="0"/>
                </a:gra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9305573" y="6614238"/>
            <a:ext cx="2844800" cy="198127"/>
          </a:xfrm>
          <a:prstGeom prst="rect">
            <a:avLst/>
          </a:prstGeom>
        </p:spPr>
        <p:txBody>
          <a:bodyPr vert="horz" lIns="91440" tIns="45720" rIns="91440" bIns="45720" rtlCol="0" anchor="ctr"/>
          <a:lstStyle>
            <a:lvl1pPr marL="0" algn="r" defTabSz="1219170" rtl="0" eaLnBrk="1" latinLnBrk="0" hangingPunct="1">
              <a:defRPr lang="en-US" sz="600" kern="1200" smtClean="0">
                <a:gradFill>
                  <a:gsLst>
                    <a:gs pos="0">
                      <a:schemeClr val="bg1">
                        <a:lumMod val="65000"/>
                      </a:schemeClr>
                    </a:gs>
                    <a:gs pos="98000">
                      <a:schemeClr val="bg1">
                        <a:lumMod val="65000"/>
                      </a:schemeClr>
                    </a:gs>
                  </a:gsLst>
                  <a:lin ang="5400000" scaled="0"/>
                </a:gradFill>
                <a:latin typeface="Arial" panose="020B0604020202020204" pitchFamily="34" charset="0"/>
                <a:ea typeface="+mn-ea"/>
                <a:cs typeface="Arial" panose="020B0604020202020204" pitchFamily="34" charset="0"/>
              </a:defRPr>
            </a:lvl1pPr>
          </a:lstStyle>
          <a:p>
            <a:fld id="{889B1CBF-4FD7-214D-9302-2FF9AE85277A}" type="slidenum">
              <a:rPr lang="en-US" smtClean="0"/>
              <a:pPr/>
              <a:t>‹#›</a:t>
            </a:fld>
            <a:endParaRPr lang="en-US"/>
          </a:p>
        </p:txBody>
      </p:sp>
      <p:sp>
        <p:nvSpPr>
          <p:cNvPr id="7" name="Text Placeholder 6"/>
          <p:cNvSpPr>
            <a:spLocks noGrp="1"/>
          </p:cNvSpPr>
          <p:nvPr>
            <p:ph type="body" idx="1"/>
          </p:nvPr>
        </p:nvSpPr>
        <p:spPr>
          <a:xfrm>
            <a:off x="520700" y="1429514"/>
            <a:ext cx="11159067" cy="1582313"/>
          </a:xfrm>
          <a:prstGeom prst="rect">
            <a:avLst/>
          </a:prstGeom>
        </p:spPr>
        <p:txBody>
          <a:bodyPr vert="horz" wrap="square" lIns="0" tIns="45720" rIns="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344452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hf sldNum="0" hdr="0" ftr="0" dt="0"/>
  <p:txStyles>
    <p:titleStyle>
      <a:lvl1pPr algn="l" defTabSz="1219170" rtl="0" eaLnBrk="1" latinLnBrk="0" hangingPunct="1">
        <a:lnSpc>
          <a:spcPct val="90000"/>
        </a:lnSpc>
        <a:spcBef>
          <a:spcPct val="0"/>
        </a:spcBef>
        <a:buNone/>
        <a:defRPr sz="3733" b="0" kern="1200" spc="0" baseline="0">
          <a:gradFill>
            <a:gsLst>
              <a:gs pos="21239">
                <a:srgbClr val="000000"/>
              </a:gs>
              <a:gs pos="42000">
                <a:srgbClr val="000000"/>
              </a:gs>
            </a:gsLst>
            <a:lin ang="5400000" scaled="0"/>
          </a:gradFill>
          <a:latin typeface="Arial" panose="020B0604020202020204" pitchFamily="34" charset="0"/>
          <a:ea typeface="+mj-ea"/>
          <a:cs typeface="Arial" panose="020B0604020202020204" pitchFamily="34" charset="0"/>
        </a:defRPr>
      </a:lvl1pPr>
    </p:titleStyle>
    <p:bodyStyle>
      <a:lvl1pPr marL="230712" indent="-230712" algn="l" defTabSz="1219170" rtl="0" eaLnBrk="1" latinLnBrk="0" hangingPunct="1">
        <a:lnSpc>
          <a:spcPct val="90000"/>
        </a:lnSpc>
        <a:spcBef>
          <a:spcPts val="1600"/>
        </a:spcBef>
        <a:buClr>
          <a:srgbClr val="0072C8"/>
        </a:buClr>
        <a:buSzPct val="110000"/>
        <a:buFont typeface="Wingdings" panose="05000000000000000000" pitchFamily="2" charset="2"/>
        <a:buChar char="§"/>
        <a:defRPr lang="en-US" sz="213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90000"/>
        </a:lnSpc>
        <a:spcBef>
          <a:spcPts val="800"/>
        </a:spcBef>
        <a:buClr>
          <a:srgbClr val="CDCDCD"/>
        </a:buClr>
        <a:buSzPct val="110000"/>
        <a:buFont typeface="Wingdings" panose="05000000000000000000" pitchFamily="2" charset="2"/>
        <a:buChar char="§"/>
        <a:defRPr lang="en-US" sz="1867"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90000"/>
        </a:lnSpc>
        <a:spcBef>
          <a:spcPts val="533"/>
        </a:spcBef>
        <a:buClr>
          <a:srgbClr val="CDCDCD"/>
        </a:buClr>
        <a:buSzPct val="110000"/>
        <a:buFont typeface="Wingdings" panose="05000000000000000000" pitchFamily="2" charset="2"/>
        <a:buChar char="§"/>
        <a:defRPr lang="en-US" sz="1600"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90000"/>
        </a:lnSpc>
        <a:spcBef>
          <a:spcPts val="400"/>
        </a:spcBef>
        <a:buClr>
          <a:srgbClr val="CDCDCD"/>
        </a:buClr>
        <a:buSzPct val="110000"/>
        <a:buFont typeface="Wingdings" panose="05000000000000000000" pitchFamily="2" charset="2"/>
        <a:buChar char="§"/>
        <a:defRPr lang="en-US" sz="1467"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90000"/>
        </a:lnSpc>
        <a:spcBef>
          <a:spcPts val="400"/>
        </a:spcBef>
        <a:buClr>
          <a:srgbClr val="CDCDCD"/>
        </a:buClr>
        <a:buSzPct val="110000"/>
        <a:buFont typeface="Wingdings" panose="05000000000000000000" pitchFamily="2" charset="2"/>
        <a:buChar char="§"/>
        <a:defRPr lang="en-US" sz="1467"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146">
          <p15:clr>
            <a:srgbClr val="F26B43"/>
          </p15:clr>
        </p15:guide>
        <p15:guide id="4" pos="246">
          <p15:clr>
            <a:srgbClr val="F26B43"/>
          </p15:clr>
        </p15:guide>
        <p15:guide id="5" pos="5518">
          <p15:clr>
            <a:srgbClr val="F26B43"/>
          </p15:clr>
        </p15:guide>
        <p15:guide id="6" pos="5616">
          <p15:clr>
            <a:srgbClr val="F26B43"/>
          </p15:clr>
        </p15:guide>
        <p15:guide id="7" orient="horz" pos="154">
          <p15:clr>
            <a:srgbClr val="F26B43"/>
          </p15:clr>
        </p15:guide>
        <p15:guide id="8" orient="horz" pos="67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09036" y="280163"/>
            <a:ext cx="11580607" cy="637034"/>
          </a:xfrm>
          <a:prstGeom prst="rect">
            <a:avLst/>
          </a:prstGeom>
          <a:noFill/>
        </p:spPr>
        <p:txBody>
          <a:bodyPr vert="horz" wrap="square" lIns="137160" tIns="73152" rIns="137160" bIns="45720" rtlCol="0" anchor="t" anchorCtr="0">
            <a:spAutoFit/>
          </a:bodyPr>
          <a:lstStyle/>
          <a:p>
            <a:endParaRPr lang="en-US" dirty="0"/>
          </a:p>
        </p:txBody>
      </p:sp>
      <p:sp>
        <p:nvSpPr>
          <p:cNvPr id="4" name="Date Placeholder 3"/>
          <p:cNvSpPr>
            <a:spLocks noGrp="1"/>
          </p:cNvSpPr>
          <p:nvPr>
            <p:ph type="dt" sz="half" idx="2"/>
          </p:nvPr>
        </p:nvSpPr>
        <p:spPr>
          <a:xfrm>
            <a:off x="41627" y="6614238"/>
            <a:ext cx="2844800" cy="198127"/>
          </a:xfrm>
          <a:prstGeom prst="rect">
            <a:avLst/>
          </a:prstGeom>
        </p:spPr>
        <p:txBody>
          <a:bodyPr vert="horz" lIns="91440" tIns="45720" rIns="91440" bIns="45720" rtlCol="0" anchor="ctr"/>
          <a:lstStyle>
            <a:lvl1pPr marL="0" algn="l" defTabSz="1219170" rtl="0" eaLnBrk="1" latinLnBrk="0" hangingPunct="1">
              <a:defRPr lang="en-US" sz="600" kern="1200" smtClean="0">
                <a:gradFill>
                  <a:gsLst>
                    <a:gs pos="0">
                      <a:schemeClr val="bg1">
                        <a:lumMod val="65000"/>
                      </a:schemeClr>
                    </a:gs>
                    <a:gs pos="98000">
                      <a:schemeClr val="bg1">
                        <a:lumMod val="65000"/>
                      </a:schemeClr>
                    </a:gs>
                  </a:gsLst>
                  <a:lin ang="5400000" scaled="0"/>
                </a:gradFill>
                <a:latin typeface="Arial" panose="020B0604020202020204" pitchFamily="34" charset="0"/>
                <a:ea typeface="+mn-ea"/>
                <a:cs typeface="Arial" panose="020B0604020202020204" pitchFamily="34" charset="0"/>
              </a:defRPr>
            </a:lvl1pPr>
          </a:lstStyle>
          <a:p>
            <a:fld id="{4BBEE0BC-9B34-1747-AAFA-F76DB9E3BBA9}" type="datetimeFigureOut">
              <a:rPr lang="en-US">
                <a:gradFill>
                  <a:gsLst>
                    <a:gs pos="0">
                      <a:srgbClr val="FFFFFF">
                        <a:lumMod val="65000"/>
                      </a:srgbClr>
                    </a:gs>
                    <a:gs pos="98000">
                      <a:srgbClr val="FFFFFF">
                        <a:lumMod val="65000"/>
                      </a:srgbClr>
                    </a:gs>
                  </a:gsLst>
                  <a:lin ang="5400000" scaled="0"/>
                </a:gradFill>
              </a:rPr>
              <a:pPr/>
              <a:t>6/15/2017</a:t>
            </a:fld>
            <a:endParaRPr dirty="0">
              <a:gradFill>
                <a:gsLst>
                  <a:gs pos="0">
                    <a:srgbClr val="FFFFFF">
                      <a:lumMod val="65000"/>
                    </a:srgbClr>
                  </a:gs>
                  <a:gs pos="98000">
                    <a:srgbClr val="FFFFFF">
                      <a:lumMod val="65000"/>
                    </a:srgbClr>
                  </a:gs>
                </a:gsLst>
                <a:lin ang="5400000" scaled="0"/>
              </a:gradFill>
            </a:endParaRPr>
          </a:p>
        </p:txBody>
      </p:sp>
      <p:sp>
        <p:nvSpPr>
          <p:cNvPr id="5" name="Footer Placeholder 4"/>
          <p:cNvSpPr>
            <a:spLocks noGrp="1"/>
          </p:cNvSpPr>
          <p:nvPr>
            <p:ph type="ftr" sz="quarter" idx="3"/>
          </p:nvPr>
        </p:nvSpPr>
        <p:spPr>
          <a:xfrm>
            <a:off x="4165600" y="6614238"/>
            <a:ext cx="3860800" cy="198127"/>
          </a:xfrm>
          <a:prstGeom prst="rect">
            <a:avLst/>
          </a:prstGeom>
        </p:spPr>
        <p:txBody>
          <a:bodyPr vert="horz" lIns="91440" tIns="45720" rIns="91440" bIns="45720" rtlCol="0" anchor="ctr"/>
          <a:lstStyle>
            <a:lvl1pPr algn="ctr">
              <a:defRPr sz="600">
                <a:gradFill>
                  <a:gsLst>
                    <a:gs pos="0">
                      <a:schemeClr val="bg1">
                        <a:lumMod val="65000"/>
                      </a:schemeClr>
                    </a:gs>
                    <a:gs pos="98000">
                      <a:schemeClr val="bg1">
                        <a:lumMod val="65000"/>
                      </a:schemeClr>
                    </a:gs>
                  </a:gsLst>
                  <a:lin ang="5400000" scaled="0"/>
                </a:gradFill>
                <a:latin typeface="Arial" panose="020B0604020202020204" pitchFamily="34" charset="0"/>
                <a:cs typeface="Arial" panose="020B0604020202020204" pitchFamily="34" charset="0"/>
              </a:defRPr>
            </a:lvl1pPr>
          </a:lstStyle>
          <a:p>
            <a:endParaRPr lang="en-US">
              <a:gradFill>
                <a:gsLst>
                  <a:gs pos="0">
                    <a:srgbClr val="FFFFFF">
                      <a:lumMod val="65000"/>
                    </a:srgbClr>
                  </a:gs>
                  <a:gs pos="98000">
                    <a:srgbClr val="FFFFFF">
                      <a:lumMod val="65000"/>
                    </a:srgbClr>
                  </a:gs>
                </a:gsLst>
                <a:lin ang="5400000" scaled="0"/>
              </a:gradFill>
            </a:endParaRPr>
          </a:p>
        </p:txBody>
      </p:sp>
      <p:sp>
        <p:nvSpPr>
          <p:cNvPr id="6" name="Slide Number Placeholder 5"/>
          <p:cNvSpPr>
            <a:spLocks noGrp="1"/>
          </p:cNvSpPr>
          <p:nvPr>
            <p:ph type="sldNum" sz="quarter" idx="4"/>
          </p:nvPr>
        </p:nvSpPr>
        <p:spPr>
          <a:xfrm>
            <a:off x="9305573" y="6614238"/>
            <a:ext cx="2844800" cy="198127"/>
          </a:xfrm>
          <a:prstGeom prst="rect">
            <a:avLst/>
          </a:prstGeom>
        </p:spPr>
        <p:txBody>
          <a:bodyPr vert="horz" lIns="91440" tIns="45720" rIns="91440" bIns="45720" rtlCol="0" anchor="ctr"/>
          <a:lstStyle>
            <a:lvl1pPr marL="0" algn="r" defTabSz="1219170" rtl="0" eaLnBrk="1" latinLnBrk="0" hangingPunct="1">
              <a:defRPr lang="en-US" sz="600" kern="1200" smtClean="0">
                <a:gradFill>
                  <a:gsLst>
                    <a:gs pos="0">
                      <a:schemeClr val="bg1">
                        <a:lumMod val="65000"/>
                      </a:schemeClr>
                    </a:gs>
                    <a:gs pos="98000">
                      <a:schemeClr val="bg1">
                        <a:lumMod val="65000"/>
                      </a:schemeClr>
                    </a:gs>
                  </a:gsLst>
                  <a:lin ang="5400000" scaled="0"/>
                </a:gradFill>
                <a:latin typeface="Arial" panose="020B0604020202020204" pitchFamily="34" charset="0"/>
                <a:ea typeface="+mn-ea"/>
                <a:cs typeface="Arial" panose="020B0604020202020204" pitchFamily="34" charset="0"/>
              </a:defRPr>
            </a:lvl1pPr>
          </a:lstStyle>
          <a:p>
            <a:fld id="{889B1CBF-4FD7-214D-9302-2FF9AE85277A}" type="slidenum">
              <a:rPr>
                <a:gradFill>
                  <a:gsLst>
                    <a:gs pos="0">
                      <a:srgbClr val="FFFFFF">
                        <a:lumMod val="65000"/>
                      </a:srgbClr>
                    </a:gs>
                    <a:gs pos="98000">
                      <a:srgbClr val="FFFFFF">
                        <a:lumMod val="65000"/>
                      </a:srgbClr>
                    </a:gs>
                  </a:gsLst>
                  <a:lin ang="5400000" scaled="0"/>
                </a:gradFill>
              </a:rPr>
              <a:pPr/>
              <a:t>‹#›</a:t>
            </a:fld>
            <a:endParaRPr>
              <a:gradFill>
                <a:gsLst>
                  <a:gs pos="0">
                    <a:srgbClr val="FFFFFF">
                      <a:lumMod val="65000"/>
                    </a:srgbClr>
                  </a:gs>
                  <a:gs pos="98000">
                    <a:srgbClr val="FFFFFF">
                      <a:lumMod val="65000"/>
                    </a:srgbClr>
                  </a:gs>
                </a:gsLst>
                <a:lin ang="5400000" scaled="0"/>
              </a:gradFill>
            </a:endParaRPr>
          </a:p>
        </p:txBody>
      </p:sp>
      <p:sp>
        <p:nvSpPr>
          <p:cNvPr id="7" name="Text Placeholder 6"/>
          <p:cNvSpPr>
            <a:spLocks noGrp="1"/>
          </p:cNvSpPr>
          <p:nvPr>
            <p:ph type="body" idx="1"/>
          </p:nvPr>
        </p:nvSpPr>
        <p:spPr>
          <a:xfrm>
            <a:off x="520700" y="1429514"/>
            <a:ext cx="11159067" cy="1582313"/>
          </a:xfrm>
          <a:prstGeom prst="rect">
            <a:avLst/>
          </a:prstGeom>
        </p:spPr>
        <p:txBody>
          <a:bodyPr vert="horz" wrap="square" lIns="0" tIns="45720" rIns="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0710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hf sldNum="0" hdr="0" ftr="0" dt="0"/>
  <p:txStyles>
    <p:titleStyle>
      <a:lvl1pPr algn="l" defTabSz="1219170" rtl="0" eaLnBrk="1" latinLnBrk="0" hangingPunct="1">
        <a:lnSpc>
          <a:spcPct val="90000"/>
        </a:lnSpc>
        <a:spcBef>
          <a:spcPct val="0"/>
        </a:spcBef>
        <a:buNone/>
        <a:defRPr sz="3733" b="0" kern="1200" spc="0" baseline="0">
          <a:gradFill>
            <a:gsLst>
              <a:gs pos="21239">
                <a:srgbClr val="000000"/>
              </a:gs>
              <a:gs pos="42000">
                <a:srgbClr val="000000"/>
              </a:gs>
            </a:gsLst>
            <a:lin ang="5400000" scaled="0"/>
          </a:gradFill>
          <a:latin typeface="Arial" panose="020B0604020202020204" pitchFamily="34" charset="0"/>
          <a:ea typeface="+mj-ea"/>
          <a:cs typeface="Arial" panose="020B0604020202020204" pitchFamily="34" charset="0"/>
        </a:defRPr>
      </a:lvl1pPr>
    </p:titleStyle>
    <p:bodyStyle>
      <a:lvl1pPr marL="230712" indent="-230712" algn="l" defTabSz="1219170" rtl="0" eaLnBrk="1" latinLnBrk="0" hangingPunct="1">
        <a:lnSpc>
          <a:spcPct val="90000"/>
        </a:lnSpc>
        <a:spcBef>
          <a:spcPts val="1600"/>
        </a:spcBef>
        <a:buClr>
          <a:srgbClr val="0072C8"/>
        </a:buClr>
        <a:buSzPct val="110000"/>
        <a:buFont typeface="Wingdings" panose="05000000000000000000" pitchFamily="2" charset="2"/>
        <a:buChar char="§"/>
        <a:defRPr lang="en-US" sz="213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90000"/>
        </a:lnSpc>
        <a:spcBef>
          <a:spcPts val="800"/>
        </a:spcBef>
        <a:buClr>
          <a:srgbClr val="CDCDCD"/>
        </a:buClr>
        <a:buSzPct val="110000"/>
        <a:buFont typeface="Wingdings" panose="05000000000000000000" pitchFamily="2" charset="2"/>
        <a:buChar char="§"/>
        <a:defRPr lang="en-US" sz="1867"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90000"/>
        </a:lnSpc>
        <a:spcBef>
          <a:spcPts val="533"/>
        </a:spcBef>
        <a:buClr>
          <a:srgbClr val="CDCDCD"/>
        </a:buClr>
        <a:buSzPct val="110000"/>
        <a:buFont typeface="Wingdings" panose="05000000000000000000" pitchFamily="2" charset="2"/>
        <a:buChar char="§"/>
        <a:defRPr lang="en-US" sz="1600"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90000"/>
        </a:lnSpc>
        <a:spcBef>
          <a:spcPts val="400"/>
        </a:spcBef>
        <a:buClr>
          <a:srgbClr val="CDCDCD"/>
        </a:buClr>
        <a:buSzPct val="110000"/>
        <a:buFont typeface="Wingdings" panose="05000000000000000000" pitchFamily="2" charset="2"/>
        <a:buChar char="§"/>
        <a:defRPr lang="en-US" sz="1467"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90000"/>
        </a:lnSpc>
        <a:spcBef>
          <a:spcPts val="400"/>
        </a:spcBef>
        <a:buClr>
          <a:srgbClr val="CDCDCD"/>
        </a:buClr>
        <a:buSzPct val="110000"/>
        <a:buFont typeface="Wingdings" panose="05000000000000000000" pitchFamily="2" charset="2"/>
        <a:buChar char="§"/>
        <a:defRPr lang="en-US" sz="1467"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146">
          <p15:clr>
            <a:srgbClr val="F26B43"/>
          </p15:clr>
        </p15:guide>
        <p15:guide id="4" pos="246">
          <p15:clr>
            <a:srgbClr val="F26B43"/>
          </p15:clr>
        </p15:guide>
        <p15:guide id="5" pos="5518">
          <p15:clr>
            <a:srgbClr val="F26B43"/>
          </p15:clr>
        </p15:guide>
        <p15:guide id="6" pos="5616">
          <p15:clr>
            <a:srgbClr val="F26B43"/>
          </p15:clr>
        </p15:guide>
        <p15:guide id="7" orient="horz" pos="154">
          <p15:clr>
            <a:srgbClr val="F26B43"/>
          </p15:clr>
        </p15:guide>
        <p15:guide id="8" orient="horz" pos="6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hyperlink" Target="https://www.kaggle.com/sogun3/uspollution" TargetMode="External"/><Relationship Id="rId7" Type="http://schemas.openxmlformats.org/officeDocument/2006/relationships/image" Target="../media/image42.png"/><Relationship Id="rId2" Type="http://schemas.openxmlformats.org/officeDocument/2006/relationships/hyperlink" Target="https://github.com/dantetrick/US-Pollution-R-Server-Demo" TargetMode="External"/><Relationship Id="rId1" Type="http://schemas.openxmlformats.org/officeDocument/2006/relationships/slideLayout" Target="../slideLayouts/slideLayout2.xml"/><Relationship Id="rId6" Type="http://schemas.openxmlformats.org/officeDocument/2006/relationships/hyperlink" Target="https://www.rstudio.com/products/rstudio/download/" TargetMode="External"/><Relationship Id="rId5" Type="http://schemas.openxmlformats.org/officeDocument/2006/relationships/hyperlink" Target="https://cran.r-project.org/bin/windows/base/" TargetMode="External"/><Relationship Id="rId4" Type="http://schemas.openxmlformats.org/officeDocument/2006/relationships/hyperlink" Target="https://aqsdr1.epa.gov/aqsweb/aqstmp/airdata/download_files.html" TargetMode="External"/><Relationship Id="rId9"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0.jpg"/><Relationship Id="rId7" Type="http://schemas.openxmlformats.org/officeDocument/2006/relationships/image" Target="../media/image34.png"/><Relationship Id="rId2" Type="http://schemas.openxmlformats.org/officeDocument/2006/relationships/image" Target="../media/image29.jpeg"/><Relationship Id="rId1" Type="http://schemas.openxmlformats.org/officeDocument/2006/relationships/slideLayout" Target="../slideLayouts/slideLayout46.xml"/><Relationship Id="rId6" Type="http://schemas.openxmlformats.org/officeDocument/2006/relationships/image" Target="../media/image33.jpeg"/><Relationship Id="rId5" Type="http://schemas.openxmlformats.org/officeDocument/2006/relationships/image" Target="../media/image32.jpg"/><Relationship Id="rId4" Type="http://schemas.openxmlformats.org/officeDocument/2006/relationships/image" Target="../media/image31.jpg"/></Relationships>
</file>

<file path=ppt/slides/_rels/slide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7.jfif"/><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jfif"/><Relationship Id="rId4" Type="http://schemas.openxmlformats.org/officeDocument/2006/relationships/image" Target="../media/image38.jfif"/></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4"/>
          <p:cNvPicPr>
            <a:picLocks noChangeAspect="1"/>
          </p:cNvPicPr>
          <p:nvPr/>
        </p:nvPicPr>
        <p:blipFill>
          <a:blip r:embed="rId2">
            <a:alphaModFix amt="30000"/>
            <a:extLst>
              <a:ext uri="{28A0092B-C50C-407E-A947-70E740481C1C}">
                <a14:useLocalDpi xmlns:a14="http://schemas.microsoft.com/office/drawing/2010/main" val="0"/>
              </a:ext>
            </a:extLst>
          </a:blip>
          <a:stretch>
            <a:fillRect/>
          </a:stretch>
        </p:blipFill>
        <p:spPr>
          <a:xfrm>
            <a:off x="4" y="2"/>
            <a:ext cx="12191997" cy="6857999"/>
          </a:xfrm>
          <a:prstGeom prst="rect">
            <a:avLst/>
          </a:prstGeom>
          <a:noFill/>
          <a:ln>
            <a:noFill/>
          </a:ln>
        </p:spPr>
      </p:pic>
      <p:sp>
        <p:nvSpPr>
          <p:cNvPr id="2" name="Title 1"/>
          <p:cNvSpPr>
            <a:spLocks noGrp="1"/>
          </p:cNvSpPr>
          <p:nvPr>
            <p:ph type="title"/>
          </p:nvPr>
        </p:nvSpPr>
        <p:spPr/>
        <p:txBody>
          <a:bodyPr/>
          <a:lstStyle/>
          <a:p>
            <a:r>
              <a:rPr lang="en-US" dirty="0"/>
              <a:t>Advanced Analytics</a:t>
            </a:r>
            <a:br>
              <a:rPr lang="en-US" dirty="0"/>
            </a:br>
            <a:r>
              <a:rPr lang="en-US" sz="3200" dirty="0"/>
              <a:t>Lunch and Learn</a:t>
            </a:r>
          </a:p>
        </p:txBody>
      </p:sp>
      <p:sp>
        <p:nvSpPr>
          <p:cNvPr id="3" name="Text Placeholder 2"/>
          <p:cNvSpPr>
            <a:spLocks noGrp="1"/>
          </p:cNvSpPr>
          <p:nvPr>
            <p:ph type="body" sz="quarter" idx="15"/>
          </p:nvPr>
        </p:nvSpPr>
        <p:spPr>
          <a:xfrm>
            <a:off x="622303" y="4331376"/>
            <a:ext cx="4959348" cy="446821"/>
          </a:xfrm>
        </p:spPr>
        <p:txBody>
          <a:bodyPr/>
          <a:lstStyle/>
          <a:p>
            <a:r>
              <a:rPr lang="en-US" dirty="0">
                <a:solidFill>
                  <a:schemeClr val="accent2">
                    <a:lumMod val="20000"/>
                    <a:lumOff val="80000"/>
                  </a:schemeClr>
                </a:solidFill>
              </a:rPr>
              <a:t>June 2017</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1776" y="6347339"/>
            <a:ext cx="914400" cy="238311"/>
          </a:xfrm>
          <a:prstGeom prst="rect">
            <a:avLst/>
          </a:prstGeom>
          <a:noFill/>
          <a:ln>
            <a:noFill/>
          </a:ln>
        </p:spPr>
      </p:pic>
    </p:spTree>
    <p:extLst>
      <p:ext uri="{BB962C8B-B14F-4D97-AF65-F5344CB8AC3E}">
        <p14:creationId xmlns:p14="http://schemas.microsoft.com/office/powerpoint/2010/main" val="1337976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bwMode="auto">
          <a:xfrm>
            <a:off x="2765799" y="2478096"/>
            <a:ext cx="1060406" cy="2853254"/>
          </a:xfrm>
          <a:custGeom>
            <a:avLst/>
            <a:gdLst>
              <a:gd name="connsiteX0" fmla="*/ 0 w 1081668"/>
              <a:gd name="connsiteY0" fmla="*/ 0 h 2910468"/>
              <a:gd name="connsiteX1" fmla="*/ 1081668 w 1081668"/>
              <a:gd name="connsiteY1" fmla="*/ 0 h 2910468"/>
              <a:gd name="connsiteX2" fmla="*/ 1081668 w 1081668"/>
              <a:gd name="connsiteY2" fmla="*/ 2910468 h 2910468"/>
              <a:gd name="connsiteX3" fmla="*/ 33453 w 1081668"/>
              <a:gd name="connsiteY3" fmla="*/ 2910468 h 2910468"/>
            </a:gdLst>
            <a:ahLst/>
            <a:cxnLst>
              <a:cxn ang="0">
                <a:pos x="connsiteX0" y="connsiteY0"/>
              </a:cxn>
              <a:cxn ang="0">
                <a:pos x="connsiteX1" y="connsiteY1"/>
              </a:cxn>
              <a:cxn ang="0">
                <a:pos x="connsiteX2" y="connsiteY2"/>
              </a:cxn>
              <a:cxn ang="0">
                <a:pos x="connsiteX3" y="connsiteY3"/>
              </a:cxn>
            </a:cxnLst>
            <a:rect l="l" t="t" r="r" b="b"/>
            <a:pathLst>
              <a:path w="1081668" h="2910468">
                <a:moveTo>
                  <a:pt x="0" y="0"/>
                </a:moveTo>
                <a:lnTo>
                  <a:pt x="1081668" y="0"/>
                </a:lnTo>
                <a:lnTo>
                  <a:pt x="1081668" y="2910468"/>
                </a:lnTo>
                <a:lnTo>
                  <a:pt x="33453" y="2910468"/>
                </a:lnTo>
              </a:path>
            </a:pathLst>
          </a:cu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54"/>
          </a:p>
        </p:txBody>
      </p:sp>
      <p:sp>
        <p:nvSpPr>
          <p:cNvPr id="59" name="Oval 2"/>
          <p:cNvSpPr>
            <a:spLocks noChangeAspect="1"/>
          </p:cNvSpPr>
          <p:nvPr/>
        </p:nvSpPr>
        <p:spPr bwMode="auto">
          <a:xfrm>
            <a:off x="588666" y="1930656"/>
            <a:ext cx="1075710" cy="1075430"/>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4073" fontAlgn="base">
              <a:spcBef>
                <a:spcPct val="0"/>
              </a:spcBef>
              <a:spcAft>
                <a:spcPct val="0"/>
              </a:spcAft>
              <a:defRPr/>
            </a:pPr>
            <a:endParaRPr lang="en-US" sz="2000" spc="-51" dirty="0">
              <a:solidFill>
                <a:schemeClr val="tx1"/>
              </a:solidFill>
              <a:latin typeface="Segoe UI"/>
              <a:ea typeface="Segoe UI" pitchFamily="34" charset="0"/>
              <a:cs typeface="Segoe UI" pitchFamily="34" charset="0"/>
            </a:endParaRPr>
          </a:p>
        </p:txBody>
      </p:sp>
      <p:sp>
        <p:nvSpPr>
          <p:cNvPr id="60" name="Oval 2"/>
          <p:cNvSpPr>
            <a:spLocks noChangeAspect="1"/>
          </p:cNvSpPr>
          <p:nvPr/>
        </p:nvSpPr>
        <p:spPr bwMode="auto">
          <a:xfrm>
            <a:off x="588666" y="3361476"/>
            <a:ext cx="1075710" cy="1075430"/>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4073" fontAlgn="base">
              <a:spcBef>
                <a:spcPct val="0"/>
              </a:spcBef>
              <a:spcAft>
                <a:spcPct val="0"/>
              </a:spcAft>
            </a:pPr>
            <a:endParaRPr lang="en-US" sz="2000" spc="-51" dirty="0">
              <a:solidFill>
                <a:schemeClr val="tx1"/>
              </a:solidFill>
              <a:latin typeface="Segoe UI"/>
              <a:ea typeface="Segoe UI" pitchFamily="34" charset="0"/>
              <a:cs typeface="Segoe UI" pitchFamily="34" charset="0"/>
            </a:endParaRPr>
          </a:p>
        </p:txBody>
      </p:sp>
      <p:sp>
        <p:nvSpPr>
          <p:cNvPr id="61" name="Oval 2"/>
          <p:cNvSpPr>
            <a:spLocks noChangeAspect="1"/>
          </p:cNvSpPr>
          <p:nvPr/>
        </p:nvSpPr>
        <p:spPr bwMode="auto">
          <a:xfrm>
            <a:off x="588666" y="4792296"/>
            <a:ext cx="1075710" cy="1075430"/>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4073" fontAlgn="base">
              <a:spcBef>
                <a:spcPct val="0"/>
              </a:spcBef>
              <a:spcAft>
                <a:spcPct val="0"/>
              </a:spcAft>
            </a:pPr>
            <a:endParaRPr lang="en-US" sz="2000" spc="-51" dirty="0">
              <a:solidFill>
                <a:schemeClr val="tx1"/>
              </a:solidFill>
              <a:latin typeface="Segoe UI"/>
              <a:ea typeface="Segoe UI" pitchFamily="34" charset="0"/>
              <a:cs typeface="Segoe UI" pitchFamily="34" charset="0"/>
            </a:endParaRPr>
          </a:p>
        </p:txBody>
      </p:sp>
      <p:cxnSp>
        <p:nvCxnSpPr>
          <p:cNvPr id="295" name="Straight Connector 294"/>
          <p:cNvCxnSpPr/>
          <p:nvPr/>
        </p:nvCxnSpPr>
        <p:spPr>
          <a:xfrm>
            <a:off x="7277220" y="3896905"/>
            <a:ext cx="982387"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9452277" y="2342461"/>
            <a:ext cx="1215335" cy="534098"/>
          </a:xfrm>
          <a:prstGeom prst="rect">
            <a:avLst/>
          </a:prstGeom>
          <a:noFill/>
        </p:spPr>
        <p:txBody>
          <a:bodyPr wrap="square" lIns="179233" tIns="143387" rIns="179233" bIns="143387" rtlCol="0">
            <a:spAutoFit/>
          </a:bodyPr>
          <a:lstStyle/>
          <a:p>
            <a:pPr defTabSz="914165">
              <a:lnSpc>
                <a:spcPct val="90000"/>
              </a:lnSpc>
              <a:spcBef>
                <a:spcPct val="0"/>
              </a:spcBef>
              <a:spcAft>
                <a:spcPts val="588"/>
              </a:spcAft>
              <a:defRPr/>
            </a:pPr>
            <a:r>
              <a:rPr lang="en-US" sz="1766" spc="-29" dirty="0">
                <a:latin typeface="Segoe UI Semilight" panose="020B0402040204020203" pitchFamily="34" charset="0"/>
                <a:cs typeface="Segoe UI Semilight" panose="020B0402040204020203" pitchFamily="34" charset="0"/>
              </a:rPr>
              <a:t>People</a:t>
            </a:r>
          </a:p>
        </p:txBody>
      </p:sp>
      <p:sp>
        <p:nvSpPr>
          <p:cNvPr id="38" name="TextBox 37"/>
          <p:cNvSpPr txBox="1"/>
          <p:nvPr/>
        </p:nvSpPr>
        <p:spPr>
          <a:xfrm>
            <a:off x="4972937" y="3436351"/>
            <a:ext cx="1743928" cy="953372"/>
          </a:xfrm>
          <a:prstGeom prst="rect">
            <a:avLst/>
          </a:prstGeom>
          <a:noFill/>
        </p:spPr>
        <p:txBody>
          <a:bodyPr wrap="square" lIns="179233" tIns="143387" rIns="179233" bIns="143387" rtlCol="0">
            <a:spAutoFit/>
          </a:bodyPr>
          <a:lstStyle/>
          <a:p>
            <a:pPr algn="ctr" defTabSz="710708">
              <a:spcBef>
                <a:spcPct val="0"/>
              </a:spcBef>
              <a:spcAft>
                <a:spcPct val="35000"/>
              </a:spcAft>
              <a:defRPr/>
            </a:pPr>
            <a:r>
              <a:rPr lang="en-US" sz="4313" b="1" spc="-29" dirty="0">
                <a:latin typeface="Segoe UI Semilight" panose="020B0402040204020203" pitchFamily="34" charset="0"/>
                <a:cs typeface="Segoe UI Semilight" panose="020B0402040204020203" pitchFamily="34" charset="0"/>
              </a:rPr>
              <a:t>+</a:t>
            </a:r>
          </a:p>
        </p:txBody>
      </p:sp>
      <p:cxnSp>
        <p:nvCxnSpPr>
          <p:cNvPr id="282" name="Straight Connector 281"/>
          <p:cNvCxnSpPr/>
          <p:nvPr/>
        </p:nvCxnSpPr>
        <p:spPr>
          <a:xfrm>
            <a:off x="2783754" y="3927510"/>
            <a:ext cx="1720235"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7" name="Freeform 34"/>
          <p:cNvSpPr>
            <a:spLocks noEditPoints="1"/>
          </p:cNvSpPr>
          <p:nvPr/>
        </p:nvSpPr>
        <p:spPr bwMode="auto">
          <a:xfrm>
            <a:off x="825757" y="2263732"/>
            <a:ext cx="601528" cy="475878"/>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tx1"/>
          </a:solidFill>
          <a:ln>
            <a:noFill/>
          </a:ln>
        </p:spPr>
        <p:txBody>
          <a:bodyPr vert="horz" wrap="square" lIns="89617" tIns="44808" rIns="89617" bIns="44808" numCol="1" anchor="t" anchorCtr="0" compatLnSpc="1">
            <a:prstTxWarp prst="textNoShape">
              <a:avLst/>
            </a:prstTxWarp>
          </a:bodyPr>
          <a:lstStyle/>
          <a:p>
            <a:pPr defTabSz="914165">
              <a:defRPr/>
            </a:pPr>
            <a:endParaRPr lang="en-US" sz="1766">
              <a:latin typeface="Segoe UI"/>
            </a:endParaRPr>
          </a:p>
        </p:txBody>
      </p:sp>
      <p:sp>
        <p:nvSpPr>
          <p:cNvPr id="3" name="TextBox 2"/>
          <p:cNvSpPr txBox="1"/>
          <p:nvPr/>
        </p:nvSpPr>
        <p:spPr>
          <a:xfrm>
            <a:off x="1663423" y="2175664"/>
            <a:ext cx="1131318" cy="778622"/>
          </a:xfrm>
          <a:prstGeom prst="rect">
            <a:avLst/>
          </a:prstGeom>
          <a:noFill/>
        </p:spPr>
        <p:txBody>
          <a:bodyPr wrap="square" lIns="179233" tIns="143387" rIns="179233" bIns="143387" rtlCol="0">
            <a:spAutoFit/>
          </a:bodyPr>
          <a:lstStyle/>
          <a:p>
            <a:pPr defTabSz="914165">
              <a:lnSpc>
                <a:spcPct val="90000"/>
              </a:lnSpc>
              <a:spcAft>
                <a:spcPts val="588"/>
              </a:spcAft>
              <a:defRPr/>
            </a:pPr>
            <a:r>
              <a:rPr lang="en-US" sz="1766" spc="-29" dirty="0">
                <a:latin typeface="Segoe UI Semilight" panose="020B0402040204020203" pitchFamily="34" charset="0"/>
                <a:cs typeface="Segoe UI Semilight" panose="020B0402040204020203" pitchFamily="34" charset="0"/>
              </a:rPr>
              <a:t>Data Sources</a:t>
            </a:r>
          </a:p>
        </p:txBody>
      </p:sp>
      <p:sp>
        <p:nvSpPr>
          <p:cNvPr id="106" name="TextBox 105"/>
          <p:cNvSpPr txBox="1"/>
          <p:nvPr/>
        </p:nvSpPr>
        <p:spPr>
          <a:xfrm>
            <a:off x="1697453" y="3646212"/>
            <a:ext cx="1131318" cy="534098"/>
          </a:xfrm>
          <a:prstGeom prst="rect">
            <a:avLst/>
          </a:prstGeom>
          <a:noFill/>
        </p:spPr>
        <p:txBody>
          <a:bodyPr wrap="square" lIns="179233" tIns="143387" rIns="179233" bIns="143387" rtlCol="0">
            <a:spAutoFit/>
          </a:bodyPr>
          <a:lstStyle/>
          <a:p>
            <a:pPr defTabSz="914165">
              <a:lnSpc>
                <a:spcPct val="90000"/>
              </a:lnSpc>
              <a:spcBef>
                <a:spcPct val="0"/>
              </a:spcBef>
              <a:spcAft>
                <a:spcPts val="588"/>
              </a:spcAft>
              <a:defRPr/>
            </a:pPr>
            <a:r>
              <a:rPr lang="en-US" sz="1766" spc="-29" dirty="0">
                <a:latin typeface="Segoe UI Semilight" panose="020B0402040204020203" pitchFamily="34" charset="0"/>
                <a:cs typeface="Segoe UI Semilight" panose="020B0402040204020203" pitchFamily="34" charset="0"/>
              </a:rPr>
              <a:t>Apps</a:t>
            </a:r>
          </a:p>
        </p:txBody>
      </p:sp>
      <p:sp>
        <p:nvSpPr>
          <p:cNvPr id="107" name="Freeform 53"/>
          <p:cNvSpPr>
            <a:spLocks noEditPoints="1"/>
          </p:cNvSpPr>
          <p:nvPr/>
        </p:nvSpPr>
        <p:spPr bwMode="auto">
          <a:xfrm>
            <a:off x="905019" y="3611377"/>
            <a:ext cx="443010" cy="632271"/>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89617" tIns="44808" rIns="89617" bIns="44808" numCol="1" anchor="t" anchorCtr="0" compatLnSpc="1">
            <a:prstTxWarp prst="textNoShape">
              <a:avLst/>
            </a:prstTxWarp>
          </a:bodyPr>
          <a:lstStyle/>
          <a:p>
            <a:pPr defTabSz="914165">
              <a:defRPr/>
            </a:pPr>
            <a:endParaRPr lang="en-US" sz="1766">
              <a:latin typeface="Segoe UI"/>
            </a:endParaRPr>
          </a:p>
        </p:txBody>
      </p:sp>
      <p:sp>
        <p:nvSpPr>
          <p:cNvPr id="110" name="TextBox 109"/>
          <p:cNvSpPr txBox="1"/>
          <p:nvPr/>
        </p:nvSpPr>
        <p:spPr>
          <a:xfrm>
            <a:off x="1708800" y="4811592"/>
            <a:ext cx="1415327" cy="1023146"/>
          </a:xfrm>
          <a:prstGeom prst="rect">
            <a:avLst/>
          </a:prstGeom>
          <a:noFill/>
        </p:spPr>
        <p:txBody>
          <a:bodyPr wrap="square" lIns="179233" tIns="143387" rIns="179233" bIns="143387" rtlCol="0">
            <a:spAutoFit/>
          </a:bodyPr>
          <a:lstStyle/>
          <a:p>
            <a:pPr defTabSz="914165">
              <a:lnSpc>
                <a:spcPct val="90000"/>
              </a:lnSpc>
              <a:spcBef>
                <a:spcPct val="0"/>
              </a:spcBef>
              <a:defRPr/>
            </a:pPr>
            <a:r>
              <a:rPr lang="en-US" sz="1766" spc="-29" dirty="0">
                <a:latin typeface="Segoe UI Semilight" panose="020B0402040204020203" pitchFamily="34" charset="0"/>
                <a:cs typeface="Segoe UI Semilight" panose="020B0402040204020203" pitchFamily="34" charset="0"/>
              </a:rPr>
              <a:t>Sensors </a:t>
            </a:r>
            <a:br>
              <a:rPr lang="en-US" sz="1766" spc="-29" dirty="0">
                <a:latin typeface="Segoe UI Semilight" panose="020B0402040204020203" pitchFamily="34" charset="0"/>
                <a:cs typeface="Segoe UI Semilight" panose="020B0402040204020203" pitchFamily="34" charset="0"/>
              </a:rPr>
            </a:br>
            <a:r>
              <a:rPr lang="en-US" sz="1766" spc="-29" dirty="0">
                <a:latin typeface="Segoe UI Semilight" panose="020B0402040204020203" pitchFamily="34" charset="0"/>
                <a:cs typeface="Segoe UI Semilight" panose="020B0402040204020203" pitchFamily="34" charset="0"/>
              </a:rPr>
              <a:t>and </a:t>
            </a:r>
            <a:br>
              <a:rPr lang="en-US" sz="1766" spc="-29" dirty="0">
                <a:latin typeface="Segoe UI Semilight" panose="020B0402040204020203" pitchFamily="34" charset="0"/>
                <a:cs typeface="Segoe UI Semilight" panose="020B0402040204020203" pitchFamily="34" charset="0"/>
              </a:rPr>
            </a:br>
            <a:r>
              <a:rPr lang="en-US" sz="1766" spc="-29" dirty="0">
                <a:latin typeface="Segoe UI Semilight" panose="020B0402040204020203" pitchFamily="34" charset="0"/>
                <a:cs typeface="Segoe UI Semilight" panose="020B0402040204020203" pitchFamily="34" charset="0"/>
              </a:rPr>
              <a:t>devices</a:t>
            </a:r>
          </a:p>
        </p:txBody>
      </p:sp>
      <p:sp>
        <p:nvSpPr>
          <p:cNvPr id="42" name="Title 1"/>
          <p:cNvSpPr txBox="1">
            <a:spLocks/>
          </p:cNvSpPr>
          <p:nvPr/>
        </p:nvSpPr>
        <p:spPr>
          <a:xfrm>
            <a:off x="536926" y="289960"/>
            <a:ext cx="11655078"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516">
              <a:defRPr/>
            </a:pPr>
            <a:endParaRPr lang="en-US" sz="4705" dirty="0">
              <a:solidFill>
                <a:srgbClr val="FFFFFF"/>
              </a:solidFill>
              <a:latin typeface="Segoe UI Light"/>
            </a:endParaRPr>
          </a:p>
        </p:txBody>
      </p:sp>
      <p:sp>
        <p:nvSpPr>
          <p:cNvPr id="4" name="Title 3"/>
          <p:cNvSpPr>
            <a:spLocks noGrp="1"/>
          </p:cNvSpPr>
          <p:nvPr>
            <p:ph type="title"/>
          </p:nvPr>
        </p:nvSpPr>
        <p:spPr>
          <a:xfrm>
            <a:off x="969749" y="837152"/>
            <a:ext cx="8761413" cy="706964"/>
          </a:xfrm>
        </p:spPr>
        <p:txBody>
          <a:bodyPr/>
          <a:lstStyle/>
          <a:p>
            <a:pPr lvl="0"/>
            <a:r>
              <a:rPr lang="en-US" dirty="0"/>
              <a:t>Microsoft R Server family</a:t>
            </a:r>
            <a:br>
              <a:rPr lang="en-US" dirty="0"/>
            </a:br>
            <a:endParaRPr lang="en-US" dirty="0"/>
          </a:p>
        </p:txBody>
      </p:sp>
      <p:sp>
        <p:nvSpPr>
          <p:cNvPr id="8" name="Text Placeholder 7"/>
          <p:cNvSpPr>
            <a:spLocks noGrp="1"/>
          </p:cNvSpPr>
          <p:nvPr>
            <p:ph type="body" sz="quarter" idx="11"/>
          </p:nvPr>
        </p:nvSpPr>
        <p:spPr>
          <a:xfrm>
            <a:off x="1017790" y="1193066"/>
            <a:ext cx="7241555" cy="514756"/>
          </a:xfrm>
        </p:spPr>
        <p:txBody>
          <a:bodyPr/>
          <a:lstStyle/>
          <a:p>
            <a:r>
              <a:rPr lang="en-US" dirty="0"/>
              <a:t>From Data To Action -  On or Off  Premises</a:t>
            </a:r>
          </a:p>
        </p:txBody>
      </p:sp>
      <p:grpSp>
        <p:nvGrpSpPr>
          <p:cNvPr id="7" name="Group 6"/>
          <p:cNvGrpSpPr/>
          <p:nvPr/>
        </p:nvGrpSpPr>
        <p:grpSpPr>
          <a:xfrm>
            <a:off x="1879719" y="6112177"/>
            <a:ext cx="8486271" cy="366380"/>
            <a:chOff x="1917410" y="6071041"/>
            <a:chExt cx="8656439" cy="373729"/>
          </a:xfrm>
        </p:grpSpPr>
        <p:sp>
          <p:nvSpPr>
            <p:cNvPr id="21" name="Rectangle 20"/>
            <p:cNvSpPr/>
            <p:nvPr/>
          </p:nvSpPr>
          <p:spPr>
            <a:xfrm>
              <a:off x="5326790" y="6071041"/>
              <a:ext cx="1576393" cy="369462"/>
            </a:xfrm>
            <a:prstGeom prst="rect">
              <a:avLst/>
            </a:prstGeom>
          </p:spPr>
          <p:txBody>
            <a:bodyPr wrap="none">
              <a:spAutoFit/>
            </a:bodyPr>
            <a:lstStyle/>
            <a:p>
              <a:pPr algn="ctr" defTabSz="710708">
                <a:spcBef>
                  <a:spcPct val="0"/>
                </a:spcBef>
                <a:spcAft>
                  <a:spcPct val="35000"/>
                </a:spcAft>
                <a:defRPr/>
              </a:pPr>
              <a:r>
                <a:rPr lang="en-US" sz="1766" b="1" spc="-29" dirty="0">
                  <a:latin typeface="Segoe UI Semilight" panose="020B0402040204020203" pitchFamily="34" charset="0"/>
                  <a:cs typeface="Segoe UI Semilight" panose="020B0402040204020203" pitchFamily="34" charset="0"/>
                </a:rPr>
                <a:t>INTELLIGENCE</a:t>
              </a:r>
            </a:p>
          </p:txBody>
        </p:sp>
        <p:sp>
          <p:nvSpPr>
            <p:cNvPr id="46" name="Rectangle 45"/>
            <p:cNvSpPr/>
            <p:nvPr/>
          </p:nvSpPr>
          <p:spPr>
            <a:xfrm>
              <a:off x="1917410" y="6075308"/>
              <a:ext cx="705450" cy="369462"/>
            </a:xfrm>
            <a:prstGeom prst="rect">
              <a:avLst/>
            </a:prstGeom>
          </p:spPr>
          <p:txBody>
            <a:bodyPr wrap="none">
              <a:spAutoFit/>
            </a:bodyPr>
            <a:lstStyle/>
            <a:p>
              <a:pPr algn="ctr" defTabSz="710708">
                <a:spcBef>
                  <a:spcPct val="0"/>
                </a:spcBef>
                <a:spcAft>
                  <a:spcPct val="35000"/>
                </a:spcAft>
                <a:defRPr/>
              </a:pPr>
              <a:r>
                <a:rPr lang="en-US" sz="1766" b="1" spc="-29" dirty="0">
                  <a:latin typeface="Segoe UI Semilight" panose="020B0402040204020203" pitchFamily="34" charset="0"/>
                  <a:cs typeface="Segoe UI Semilight" panose="020B0402040204020203" pitchFamily="34" charset="0"/>
                </a:rPr>
                <a:t>DATA</a:t>
              </a:r>
            </a:p>
          </p:txBody>
        </p:sp>
        <p:sp>
          <p:nvSpPr>
            <p:cNvPr id="47" name="Right Arrow 46"/>
            <p:cNvSpPr/>
            <p:nvPr/>
          </p:nvSpPr>
          <p:spPr bwMode="auto">
            <a:xfrm>
              <a:off x="2839573" y="6118075"/>
              <a:ext cx="2435269" cy="259580"/>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266" fontAlgn="base">
                <a:lnSpc>
                  <a:spcPct val="90000"/>
                </a:lnSpc>
                <a:spcBef>
                  <a:spcPct val="0"/>
                </a:spcBef>
                <a:spcAft>
                  <a:spcPct val="0"/>
                </a:spcAft>
                <a:defRPr/>
              </a:pPr>
              <a:endParaRPr lang="en-US" sz="2400" dirty="0" err="1">
                <a:solidFill>
                  <a:schemeClr val="tx1"/>
                </a:solidFill>
                <a:latin typeface="Segoe UI"/>
                <a:ea typeface="Segoe UI" pitchFamily="34" charset="0"/>
                <a:cs typeface="Segoe UI" pitchFamily="34" charset="0"/>
              </a:endParaRPr>
            </a:p>
          </p:txBody>
        </p:sp>
        <p:sp>
          <p:nvSpPr>
            <p:cNvPr id="48" name="Rectangle 47"/>
            <p:cNvSpPr/>
            <p:nvPr/>
          </p:nvSpPr>
          <p:spPr>
            <a:xfrm>
              <a:off x="9604160" y="6071041"/>
              <a:ext cx="969689" cy="369462"/>
            </a:xfrm>
            <a:prstGeom prst="rect">
              <a:avLst/>
            </a:prstGeom>
          </p:spPr>
          <p:txBody>
            <a:bodyPr wrap="none">
              <a:spAutoFit/>
            </a:bodyPr>
            <a:lstStyle/>
            <a:p>
              <a:pPr algn="ctr" defTabSz="710708">
                <a:spcBef>
                  <a:spcPct val="0"/>
                </a:spcBef>
                <a:spcAft>
                  <a:spcPct val="35000"/>
                </a:spcAft>
                <a:defRPr/>
              </a:pPr>
              <a:r>
                <a:rPr lang="en-US" sz="1766" b="1" spc="-29" dirty="0">
                  <a:latin typeface="Segoe UI Semilight" panose="020B0402040204020203" pitchFamily="34" charset="0"/>
                  <a:cs typeface="Segoe UI Semilight" panose="020B0402040204020203" pitchFamily="34" charset="0"/>
                </a:rPr>
                <a:t>ACTION</a:t>
              </a:r>
            </a:p>
          </p:txBody>
        </p:sp>
        <p:sp>
          <p:nvSpPr>
            <p:cNvPr id="49" name="Right Arrow 48"/>
            <p:cNvSpPr/>
            <p:nvPr/>
          </p:nvSpPr>
          <p:spPr bwMode="auto">
            <a:xfrm>
              <a:off x="6970896" y="6110723"/>
              <a:ext cx="2435267" cy="25958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266" fontAlgn="base">
                <a:lnSpc>
                  <a:spcPct val="90000"/>
                </a:lnSpc>
                <a:spcBef>
                  <a:spcPct val="0"/>
                </a:spcBef>
                <a:spcAft>
                  <a:spcPct val="0"/>
                </a:spcAft>
                <a:defRPr/>
              </a:pPr>
              <a:endParaRPr lang="en-US" sz="2400" dirty="0" err="1">
                <a:solidFill>
                  <a:schemeClr val="tx1"/>
                </a:solidFill>
                <a:latin typeface="Segoe UI"/>
                <a:ea typeface="Segoe UI" pitchFamily="34" charset="0"/>
                <a:cs typeface="Segoe UI" pitchFamily="34" charset="0"/>
              </a:endParaRPr>
            </a:p>
          </p:txBody>
        </p:sp>
      </p:grpSp>
      <p:sp>
        <p:nvSpPr>
          <p:cNvPr id="65" name="Freeform 64"/>
          <p:cNvSpPr/>
          <p:nvPr/>
        </p:nvSpPr>
        <p:spPr bwMode="auto">
          <a:xfrm flipH="1">
            <a:off x="7849085" y="2478096"/>
            <a:ext cx="450748" cy="2853254"/>
          </a:xfrm>
          <a:custGeom>
            <a:avLst/>
            <a:gdLst>
              <a:gd name="connsiteX0" fmla="*/ 0 w 1081668"/>
              <a:gd name="connsiteY0" fmla="*/ 0 h 2910468"/>
              <a:gd name="connsiteX1" fmla="*/ 1081668 w 1081668"/>
              <a:gd name="connsiteY1" fmla="*/ 0 h 2910468"/>
              <a:gd name="connsiteX2" fmla="*/ 1081668 w 1081668"/>
              <a:gd name="connsiteY2" fmla="*/ 2910468 h 2910468"/>
              <a:gd name="connsiteX3" fmla="*/ 33453 w 1081668"/>
              <a:gd name="connsiteY3" fmla="*/ 2910468 h 2910468"/>
            </a:gdLst>
            <a:ahLst/>
            <a:cxnLst>
              <a:cxn ang="0">
                <a:pos x="connsiteX0" y="connsiteY0"/>
              </a:cxn>
              <a:cxn ang="0">
                <a:pos x="connsiteX1" y="connsiteY1"/>
              </a:cxn>
              <a:cxn ang="0">
                <a:pos x="connsiteX2" y="connsiteY2"/>
              </a:cxn>
              <a:cxn ang="0">
                <a:pos x="connsiteX3" y="connsiteY3"/>
              </a:cxn>
            </a:cxnLst>
            <a:rect l="l" t="t" r="r" b="b"/>
            <a:pathLst>
              <a:path w="1081668" h="2910468">
                <a:moveTo>
                  <a:pt x="0" y="0"/>
                </a:moveTo>
                <a:lnTo>
                  <a:pt x="1081668" y="0"/>
                </a:lnTo>
                <a:lnTo>
                  <a:pt x="1081668" y="2910468"/>
                </a:lnTo>
                <a:lnTo>
                  <a:pt x="33453" y="2910468"/>
                </a:lnTo>
              </a:path>
            </a:pathLst>
          </a:cu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54"/>
          </a:p>
        </p:txBody>
      </p:sp>
      <p:grpSp>
        <p:nvGrpSpPr>
          <p:cNvPr id="2" name="Group 1"/>
          <p:cNvGrpSpPr/>
          <p:nvPr/>
        </p:nvGrpSpPr>
        <p:grpSpPr>
          <a:xfrm>
            <a:off x="8259606" y="2044895"/>
            <a:ext cx="1075710" cy="1075430"/>
            <a:chOff x="8166522" y="505019"/>
            <a:chExt cx="1097280" cy="1096995"/>
          </a:xfrm>
        </p:grpSpPr>
        <p:sp>
          <p:nvSpPr>
            <p:cNvPr id="55" name="Oval 2"/>
            <p:cNvSpPr>
              <a:spLocks noChangeAspect="1"/>
            </p:cNvSpPr>
            <p:nvPr/>
          </p:nvSpPr>
          <p:spPr bwMode="auto">
            <a:xfrm>
              <a:off x="8166522" y="505019"/>
              <a:ext cx="1097280" cy="1096995"/>
            </a:xfrm>
            <a:prstGeom prst="ellipse">
              <a:avLst/>
            </a:prstGeom>
            <a:solidFill>
              <a:schemeClr val="bg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4073" fontAlgn="base">
                <a:spcBef>
                  <a:spcPct val="0"/>
                </a:spcBef>
                <a:spcAft>
                  <a:spcPct val="0"/>
                </a:spcAft>
              </a:pPr>
              <a:endParaRPr lang="en-US" sz="2000" spc="-51" dirty="0">
                <a:solidFill>
                  <a:schemeClr val="tx1"/>
                </a:solidFill>
                <a:latin typeface="Segoe UI"/>
                <a:ea typeface="Segoe UI" pitchFamily="34" charset="0"/>
                <a:cs typeface="Segoe UI" pitchFamily="34" charset="0"/>
              </a:endParaRPr>
            </a:p>
          </p:txBody>
        </p:sp>
        <p:sp>
          <p:nvSpPr>
            <p:cNvPr id="50" name="Freeform 5"/>
            <p:cNvSpPr>
              <a:spLocks noEditPoints="1"/>
            </p:cNvSpPr>
            <p:nvPr/>
          </p:nvSpPr>
          <p:spPr bwMode="auto">
            <a:xfrm>
              <a:off x="8446981" y="834434"/>
              <a:ext cx="536362" cy="438165"/>
            </a:xfrm>
            <a:custGeom>
              <a:avLst/>
              <a:gdLst>
                <a:gd name="T0" fmla="*/ 116 w 128"/>
                <a:gd name="T1" fmla="*/ 36 h 104"/>
                <a:gd name="T2" fmla="*/ 124 w 128"/>
                <a:gd name="T3" fmla="*/ 20 h 104"/>
                <a:gd name="T4" fmla="*/ 104 w 128"/>
                <a:gd name="T5" fmla="*/ 0 h 104"/>
                <a:gd name="T6" fmla="*/ 84 w 128"/>
                <a:gd name="T7" fmla="*/ 20 h 104"/>
                <a:gd name="T8" fmla="*/ 92 w 128"/>
                <a:gd name="T9" fmla="*/ 36 h 104"/>
                <a:gd name="T10" fmla="*/ 84 w 128"/>
                <a:gd name="T11" fmla="*/ 43 h 104"/>
                <a:gd name="T12" fmla="*/ 64 w 128"/>
                <a:gd name="T13" fmla="*/ 32 h 104"/>
                <a:gd name="T14" fmla="*/ 44 w 128"/>
                <a:gd name="T15" fmla="*/ 43 h 104"/>
                <a:gd name="T16" fmla="*/ 36 w 128"/>
                <a:gd name="T17" fmla="*/ 36 h 104"/>
                <a:gd name="T18" fmla="*/ 44 w 128"/>
                <a:gd name="T19" fmla="*/ 20 h 104"/>
                <a:gd name="T20" fmla="*/ 24 w 128"/>
                <a:gd name="T21" fmla="*/ 0 h 104"/>
                <a:gd name="T22" fmla="*/ 4 w 128"/>
                <a:gd name="T23" fmla="*/ 20 h 104"/>
                <a:gd name="T24" fmla="*/ 12 w 128"/>
                <a:gd name="T25" fmla="*/ 36 h 104"/>
                <a:gd name="T26" fmla="*/ 0 w 128"/>
                <a:gd name="T27" fmla="*/ 56 h 104"/>
                <a:gd name="T28" fmla="*/ 8 w 128"/>
                <a:gd name="T29" fmla="*/ 56 h 104"/>
                <a:gd name="T30" fmla="*/ 24 w 128"/>
                <a:gd name="T31" fmla="*/ 40 h 104"/>
                <a:gd name="T32" fmla="*/ 40 w 128"/>
                <a:gd name="T33" fmla="*/ 56 h 104"/>
                <a:gd name="T34" fmla="*/ 50 w 128"/>
                <a:gd name="T35" fmla="*/ 75 h 104"/>
                <a:gd name="T36" fmla="*/ 32 w 128"/>
                <a:gd name="T37" fmla="*/ 104 h 104"/>
                <a:gd name="T38" fmla="*/ 40 w 128"/>
                <a:gd name="T39" fmla="*/ 104 h 104"/>
                <a:gd name="T40" fmla="*/ 64 w 128"/>
                <a:gd name="T41" fmla="*/ 80 h 104"/>
                <a:gd name="T42" fmla="*/ 88 w 128"/>
                <a:gd name="T43" fmla="*/ 104 h 104"/>
                <a:gd name="T44" fmla="*/ 96 w 128"/>
                <a:gd name="T45" fmla="*/ 104 h 104"/>
                <a:gd name="T46" fmla="*/ 78 w 128"/>
                <a:gd name="T47" fmla="*/ 75 h 104"/>
                <a:gd name="T48" fmla="*/ 88 w 128"/>
                <a:gd name="T49" fmla="*/ 56 h 104"/>
                <a:gd name="T50" fmla="*/ 104 w 128"/>
                <a:gd name="T51" fmla="*/ 40 h 104"/>
                <a:gd name="T52" fmla="*/ 120 w 128"/>
                <a:gd name="T53" fmla="*/ 56 h 104"/>
                <a:gd name="T54" fmla="*/ 128 w 128"/>
                <a:gd name="T55" fmla="*/ 56 h 104"/>
                <a:gd name="T56" fmla="*/ 116 w 128"/>
                <a:gd name="T57" fmla="*/ 36 h 104"/>
                <a:gd name="T58" fmla="*/ 24 w 128"/>
                <a:gd name="T59" fmla="*/ 32 h 104"/>
                <a:gd name="T60" fmla="*/ 12 w 128"/>
                <a:gd name="T61" fmla="*/ 20 h 104"/>
                <a:gd name="T62" fmla="*/ 24 w 128"/>
                <a:gd name="T63" fmla="*/ 8 h 104"/>
                <a:gd name="T64" fmla="*/ 36 w 128"/>
                <a:gd name="T65" fmla="*/ 20 h 104"/>
                <a:gd name="T66" fmla="*/ 24 w 128"/>
                <a:gd name="T67" fmla="*/ 32 h 104"/>
                <a:gd name="T68" fmla="*/ 64 w 128"/>
                <a:gd name="T69" fmla="*/ 72 h 104"/>
                <a:gd name="T70" fmla="*/ 48 w 128"/>
                <a:gd name="T71" fmla="*/ 56 h 104"/>
                <a:gd name="T72" fmla="*/ 64 w 128"/>
                <a:gd name="T73" fmla="*/ 40 h 104"/>
                <a:gd name="T74" fmla="*/ 80 w 128"/>
                <a:gd name="T75" fmla="*/ 56 h 104"/>
                <a:gd name="T76" fmla="*/ 64 w 128"/>
                <a:gd name="T77" fmla="*/ 72 h 104"/>
                <a:gd name="T78" fmla="*/ 104 w 128"/>
                <a:gd name="T79" fmla="*/ 32 h 104"/>
                <a:gd name="T80" fmla="*/ 92 w 128"/>
                <a:gd name="T81" fmla="*/ 20 h 104"/>
                <a:gd name="T82" fmla="*/ 104 w 128"/>
                <a:gd name="T83" fmla="*/ 8 h 104"/>
                <a:gd name="T84" fmla="*/ 116 w 128"/>
                <a:gd name="T85" fmla="*/ 20 h 104"/>
                <a:gd name="T86" fmla="*/ 104 w 128"/>
                <a:gd name="T87" fmla="*/ 3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116" y="36"/>
                  </a:move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2" y="32"/>
                    <a:pt x="64" y="32"/>
                  </a:cubicBezTo>
                  <a:cubicBezTo>
                    <a:pt x="56" y="32"/>
                    <a:pt x="48" y="36"/>
                    <a:pt x="44" y="43"/>
                  </a:cubicBezTo>
                  <a:cubicBezTo>
                    <a:pt x="42" y="40"/>
                    <a:pt x="39" y="37"/>
                    <a:pt x="36"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ubicBezTo>
                    <a:pt x="8" y="56"/>
                    <a:pt x="8" y="56"/>
                    <a:pt x="8" y="56"/>
                  </a:cubicBezTo>
                  <a:cubicBezTo>
                    <a:pt x="8" y="47"/>
                    <a:pt x="15" y="40"/>
                    <a:pt x="24" y="40"/>
                  </a:cubicBezTo>
                  <a:cubicBezTo>
                    <a:pt x="33" y="40"/>
                    <a:pt x="40" y="47"/>
                    <a:pt x="40" y="56"/>
                  </a:cubicBezTo>
                  <a:cubicBezTo>
                    <a:pt x="40" y="64"/>
                    <a:pt x="44" y="71"/>
                    <a:pt x="50" y="75"/>
                  </a:cubicBezTo>
                  <a:cubicBezTo>
                    <a:pt x="39"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3" y="40"/>
                    <a:pt x="116" y="36"/>
                  </a:cubicBezTo>
                  <a:close/>
                  <a:moveTo>
                    <a:pt x="24" y="32"/>
                  </a:moveTo>
                  <a:cubicBezTo>
                    <a:pt x="17" y="32"/>
                    <a:pt x="12" y="27"/>
                    <a:pt x="12" y="20"/>
                  </a:cubicBezTo>
                  <a:cubicBezTo>
                    <a:pt x="12" y="13"/>
                    <a:pt x="17" y="8"/>
                    <a:pt x="24" y="8"/>
                  </a:cubicBezTo>
                  <a:cubicBezTo>
                    <a:pt x="31" y="8"/>
                    <a:pt x="36" y="13"/>
                    <a:pt x="36" y="20"/>
                  </a:cubicBezTo>
                  <a:cubicBezTo>
                    <a:pt x="36" y="27"/>
                    <a:pt x="31" y="32"/>
                    <a:pt x="24" y="32"/>
                  </a:cubicBezTo>
                  <a:close/>
                  <a:moveTo>
                    <a:pt x="64" y="72"/>
                  </a:moveTo>
                  <a:cubicBezTo>
                    <a:pt x="55" y="72"/>
                    <a:pt x="48" y="65"/>
                    <a:pt x="48" y="56"/>
                  </a:cubicBezTo>
                  <a:cubicBezTo>
                    <a:pt x="48" y="47"/>
                    <a:pt x="55" y="40"/>
                    <a:pt x="64" y="40"/>
                  </a:cubicBezTo>
                  <a:cubicBezTo>
                    <a:pt x="73" y="40"/>
                    <a:pt x="80" y="47"/>
                    <a:pt x="80" y="56"/>
                  </a:cubicBezTo>
                  <a:cubicBezTo>
                    <a:pt x="80" y="65"/>
                    <a:pt x="73" y="72"/>
                    <a:pt x="64" y="72"/>
                  </a:cubicBezTo>
                  <a:close/>
                  <a:moveTo>
                    <a:pt x="104" y="32"/>
                  </a:moveTo>
                  <a:cubicBezTo>
                    <a:pt x="97" y="32"/>
                    <a:pt x="92" y="27"/>
                    <a:pt x="92" y="20"/>
                  </a:cubicBezTo>
                  <a:cubicBezTo>
                    <a:pt x="92" y="13"/>
                    <a:pt x="97" y="8"/>
                    <a:pt x="104" y="8"/>
                  </a:cubicBezTo>
                  <a:cubicBezTo>
                    <a:pt x="111" y="8"/>
                    <a:pt x="116" y="13"/>
                    <a:pt x="116" y="20"/>
                  </a:cubicBezTo>
                  <a:cubicBezTo>
                    <a:pt x="116" y="27"/>
                    <a:pt x="111" y="32"/>
                    <a:pt x="104" y="32"/>
                  </a:cubicBezTo>
                  <a:close/>
                </a:path>
              </a:pathLst>
            </a:custGeom>
            <a:solidFill>
              <a:schemeClr val="tx1"/>
            </a:solidFill>
            <a:ln>
              <a:noFill/>
            </a:ln>
          </p:spPr>
          <p:txBody>
            <a:bodyPr vert="horz" wrap="square" lIns="87880" tIns="43940" rIns="87880" bIns="43940" numCol="1" anchor="t" anchorCtr="0" compatLnSpc="1">
              <a:prstTxWarp prst="textNoShape">
                <a:avLst/>
              </a:prstTxWarp>
            </a:bodyPr>
            <a:lstStyle/>
            <a:p>
              <a:pPr defTabSz="896499"/>
              <a:endParaRPr lang="en-US" sz="1730" dirty="0"/>
            </a:p>
          </p:txBody>
        </p:sp>
      </p:grpSp>
      <p:sp>
        <p:nvSpPr>
          <p:cNvPr id="66" name="Freeform 16"/>
          <p:cNvSpPr>
            <a:spLocks noChangeAspect="1" noEditPoints="1"/>
          </p:cNvSpPr>
          <p:nvPr/>
        </p:nvSpPr>
        <p:spPr bwMode="auto">
          <a:xfrm>
            <a:off x="861679" y="5112746"/>
            <a:ext cx="565609" cy="520072"/>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89630" tIns="44814" rIns="89630" bIns="44814" numCol="1" anchor="t" anchorCtr="0" compatLnSpc="1">
            <a:prstTxWarp prst="textNoShape">
              <a:avLst/>
            </a:prstTxWarp>
          </a:bodyPr>
          <a:lstStyle/>
          <a:p>
            <a:pPr defTabSz="914341"/>
            <a:endParaRPr lang="en-US" sz="1454"/>
          </a:p>
        </p:txBody>
      </p:sp>
      <p:sp>
        <p:nvSpPr>
          <p:cNvPr id="67" name="TextBox 66"/>
          <p:cNvSpPr txBox="1"/>
          <p:nvPr/>
        </p:nvSpPr>
        <p:spPr>
          <a:xfrm>
            <a:off x="9452274" y="4918888"/>
            <a:ext cx="1788687" cy="778622"/>
          </a:xfrm>
          <a:prstGeom prst="rect">
            <a:avLst/>
          </a:prstGeom>
          <a:noFill/>
        </p:spPr>
        <p:txBody>
          <a:bodyPr wrap="square" lIns="179233" tIns="143387" rIns="179233" bIns="143387" rtlCol="0">
            <a:spAutoFit/>
          </a:bodyPr>
          <a:lstStyle/>
          <a:p>
            <a:pPr defTabSz="914165">
              <a:lnSpc>
                <a:spcPct val="90000"/>
              </a:lnSpc>
              <a:spcBef>
                <a:spcPct val="0"/>
              </a:spcBef>
              <a:spcAft>
                <a:spcPts val="588"/>
              </a:spcAft>
              <a:defRPr/>
            </a:pPr>
            <a:r>
              <a:rPr lang="en-US" sz="1766" spc="-29" dirty="0">
                <a:latin typeface="Segoe UI Semilight" panose="020B0402040204020203" pitchFamily="34" charset="0"/>
                <a:cs typeface="Segoe UI Semilight" panose="020B0402040204020203" pitchFamily="34" charset="0"/>
              </a:rPr>
              <a:t>Automated Systems</a:t>
            </a:r>
          </a:p>
        </p:txBody>
      </p:sp>
      <p:sp>
        <p:nvSpPr>
          <p:cNvPr id="68" name="Oval 2"/>
          <p:cNvSpPr>
            <a:spLocks noChangeAspect="1"/>
          </p:cNvSpPr>
          <p:nvPr/>
        </p:nvSpPr>
        <p:spPr bwMode="auto">
          <a:xfrm>
            <a:off x="8259606" y="4792296"/>
            <a:ext cx="1075710" cy="1075430"/>
          </a:xfrm>
          <a:prstGeom prst="ellipse">
            <a:avLst/>
          </a:prstGeom>
          <a:solidFill>
            <a:schemeClr val="bg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4073" fontAlgn="base">
              <a:spcBef>
                <a:spcPct val="0"/>
              </a:spcBef>
              <a:spcAft>
                <a:spcPct val="0"/>
              </a:spcAft>
            </a:pPr>
            <a:endParaRPr lang="en-US" sz="2000" spc="-51" dirty="0">
              <a:solidFill>
                <a:schemeClr val="tx1"/>
              </a:solidFill>
              <a:latin typeface="Segoe UI"/>
              <a:ea typeface="Segoe UI" pitchFamily="34" charset="0"/>
              <a:cs typeface="Segoe UI" pitchFamily="34" charset="0"/>
            </a:endParaRPr>
          </a:p>
        </p:txBody>
      </p:sp>
      <p:grpSp>
        <p:nvGrpSpPr>
          <p:cNvPr id="69" name="Group 68"/>
          <p:cNvGrpSpPr/>
          <p:nvPr/>
        </p:nvGrpSpPr>
        <p:grpSpPr>
          <a:xfrm>
            <a:off x="8577350" y="4939033"/>
            <a:ext cx="493740" cy="767884"/>
            <a:chOff x="8597110" y="4718972"/>
            <a:chExt cx="361215" cy="561776"/>
          </a:xfrm>
        </p:grpSpPr>
        <p:sp>
          <p:nvSpPr>
            <p:cNvPr id="70"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tx1"/>
            </a:solidFill>
            <a:ln>
              <a:noFill/>
            </a:ln>
            <a:extLst/>
          </p:spPr>
          <p:txBody>
            <a:bodyPr vert="horz" wrap="square" lIns="89617" tIns="44808" rIns="89617" bIns="44808" numCol="1" anchor="t" anchorCtr="0" compatLnSpc="1">
              <a:prstTxWarp prst="textNoShape">
                <a:avLst/>
              </a:prstTxWarp>
            </a:bodyPr>
            <a:lstStyle/>
            <a:p>
              <a:pPr defTabSz="914165">
                <a:defRPr/>
              </a:pPr>
              <a:endParaRPr lang="en-US" sz="1766">
                <a:latin typeface="Segoe UI"/>
              </a:endParaRPr>
            </a:p>
          </p:txBody>
        </p:sp>
        <p:sp>
          <p:nvSpPr>
            <p:cNvPr id="71"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tx1"/>
            </a:solidFill>
            <a:ln>
              <a:noFill/>
            </a:ln>
            <a:extLst/>
          </p:spPr>
          <p:txBody>
            <a:bodyPr vert="horz" wrap="square" lIns="89617" tIns="44808" rIns="89617" bIns="44808" numCol="1" anchor="t" anchorCtr="0" compatLnSpc="1">
              <a:prstTxWarp prst="textNoShape">
                <a:avLst/>
              </a:prstTxWarp>
            </a:bodyPr>
            <a:lstStyle/>
            <a:p>
              <a:pPr defTabSz="914165">
                <a:defRPr/>
              </a:pPr>
              <a:endParaRPr lang="en-US" sz="1766">
                <a:latin typeface="Segoe UI"/>
              </a:endParaRPr>
            </a:p>
          </p:txBody>
        </p:sp>
        <p:sp>
          <p:nvSpPr>
            <p:cNvPr id="72"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tx1"/>
            </a:solidFill>
            <a:ln>
              <a:noFill/>
            </a:ln>
            <a:extLst/>
          </p:spPr>
          <p:txBody>
            <a:bodyPr vert="horz" wrap="square" lIns="89617" tIns="44808" rIns="89617" bIns="44808" numCol="1" anchor="t" anchorCtr="0" compatLnSpc="1">
              <a:prstTxWarp prst="textNoShape">
                <a:avLst/>
              </a:prstTxWarp>
            </a:bodyPr>
            <a:lstStyle/>
            <a:p>
              <a:pPr defTabSz="914165">
                <a:defRPr/>
              </a:pPr>
              <a:endParaRPr lang="en-US" sz="1766">
                <a:latin typeface="Segoe UI"/>
              </a:endParaRPr>
            </a:p>
          </p:txBody>
        </p:sp>
      </p:grpSp>
      <p:grpSp>
        <p:nvGrpSpPr>
          <p:cNvPr id="5" name="Group 4"/>
          <p:cNvGrpSpPr/>
          <p:nvPr/>
        </p:nvGrpSpPr>
        <p:grpSpPr>
          <a:xfrm>
            <a:off x="3943164" y="4171018"/>
            <a:ext cx="3905921" cy="1729348"/>
            <a:chOff x="4022230" y="3880932"/>
            <a:chExt cx="3984243" cy="1764025"/>
          </a:xfrm>
        </p:grpSpPr>
        <p:sp>
          <p:nvSpPr>
            <p:cNvPr id="108" name="Freeform 539"/>
            <p:cNvSpPr>
              <a:spLocks noChangeAspect="1"/>
            </p:cNvSpPr>
            <p:nvPr/>
          </p:nvSpPr>
          <p:spPr bwMode="auto">
            <a:xfrm>
              <a:off x="5194276" y="3880932"/>
              <a:ext cx="1153710" cy="63429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a:noFill/>
            </a:ln>
            <a:extLst/>
          </p:spPr>
          <p:txBody>
            <a:bodyPr vert="horz" wrap="square" lIns="89617" tIns="44808" rIns="89617" bIns="44808" numCol="1" anchor="t" anchorCtr="0" compatLnSpc="1">
              <a:prstTxWarp prst="textNoShape">
                <a:avLst/>
              </a:prstTxWarp>
            </a:bodyPr>
            <a:lstStyle/>
            <a:p>
              <a:pPr defTabSz="914165">
                <a:defRPr/>
              </a:pPr>
              <a:endParaRPr lang="en-US" sz="1766" dirty="0">
                <a:latin typeface="Segoe UI"/>
              </a:endParaRPr>
            </a:p>
          </p:txBody>
        </p:sp>
        <p:grpSp>
          <p:nvGrpSpPr>
            <p:cNvPr id="109" name="Group 108"/>
            <p:cNvGrpSpPr/>
            <p:nvPr/>
          </p:nvGrpSpPr>
          <p:grpSpPr>
            <a:xfrm>
              <a:off x="6105696" y="4252068"/>
              <a:ext cx="729991" cy="845763"/>
              <a:chOff x="5394326" y="4936834"/>
              <a:chExt cx="720725" cy="835025"/>
            </a:xfrm>
            <a:solidFill>
              <a:schemeClr val="tx1"/>
            </a:solidFill>
          </p:grpSpPr>
          <p:sp>
            <p:nvSpPr>
              <p:cNvPr id="111" name="Freeform 17"/>
              <p:cNvSpPr>
                <a:spLocks noEditPoints="1"/>
              </p:cNvSpPr>
              <p:nvPr/>
            </p:nvSpPr>
            <p:spPr bwMode="auto">
              <a:xfrm>
                <a:off x="5394326" y="4936834"/>
                <a:ext cx="460375" cy="835025"/>
              </a:xfrm>
              <a:custGeom>
                <a:avLst/>
                <a:gdLst>
                  <a:gd name="T0" fmla="*/ 196 w 440"/>
                  <a:gd name="T1" fmla="*/ 576 h 796"/>
                  <a:gd name="T2" fmla="*/ 178 w 440"/>
                  <a:gd name="T3" fmla="*/ 490 h 796"/>
                  <a:gd name="T4" fmla="*/ 206 w 440"/>
                  <a:gd name="T5" fmla="*/ 472 h 796"/>
                  <a:gd name="T6" fmla="*/ 207 w 440"/>
                  <a:gd name="T7" fmla="*/ 423 h 796"/>
                  <a:gd name="T8" fmla="*/ 178 w 440"/>
                  <a:gd name="T9" fmla="*/ 405 h 796"/>
                  <a:gd name="T10" fmla="*/ 196 w 440"/>
                  <a:gd name="T11" fmla="*/ 320 h 796"/>
                  <a:gd name="T12" fmla="*/ 262 w 440"/>
                  <a:gd name="T13" fmla="*/ 337 h 796"/>
                  <a:gd name="T14" fmla="*/ 312 w 440"/>
                  <a:gd name="T15" fmla="*/ 379 h 796"/>
                  <a:gd name="T16" fmla="*/ 330 w 440"/>
                  <a:gd name="T17" fmla="*/ 320 h 796"/>
                  <a:gd name="T18" fmla="*/ 395 w 440"/>
                  <a:gd name="T19" fmla="*/ 337 h 796"/>
                  <a:gd name="T20" fmla="*/ 440 w 440"/>
                  <a:gd name="T21" fmla="*/ 379 h 796"/>
                  <a:gd name="T22" fmla="*/ 422 w 440"/>
                  <a:gd name="T23" fmla="*/ 0 h 796"/>
                  <a:gd name="T24" fmla="*/ 0 w 440"/>
                  <a:gd name="T25" fmla="*/ 18 h 796"/>
                  <a:gd name="T26" fmla="*/ 0 w 440"/>
                  <a:gd name="T27" fmla="*/ 623 h 796"/>
                  <a:gd name="T28" fmla="*/ 0 w 440"/>
                  <a:gd name="T29" fmla="*/ 778 h 796"/>
                  <a:gd name="T30" fmla="*/ 206 w 440"/>
                  <a:gd name="T31" fmla="*/ 796 h 796"/>
                  <a:gd name="T32" fmla="*/ 312 w 440"/>
                  <a:gd name="T33" fmla="*/ 63 h 796"/>
                  <a:gd name="T34" fmla="*/ 378 w 440"/>
                  <a:gd name="T35" fmla="*/ 45 h 796"/>
                  <a:gd name="T36" fmla="*/ 395 w 440"/>
                  <a:gd name="T37" fmla="*/ 130 h 796"/>
                  <a:gd name="T38" fmla="*/ 330 w 440"/>
                  <a:gd name="T39" fmla="*/ 148 h 796"/>
                  <a:gd name="T40" fmla="*/ 312 w 440"/>
                  <a:gd name="T41" fmla="*/ 63 h 796"/>
                  <a:gd name="T42" fmla="*/ 330 w 440"/>
                  <a:gd name="T43" fmla="*/ 180 h 796"/>
                  <a:gd name="T44" fmla="*/ 395 w 440"/>
                  <a:gd name="T45" fmla="*/ 198 h 796"/>
                  <a:gd name="T46" fmla="*/ 378 w 440"/>
                  <a:gd name="T47" fmla="*/ 283 h 796"/>
                  <a:gd name="T48" fmla="*/ 312 w 440"/>
                  <a:gd name="T49" fmla="*/ 266 h 796"/>
                  <a:gd name="T50" fmla="*/ 178 w 440"/>
                  <a:gd name="T51" fmla="*/ 63 h 796"/>
                  <a:gd name="T52" fmla="*/ 244 w 440"/>
                  <a:gd name="T53" fmla="*/ 45 h 796"/>
                  <a:gd name="T54" fmla="*/ 262 w 440"/>
                  <a:gd name="T55" fmla="*/ 130 h 796"/>
                  <a:gd name="T56" fmla="*/ 196 w 440"/>
                  <a:gd name="T57" fmla="*/ 148 h 796"/>
                  <a:gd name="T58" fmla="*/ 178 w 440"/>
                  <a:gd name="T59" fmla="*/ 63 h 796"/>
                  <a:gd name="T60" fmla="*/ 196 w 440"/>
                  <a:gd name="T61" fmla="*/ 180 h 796"/>
                  <a:gd name="T62" fmla="*/ 262 w 440"/>
                  <a:gd name="T63" fmla="*/ 198 h 796"/>
                  <a:gd name="T64" fmla="*/ 244 w 440"/>
                  <a:gd name="T65" fmla="*/ 283 h 796"/>
                  <a:gd name="T66" fmla="*/ 178 w 440"/>
                  <a:gd name="T67" fmla="*/ 266 h 796"/>
                  <a:gd name="T68" fmla="*/ 131 w 440"/>
                  <a:gd name="T69" fmla="*/ 558 h 796"/>
                  <a:gd name="T70" fmla="*/ 65 w 440"/>
                  <a:gd name="T71" fmla="*/ 576 h 796"/>
                  <a:gd name="T72" fmla="*/ 47 w 440"/>
                  <a:gd name="T73" fmla="*/ 490 h 796"/>
                  <a:gd name="T74" fmla="*/ 113 w 440"/>
                  <a:gd name="T75" fmla="*/ 472 h 796"/>
                  <a:gd name="T76" fmla="*/ 131 w 440"/>
                  <a:gd name="T77" fmla="*/ 558 h 796"/>
                  <a:gd name="T78" fmla="*/ 113 w 440"/>
                  <a:gd name="T79" fmla="*/ 423 h 796"/>
                  <a:gd name="T80" fmla="*/ 47 w 440"/>
                  <a:gd name="T81" fmla="*/ 405 h 796"/>
                  <a:gd name="T82" fmla="*/ 65 w 440"/>
                  <a:gd name="T83" fmla="*/ 320 h 796"/>
                  <a:gd name="T84" fmla="*/ 131 w 440"/>
                  <a:gd name="T85" fmla="*/ 337 h 796"/>
                  <a:gd name="T86" fmla="*/ 131 w 440"/>
                  <a:gd name="T87" fmla="*/ 266 h 796"/>
                  <a:gd name="T88" fmla="*/ 65 w 440"/>
                  <a:gd name="T89" fmla="*/ 283 h 796"/>
                  <a:gd name="T90" fmla="*/ 47 w 440"/>
                  <a:gd name="T91" fmla="*/ 198 h 796"/>
                  <a:gd name="T92" fmla="*/ 113 w 440"/>
                  <a:gd name="T93" fmla="*/ 180 h 796"/>
                  <a:gd name="T94" fmla="*/ 131 w 440"/>
                  <a:gd name="T95" fmla="*/ 266 h 796"/>
                  <a:gd name="T96" fmla="*/ 113 w 440"/>
                  <a:gd name="T97" fmla="*/ 148 h 796"/>
                  <a:gd name="T98" fmla="*/ 47 w 440"/>
                  <a:gd name="T99" fmla="*/ 130 h 796"/>
                  <a:gd name="T100" fmla="*/ 65 w 440"/>
                  <a:gd name="T101" fmla="*/ 45 h 796"/>
                  <a:gd name="T102" fmla="*/ 131 w 440"/>
                  <a:gd name="T103" fmla="*/ 63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0" h="796">
                    <a:moveTo>
                      <a:pt x="206" y="576"/>
                    </a:moveTo>
                    <a:cubicBezTo>
                      <a:pt x="196" y="576"/>
                      <a:pt x="196" y="576"/>
                      <a:pt x="196" y="576"/>
                    </a:cubicBezTo>
                    <a:cubicBezTo>
                      <a:pt x="186" y="576"/>
                      <a:pt x="178" y="568"/>
                      <a:pt x="178" y="558"/>
                    </a:cubicBezTo>
                    <a:cubicBezTo>
                      <a:pt x="178" y="490"/>
                      <a:pt x="178" y="490"/>
                      <a:pt x="178" y="490"/>
                    </a:cubicBezTo>
                    <a:cubicBezTo>
                      <a:pt x="178" y="480"/>
                      <a:pt x="186" y="472"/>
                      <a:pt x="196" y="472"/>
                    </a:cubicBezTo>
                    <a:cubicBezTo>
                      <a:pt x="206" y="472"/>
                      <a:pt x="206" y="472"/>
                      <a:pt x="206" y="472"/>
                    </a:cubicBezTo>
                    <a:cubicBezTo>
                      <a:pt x="206" y="432"/>
                      <a:pt x="206" y="432"/>
                      <a:pt x="206" y="432"/>
                    </a:cubicBezTo>
                    <a:cubicBezTo>
                      <a:pt x="206" y="429"/>
                      <a:pt x="206" y="426"/>
                      <a:pt x="207" y="423"/>
                    </a:cubicBezTo>
                    <a:cubicBezTo>
                      <a:pt x="196" y="423"/>
                      <a:pt x="196" y="423"/>
                      <a:pt x="196" y="423"/>
                    </a:cubicBezTo>
                    <a:cubicBezTo>
                      <a:pt x="186" y="423"/>
                      <a:pt x="178" y="415"/>
                      <a:pt x="178" y="405"/>
                    </a:cubicBezTo>
                    <a:cubicBezTo>
                      <a:pt x="178" y="337"/>
                      <a:pt x="178" y="337"/>
                      <a:pt x="178" y="337"/>
                    </a:cubicBezTo>
                    <a:cubicBezTo>
                      <a:pt x="178" y="328"/>
                      <a:pt x="186" y="320"/>
                      <a:pt x="196" y="320"/>
                    </a:cubicBezTo>
                    <a:cubicBezTo>
                      <a:pt x="244" y="320"/>
                      <a:pt x="244" y="320"/>
                      <a:pt x="244" y="320"/>
                    </a:cubicBezTo>
                    <a:cubicBezTo>
                      <a:pt x="254" y="320"/>
                      <a:pt x="262" y="328"/>
                      <a:pt x="262" y="337"/>
                    </a:cubicBezTo>
                    <a:cubicBezTo>
                      <a:pt x="262" y="379"/>
                      <a:pt x="262" y="379"/>
                      <a:pt x="262" y="379"/>
                    </a:cubicBezTo>
                    <a:cubicBezTo>
                      <a:pt x="312" y="379"/>
                      <a:pt x="312" y="379"/>
                      <a:pt x="312" y="379"/>
                    </a:cubicBezTo>
                    <a:cubicBezTo>
                      <a:pt x="312" y="337"/>
                      <a:pt x="312" y="337"/>
                      <a:pt x="312" y="337"/>
                    </a:cubicBezTo>
                    <a:cubicBezTo>
                      <a:pt x="312" y="328"/>
                      <a:pt x="320" y="320"/>
                      <a:pt x="330" y="320"/>
                    </a:cubicBezTo>
                    <a:cubicBezTo>
                      <a:pt x="378" y="320"/>
                      <a:pt x="378" y="320"/>
                      <a:pt x="378" y="320"/>
                    </a:cubicBezTo>
                    <a:cubicBezTo>
                      <a:pt x="387" y="320"/>
                      <a:pt x="395" y="328"/>
                      <a:pt x="395" y="337"/>
                    </a:cubicBezTo>
                    <a:cubicBezTo>
                      <a:pt x="395" y="379"/>
                      <a:pt x="395" y="379"/>
                      <a:pt x="395" y="379"/>
                    </a:cubicBezTo>
                    <a:cubicBezTo>
                      <a:pt x="440" y="379"/>
                      <a:pt x="440" y="379"/>
                      <a:pt x="440" y="379"/>
                    </a:cubicBezTo>
                    <a:cubicBezTo>
                      <a:pt x="440" y="18"/>
                      <a:pt x="440" y="18"/>
                      <a:pt x="440" y="18"/>
                    </a:cubicBezTo>
                    <a:cubicBezTo>
                      <a:pt x="440" y="8"/>
                      <a:pt x="432" y="0"/>
                      <a:pt x="422" y="0"/>
                    </a:cubicBezTo>
                    <a:cubicBezTo>
                      <a:pt x="18" y="0"/>
                      <a:pt x="18" y="0"/>
                      <a:pt x="18" y="0"/>
                    </a:cubicBezTo>
                    <a:cubicBezTo>
                      <a:pt x="8" y="0"/>
                      <a:pt x="0" y="8"/>
                      <a:pt x="0" y="18"/>
                    </a:cubicBezTo>
                    <a:cubicBezTo>
                      <a:pt x="0" y="590"/>
                      <a:pt x="0" y="590"/>
                      <a:pt x="0" y="590"/>
                    </a:cubicBezTo>
                    <a:cubicBezTo>
                      <a:pt x="0" y="599"/>
                      <a:pt x="0" y="614"/>
                      <a:pt x="0" y="623"/>
                    </a:cubicBezTo>
                    <a:cubicBezTo>
                      <a:pt x="0" y="631"/>
                      <a:pt x="0" y="646"/>
                      <a:pt x="0" y="656"/>
                    </a:cubicBezTo>
                    <a:cubicBezTo>
                      <a:pt x="0" y="778"/>
                      <a:pt x="0" y="778"/>
                      <a:pt x="0" y="778"/>
                    </a:cubicBezTo>
                    <a:cubicBezTo>
                      <a:pt x="0" y="788"/>
                      <a:pt x="8" y="796"/>
                      <a:pt x="18" y="796"/>
                    </a:cubicBezTo>
                    <a:cubicBezTo>
                      <a:pt x="206" y="796"/>
                      <a:pt x="206" y="796"/>
                      <a:pt x="206" y="796"/>
                    </a:cubicBezTo>
                    <a:lnTo>
                      <a:pt x="206" y="576"/>
                    </a:lnTo>
                    <a:close/>
                    <a:moveTo>
                      <a:pt x="312" y="63"/>
                    </a:moveTo>
                    <a:cubicBezTo>
                      <a:pt x="312" y="53"/>
                      <a:pt x="320" y="45"/>
                      <a:pt x="330" y="45"/>
                    </a:cubicBezTo>
                    <a:cubicBezTo>
                      <a:pt x="378" y="45"/>
                      <a:pt x="378" y="45"/>
                      <a:pt x="378" y="45"/>
                    </a:cubicBezTo>
                    <a:cubicBezTo>
                      <a:pt x="387" y="45"/>
                      <a:pt x="395" y="53"/>
                      <a:pt x="395" y="63"/>
                    </a:cubicBezTo>
                    <a:cubicBezTo>
                      <a:pt x="395" y="130"/>
                      <a:pt x="395" y="130"/>
                      <a:pt x="395" y="130"/>
                    </a:cubicBezTo>
                    <a:cubicBezTo>
                      <a:pt x="395" y="140"/>
                      <a:pt x="387" y="148"/>
                      <a:pt x="378" y="148"/>
                    </a:cubicBezTo>
                    <a:cubicBezTo>
                      <a:pt x="330" y="148"/>
                      <a:pt x="330" y="148"/>
                      <a:pt x="330" y="148"/>
                    </a:cubicBezTo>
                    <a:cubicBezTo>
                      <a:pt x="320" y="148"/>
                      <a:pt x="312" y="140"/>
                      <a:pt x="312" y="130"/>
                    </a:cubicBezTo>
                    <a:lnTo>
                      <a:pt x="312" y="63"/>
                    </a:lnTo>
                    <a:close/>
                    <a:moveTo>
                      <a:pt x="312" y="198"/>
                    </a:moveTo>
                    <a:cubicBezTo>
                      <a:pt x="312" y="188"/>
                      <a:pt x="320" y="180"/>
                      <a:pt x="330" y="180"/>
                    </a:cubicBezTo>
                    <a:cubicBezTo>
                      <a:pt x="378" y="180"/>
                      <a:pt x="378" y="180"/>
                      <a:pt x="378" y="180"/>
                    </a:cubicBezTo>
                    <a:cubicBezTo>
                      <a:pt x="387" y="180"/>
                      <a:pt x="395" y="188"/>
                      <a:pt x="395" y="198"/>
                    </a:cubicBezTo>
                    <a:cubicBezTo>
                      <a:pt x="395" y="266"/>
                      <a:pt x="395" y="266"/>
                      <a:pt x="395" y="266"/>
                    </a:cubicBezTo>
                    <a:cubicBezTo>
                      <a:pt x="395" y="275"/>
                      <a:pt x="387" y="283"/>
                      <a:pt x="378" y="283"/>
                    </a:cubicBezTo>
                    <a:cubicBezTo>
                      <a:pt x="330" y="283"/>
                      <a:pt x="330" y="283"/>
                      <a:pt x="330" y="283"/>
                    </a:cubicBezTo>
                    <a:cubicBezTo>
                      <a:pt x="320" y="283"/>
                      <a:pt x="312" y="275"/>
                      <a:pt x="312" y="266"/>
                    </a:cubicBezTo>
                    <a:lnTo>
                      <a:pt x="312" y="198"/>
                    </a:lnTo>
                    <a:close/>
                    <a:moveTo>
                      <a:pt x="178" y="63"/>
                    </a:moveTo>
                    <a:cubicBezTo>
                      <a:pt x="178" y="53"/>
                      <a:pt x="186" y="45"/>
                      <a:pt x="196" y="45"/>
                    </a:cubicBezTo>
                    <a:cubicBezTo>
                      <a:pt x="244" y="45"/>
                      <a:pt x="244" y="45"/>
                      <a:pt x="244" y="45"/>
                    </a:cubicBezTo>
                    <a:cubicBezTo>
                      <a:pt x="254" y="45"/>
                      <a:pt x="262" y="53"/>
                      <a:pt x="262" y="63"/>
                    </a:cubicBezTo>
                    <a:cubicBezTo>
                      <a:pt x="262" y="130"/>
                      <a:pt x="262" y="130"/>
                      <a:pt x="262" y="130"/>
                    </a:cubicBezTo>
                    <a:cubicBezTo>
                      <a:pt x="262" y="140"/>
                      <a:pt x="254" y="148"/>
                      <a:pt x="244" y="148"/>
                    </a:cubicBezTo>
                    <a:cubicBezTo>
                      <a:pt x="196" y="148"/>
                      <a:pt x="196" y="148"/>
                      <a:pt x="196" y="148"/>
                    </a:cubicBezTo>
                    <a:cubicBezTo>
                      <a:pt x="186" y="148"/>
                      <a:pt x="178" y="140"/>
                      <a:pt x="178" y="130"/>
                    </a:cubicBezTo>
                    <a:lnTo>
                      <a:pt x="178" y="63"/>
                    </a:lnTo>
                    <a:close/>
                    <a:moveTo>
                      <a:pt x="178" y="198"/>
                    </a:moveTo>
                    <a:cubicBezTo>
                      <a:pt x="178" y="188"/>
                      <a:pt x="186" y="180"/>
                      <a:pt x="196" y="180"/>
                    </a:cubicBezTo>
                    <a:cubicBezTo>
                      <a:pt x="244" y="180"/>
                      <a:pt x="244" y="180"/>
                      <a:pt x="244" y="180"/>
                    </a:cubicBezTo>
                    <a:cubicBezTo>
                      <a:pt x="254" y="180"/>
                      <a:pt x="262" y="188"/>
                      <a:pt x="262" y="198"/>
                    </a:cubicBezTo>
                    <a:cubicBezTo>
                      <a:pt x="262" y="266"/>
                      <a:pt x="262" y="266"/>
                      <a:pt x="262" y="266"/>
                    </a:cubicBezTo>
                    <a:cubicBezTo>
                      <a:pt x="262" y="275"/>
                      <a:pt x="254" y="283"/>
                      <a:pt x="244" y="283"/>
                    </a:cubicBezTo>
                    <a:cubicBezTo>
                      <a:pt x="196" y="283"/>
                      <a:pt x="196" y="283"/>
                      <a:pt x="196" y="283"/>
                    </a:cubicBezTo>
                    <a:cubicBezTo>
                      <a:pt x="186" y="283"/>
                      <a:pt x="178" y="275"/>
                      <a:pt x="178" y="266"/>
                    </a:cubicBezTo>
                    <a:lnTo>
                      <a:pt x="178" y="198"/>
                    </a:lnTo>
                    <a:close/>
                    <a:moveTo>
                      <a:pt x="131" y="558"/>
                    </a:moveTo>
                    <a:cubicBezTo>
                      <a:pt x="131" y="568"/>
                      <a:pt x="123" y="576"/>
                      <a:pt x="113" y="576"/>
                    </a:cubicBezTo>
                    <a:cubicBezTo>
                      <a:pt x="65" y="576"/>
                      <a:pt x="65" y="576"/>
                      <a:pt x="65" y="576"/>
                    </a:cubicBezTo>
                    <a:cubicBezTo>
                      <a:pt x="55" y="576"/>
                      <a:pt x="47" y="568"/>
                      <a:pt x="47" y="558"/>
                    </a:cubicBezTo>
                    <a:cubicBezTo>
                      <a:pt x="47" y="490"/>
                      <a:pt x="47" y="490"/>
                      <a:pt x="47" y="490"/>
                    </a:cubicBezTo>
                    <a:cubicBezTo>
                      <a:pt x="47" y="480"/>
                      <a:pt x="55" y="472"/>
                      <a:pt x="65" y="472"/>
                    </a:cubicBezTo>
                    <a:cubicBezTo>
                      <a:pt x="113" y="472"/>
                      <a:pt x="113" y="472"/>
                      <a:pt x="113" y="472"/>
                    </a:cubicBezTo>
                    <a:cubicBezTo>
                      <a:pt x="123" y="472"/>
                      <a:pt x="131" y="480"/>
                      <a:pt x="131" y="490"/>
                    </a:cubicBezTo>
                    <a:lnTo>
                      <a:pt x="131" y="558"/>
                    </a:lnTo>
                    <a:close/>
                    <a:moveTo>
                      <a:pt x="131" y="405"/>
                    </a:moveTo>
                    <a:cubicBezTo>
                      <a:pt x="131" y="415"/>
                      <a:pt x="123" y="423"/>
                      <a:pt x="113" y="423"/>
                    </a:cubicBezTo>
                    <a:cubicBezTo>
                      <a:pt x="65" y="423"/>
                      <a:pt x="65" y="423"/>
                      <a:pt x="65" y="423"/>
                    </a:cubicBezTo>
                    <a:cubicBezTo>
                      <a:pt x="55" y="423"/>
                      <a:pt x="47" y="415"/>
                      <a:pt x="47" y="405"/>
                    </a:cubicBezTo>
                    <a:cubicBezTo>
                      <a:pt x="47" y="337"/>
                      <a:pt x="47" y="337"/>
                      <a:pt x="47" y="337"/>
                    </a:cubicBezTo>
                    <a:cubicBezTo>
                      <a:pt x="47" y="328"/>
                      <a:pt x="55" y="320"/>
                      <a:pt x="65" y="320"/>
                    </a:cubicBezTo>
                    <a:cubicBezTo>
                      <a:pt x="113" y="320"/>
                      <a:pt x="113" y="320"/>
                      <a:pt x="113" y="320"/>
                    </a:cubicBezTo>
                    <a:cubicBezTo>
                      <a:pt x="123" y="320"/>
                      <a:pt x="131" y="328"/>
                      <a:pt x="131" y="337"/>
                    </a:cubicBezTo>
                    <a:lnTo>
                      <a:pt x="131" y="405"/>
                    </a:lnTo>
                    <a:close/>
                    <a:moveTo>
                      <a:pt x="131" y="266"/>
                    </a:moveTo>
                    <a:cubicBezTo>
                      <a:pt x="131" y="275"/>
                      <a:pt x="123" y="283"/>
                      <a:pt x="113" y="283"/>
                    </a:cubicBezTo>
                    <a:cubicBezTo>
                      <a:pt x="65" y="283"/>
                      <a:pt x="65" y="283"/>
                      <a:pt x="65" y="283"/>
                    </a:cubicBezTo>
                    <a:cubicBezTo>
                      <a:pt x="55" y="283"/>
                      <a:pt x="47" y="275"/>
                      <a:pt x="47" y="266"/>
                    </a:cubicBezTo>
                    <a:cubicBezTo>
                      <a:pt x="47" y="198"/>
                      <a:pt x="47" y="198"/>
                      <a:pt x="47" y="198"/>
                    </a:cubicBezTo>
                    <a:cubicBezTo>
                      <a:pt x="47" y="188"/>
                      <a:pt x="55" y="180"/>
                      <a:pt x="65" y="180"/>
                    </a:cubicBezTo>
                    <a:cubicBezTo>
                      <a:pt x="113" y="180"/>
                      <a:pt x="113" y="180"/>
                      <a:pt x="113" y="180"/>
                    </a:cubicBezTo>
                    <a:cubicBezTo>
                      <a:pt x="123" y="180"/>
                      <a:pt x="131" y="188"/>
                      <a:pt x="131" y="198"/>
                    </a:cubicBezTo>
                    <a:lnTo>
                      <a:pt x="131" y="266"/>
                    </a:lnTo>
                    <a:close/>
                    <a:moveTo>
                      <a:pt x="131" y="130"/>
                    </a:moveTo>
                    <a:cubicBezTo>
                      <a:pt x="131" y="140"/>
                      <a:pt x="123" y="148"/>
                      <a:pt x="113" y="148"/>
                    </a:cubicBezTo>
                    <a:cubicBezTo>
                      <a:pt x="65" y="148"/>
                      <a:pt x="65" y="148"/>
                      <a:pt x="65" y="148"/>
                    </a:cubicBezTo>
                    <a:cubicBezTo>
                      <a:pt x="55" y="148"/>
                      <a:pt x="47" y="140"/>
                      <a:pt x="47" y="130"/>
                    </a:cubicBezTo>
                    <a:cubicBezTo>
                      <a:pt x="47" y="63"/>
                      <a:pt x="47" y="63"/>
                      <a:pt x="47" y="63"/>
                    </a:cubicBezTo>
                    <a:cubicBezTo>
                      <a:pt x="47" y="53"/>
                      <a:pt x="55" y="45"/>
                      <a:pt x="65" y="45"/>
                    </a:cubicBezTo>
                    <a:cubicBezTo>
                      <a:pt x="113" y="45"/>
                      <a:pt x="113" y="45"/>
                      <a:pt x="113" y="45"/>
                    </a:cubicBezTo>
                    <a:cubicBezTo>
                      <a:pt x="123" y="45"/>
                      <a:pt x="131" y="53"/>
                      <a:pt x="131" y="63"/>
                    </a:cubicBezTo>
                    <a:lnTo>
                      <a:pt x="131" y="130"/>
                    </a:lnTo>
                    <a:close/>
                  </a:path>
                </a:pathLst>
              </a:custGeom>
              <a:grpFill/>
              <a:ln>
                <a:noFill/>
              </a:ln>
            </p:spPr>
            <p:txBody>
              <a:bodyPr vert="horz" wrap="square" lIns="91427" tIns="45713" rIns="91427" bIns="45713" numCol="1" anchor="t" anchorCtr="0" compatLnSpc="1">
                <a:prstTxWarp prst="textNoShape">
                  <a:avLst/>
                </a:prstTxWarp>
              </a:bodyPr>
              <a:lstStyle/>
              <a:p>
                <a:pPr defTabSz="914157"/>
                <a:endParaRPr lang="en-US" sz="1700"/>
              </a:p>
            </p:txBody>
          </p:sp>
          <p:sp>
            <p:nvSpPr>
              <p:cNvPr id="112" name="Freeform 18"/>
              <p:cNvSpPr>
                <a:spLocks noEditPoints="1"/>
              </p:cNvSpPr>
              <p:nvPr/>
            </p:nvSpPr>
            <p:spPr bwMode="auto">
              <a:xfrm>
                <a:off x="5646738" y="5371809"/>
                <a:ext cx="468313" cy="400050"/>
              </a:xfrm>
              <a:custGeom>
                <a:avLst/>
                <a:gdLst>
                  <a:gd name="T0" fmla="*/ 18 w 447"/>
                  <a:gd name="T1" fmla="*/ 0 h 382"/>
                  <a:gd name="T2" fmla="*/ 0 w 447"/>
                  <a:gd name="T3" fmla="*/ 18 h 382"/>
                  <a:gd name="T4" fmla="*/ 0 w 447"/>
                  <a:gd name="T5" fmla="*/ 364 h 382"/>
                  <a:gd name="T6" fmla="*/ 18 w 447"/>
                  <a:gd name="T7" fmla="*/ 382 h 382"/>
                  <a:gd name="T8" fmla="*/ 429 w 447"/>
                  <a:gd name="T9" fmla="*/ 382 h 382"/>
                  <a:gd name="T10" fmla="*/ 447 w 447"/>
                  <a:gd name="T11" fmla="*/ 364 h 382"/>
                  <a:gd name="T12" fmla="*/ 447 w 447"/>
                  <a:gd name="T13" fmla="*/ 18 h 382"/>
                  <a:gd name="T14" fmla="*/ 429 w 447"/>
                  <a:gd name="T15" fmla="*/ 0 h 382"/>
                  <a:gd name="T16" fmla="*/ 18 w 447"/>
                  <a:gd name="T17" fmla="*/ 0 h 382"/>
                  <a:gd name="T18" fmla="*/ 133 w 447"/>
                  <a:gd name="T19" fmla="*/ 301 h 382"/>
                  <a:gd name="T20" fmla="*/ 115 w 447"/>
                  <a:gd name="T21" fmla="*/ 319 h 382"/>
                  <a:gd name="T22" fmla="*/ 66 w 447"/>
                  <a:gd name="T23" fmla="*/ 319 h 382"/>
                  <a:gd name="T24" fmla="*/ 48 w 447"/>
                  <a:gd name="T25" fmla="*/ 301 h 382"/>
                  <a:gd name="T26" fmla="*/ 48 w 447"/>
                  <a:gd name="T27" fmla="*/ 232 h 382"/>
                  <a:gd name="T28" fmla="*/ 66 w 447"/>
                  <a:gd name="T29" fmla="*/ 214 h 382"/>
                  <a:gd name="T30" fmla="*/ 115 w 447"/>
                  <a:gd name="T31" fmla="*/ 214 h 382"/>
                  <a:gd name="T32" fmla="*/ 133 w 447"/>
                  <a:gd name="T33" fmla="*/ 232 h 382"/>
                  <a:gd name="T34" fmla="*/ 133 w 447"/>
                  <a:gd name="T35" fmla="*/ 301 h 382"/>
                  <a:gd name="T36" fmla="*/ 133 w 447"/>
                  <a:gd name="T37" fmla="*/ 146 h 382"/>
                  <a:gd name="T38" fmla="*/ 115 w 447"/>
                  <a:gd name="T39" fmla="*/ 164 h 382"/>
                  <a:gd name="T40" fmla="*/ 66 w 447"/>
                  <a:gd name="T41" fmla="*/ 164 h 382"/>
                  <a:gd name="T42" fmla="*/ 48 w 447"/>
                  <a:gd name="T43" fmla="*/ 146 h 382"/>
                  <a:gd name="T44" fmla="*/ 48 w 447"/>
                  <a:gd name="T45" fmla="*/ 77 h 382"/>
                  <a:gd name="T46" fmla="*/ 66 w 447"/>
                  <a:gd name="T47" fmla="*/ 59 h 382"/>
                  <a:gd name="T48" fmla="*/ 115 w 447"/>
                  <a:gd name="T49" fmla="*/ 59 h 382"/>
                  <a:gd name="T50" fmla="*/ 133 w 447"/>
                  <a:gd name="T51" fmla="*/ 77 h 382"/>
                  <a:gd name="T52" fmla="*/ 133 w 447"/>
                  <a:gd name="T53" fmla="*/ 146 h 382"/>
                  <a:gd name="T54" fmla="*/ 266 w 447"/>
                  <a:gd name="T55" fmla="*/ 301 h 382"/>
                  <a:gd name="T56" fmla="*/ 248 w 447"/>
                  <a:gd name="T57" fmla="*/ 319 h 382"/>
                  <a:gd name="T58" fmla="*/ 199 w 447"/>
                  <a:gd name="T59" fmla="*/ 319 h 382"/>
                  <a:gd name="T60" fmla="*/ 181 w 447"/>
                  <a:gd name="T61" fmla="*/ 301 h 382"/>
                  <a:gd name="T62" fmla="*/ 181 w 447"/>
                  <a:gd name="T63" fmla="*/ 232 h 382"/>
                  <a:gd name="T64" fmla="*/ 199 w 447"/>
                  <a:gd name="T65" fmla="*/ 214 h 382"/>
                  <a:gd name="T66" fmla="*/ 248 w 447"/>
                  <a:gd name="T67" fmla="*/ 214 h 382"/>
                  <a:gd name="T68" fmla="*/ 266 w 447"/>
                  <a:gd name="T69" fmla="*/ 232 h 382"/>
                  <a:gd name="T70" fmla="*/ 266 w 447"/>
                  <a:gd name="T71" fmla="*/ 301 h 382"/>
                  <a:gd name="T72" fmla="*/ 266 w 447"/>
                  <a:gd name="T73" fmla="*/ 146 h 382"/>
                  <a:gd name="T74" fmla="*/ 248 w 447"/>
                  <a:gd name="T75" fmla="*/ 164 h 382"/>
                  <a:gd name="T76" fmla="*/ 199 w 447"/>
                  <a:gd name="T77" fmla="*/ 164 h 382"/>
                  <a:gd name="T78" fmla="*/ 181 w 447"/>
                  <a:gd name="T79" fmla="*/ 146 h 382"/>
                  <a:gd name="T80" fmla="*/ 181 w 447"/>
                  <a:gd name="T81" fmla="*/ 77 h 382"/>
                  <a:gd name="T82" fmla="*/ 199 w 447"/>
                  <a:gd name="T83" fmla="*/ 59 h 382"/>
                  <a:gd name="T84" fmla="*/ 248 w 447"/>
                  <a:gd name="T85" fmla="*/ 59 h 382"/>
                  <a:gd name="T86" fmla="*/ 266 w 447"/>
                  <a:gd name="T87" fmla="*/ 77 h 382"/>
                  <a:gd name="T88" fmla="*/ 266 w 447"/>
                  <a:gd name="T89" fmla="*/ 146 h 382"/>
                  <a:gd name="T90" fmla="*/ 401 w 447"/>
                  <a:gd name="T91" fmla="*/ 301 h 382"/>
                  <a:gd name="T92" fmla="*/ 383 w 447"/>
                  <a:gd name="T93" fmla="*/ 319 h 382"/>
                  <a:gd name="T94" fmla="*/ 334 w 447"/>
                  <a:gd name="T95" fmla="*/ 319 h 382"/>
                  <a:gd name="T96" fmla="*/ 316 w 447"/>
                  <a:gd name="T97" fmla="*/ 301 h 382"/>
                  <a:gd name="T98" fmla="*/ 316 w 447"/>
                  <a:gd name="T99" fmla="*/ 232 h 382"/>
                  <a:gd name="T100" fmla="*/ 334 w 447"/>
                  <a:gd name="T101" fmla="*/ 214 h 382"/>
                  <a:gd name="T102" fmla="*/ 383 w 447"/>
                  <a:gd name="T103" fmla="*/ 214 h 382"/>
                  <a:gd name="T104" fmla="*/ 401 w 447"/>
                  <a:gd name="T105" fmla="*/ 232 h 382"/>
                  <a:gd name="T106" fmla="*/ 401 w 447"/>
                  <a:gd name="T107" fmla="*/ 301 h 382"/>
                  <a:gd name="T108" fmla="*/ 401 w 447"/>
                  <a:gd name="T109" fmla="*/ 146 h 382"/>
                  <a:gd name="T110" fmla="*/ 383 w 447"/>
                  <a:gd name="T111" fmla="*/ 164 h 382"/>
                  <a:gd name="T112" fmla="*/ 334 w 447"/>
                  <a:gd name="T113" fmla="*/ 164 h 382"/>
                  <a:gd name="T114" fmla="*/ 316 w 447"/>
                  <a:gd name="T115" fmla="*/ 146 h 382"/>
                  <a:gd name="T116" fmla="*/ 316 w 447"/>
                  <a:gd name="T117" fmla="*/ 77 h 382"/>
                  <a:gd name="T118" fmla="*/ 334 w 447"/>
                  <a:gd name="T119" fmla="*/ 59 h 382"/>
                  <a:gd name="T120" fmla="*/ 383 w 447"/>
                  <a:gd name="T121" fmla="*/ 59 h 382"/>
                  <a:gd name="T122" fmla="*/ 401 w 447"/>
                  <a:gd name="T123" fmla="*/ 77 h 382"/>
                  <a:gd name="T124" fmla="*/ 401 w 447"/>
                  <a:gd name="T125" fmla="*/ 1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7" h="382">
                    <a:moveTo>
                      <a:pt x="18" y="0"/>
                    </a:moveTo>
                    <a:cubicBezTo>
                      <a:pt x="8" y="0"/>
                      <a:pt x="0" y="8"/>
                      <a:pt x="0" y="18"/>
                    </a:cubicBezTo>
                    <a:cubicBezTo>
                      <a:pt x="0" y="364"/>
                      <a:pt x="0" y="364"/>
                      <a:pt x="0" y="364"/>
                    </a:cubicBezTo>
                    <a:cubicBezTo>
                      <a:pt x="0" y="374"/>
                      <a:pt x="8" y="382"/>
                      <a:pt x="18" y="382"/>
                    </a:cubicBezTo>
                    <a:cubicBezTo>
                      <a:pt x="429" y="382"/>
                      <a:pt x="429" y="382"/>
                      <a:pt x="429" y="382"/>
                    </a:cubicBezTo>
                    <a:cubicBezTo>
                      <a:pt x="439" y="382"/>
                      <a:pt x="447" y="374"/>
                      <a:pt x="447" y="364"/>
                    </a:cubicBezTo>
                    <a:cubicBezTo>
                      <a:pt x="447" y="18"/>
                      <a:pt x="447" y="18"/>
                      <a:pt x="447" y="18"/>
                    </a:cubicBezTo>
                    <a:cubicBezTo>
                      <a:pt x="447" y="8"/>
                      <a:pt x="439" y="0"/>
                      <a:pt x="429" y="0"/>
                    </a:cubicBezTo>
                    <a:lnTo>
                      <a:pt x="18" y="0"/>
                    </a:lnTo>
                    <a:close/>
                    <a:moveTo>
                      <a:pt x="133" y="301"/>
                    </a:moveTo>
                    <a:cubicBezTo>
                      <a:pt x="133" y="311"/>
                      <a:pt x="125" y="319"/>
                      <a:pt x="115" y="319"/>
                    </a:cubicBezTo>
                    <a:cubicBezTo>
                      <a:pt x="66" y="319"/>
                      <a:pt x="66" y="319"/>
                      <a:pt x="66" y="319"/>
                    </a:cubicBezTo>
                    <a:cubicBezTo>
                      <a:pt x="56" y="319"/>
                      <a:pt x="48" y="311"/>
                      <a:pt x="48" y="301"/>
                    </a:cubicBezTo>
                    <a:cubicBezTo>
                      <a:pt x="48" y="232"/>
                      <a:pt x="48" y="232"/>
                      <a:pt x="48" y="232"/>
                    </a:cubicBezTo>
                    <a:cubicBezTo>
                      <a:pt x="48" y="222"/>
                      <a:pt x="56" y="214"/>
                      <a:pt x="66" y="214"/>
                    </a:cubicBezTo>
                    <a:cubicBezTo>
                      <a:pt x="115" y="214"/>
                      <a:pt x="115" y="214"/>
                      <a:pt x="115" y="214"/>
                    </a:cubicBezTo>
                    <a:cubicBezTo>
                      <a:pt x="125" y="214"/>
                      <a:pt x="133" y="222"/>
                      <a:pt x="133" y="232"/>
                    </a:cubicBezTo>
                    <a:lnTo>
                      <a:pt x="133" y="301"/>
                    </a:lnTo>
                    <a:close/>
                    <a:moveTo>
                      <a:pt x="133" y="146"/>
                    </a:moveTo>
                    <a:cubicBezTo>
                      <a:pt x="133" y="156"/>
                      <a:pt x="125" y="164"/>
                      <a:pt x="115" y="164"/>
                    </a:cubicBezTo>
                    <a:cubicBezTo>
                      <a:pt x="66" y="164"/>
                      <a:pt x="66" y="164"/>
                      <a:pt x="66" y="164"/>
                    </a:cubicBezTo>
                    <a:cubicBezTo>
                      <a:pt x="56" y="164"/>
                      <a:pt x="48" y="156"/>
                      <a:pt x="48" y="146"/>
                    </a:cubicBezTo>
                    <a:cubicBezTo>
                      <a:pt x="48" y="77"/>
                      <a:pt x="48" y="77"/>
                      <a:pt x="48" y="77"/>
                    </a:cubicBezTo>
                    <a:cubicBezTo>
                      <a:pt x="48" y="67"/>
                      <a:pt x="56" y="59"/>
                      <a:pt x="66" y="59"/>
                    </a:cubicBezTo>
                    <a:cubicBezTo>
                      <a:pt x="115" y="59"/>
                      <a:pt x="115" y="59"/>
                      <a:pt x="115" y="59"/>
                    </a:cubicBezTo>
                    <a:cubicBezTo>
                      <a:pt x="125" y="59"/>
                      <a:pt x="133" y="67"/>
                      <a:pt x="133" y="77"/>
                    </a:cubicBezTo>
                    <a:lnTo>
                      <a:pt x="133" y="146"/>
                    </a:lnTo>
                    <a:close/>
                    <a:moveTo>
                      <a:pt x="266" y="301"/>
                    </a:moveTo>
                    <a:cubicBezTo>
                      <a:pt x="266" y="311"/>
                      <a:pt x="258" y="319"/>
                      <a:pt x="248" y="319"/>
                    </a:cubicBezTo>
                    <a:cubicBezTo>
                      <a:pt x="199" y="319"/>
                      <a:pt x="199" y="319"/>
                      <a:pt x="199" y="319"/>
                    </a:cubicBezTo>
                    <a:cubicBezTo>
                      <a:pt x="189" y="319"/>
                      <a:pt x="181" y="311"/>
                      <a:pt x="181" y="301"/>
                    </a:cubicBezTo>
                    <a:cubicBezTo>
                      <a:pt x="181" y="232"/>
                      <a:pt x="181" y="232"/>
                      <a:pt x="181" y="232"/>
                    </a:cubicBezTo>
                    <a:cubicBezTo>
                      <a:pt x="181" y="222"/>
                      <a:pt x="189" y="214"/>
                      <a:pt x="199" y="214"/>
                    </a:cubicBezTo>
                    <a:cubicBezTo>
                      <a:pt x="248" y="214"/>
                      <a:pt x="248" y="214"/>
                      <a:pt x="248" y="214"/>
                    </a:cubicBezTo>
                    <a:cubicBezTo>
                      <a:pt x="258" y="214"/>
                      <a:pt x="266" y="222"/>
                      <a:pt x="266" y="232"/>
                    </a:cubicBezTo>
                    <a:lnTo>
                      <a:pt x="266" y="301"/>
                    </a:lnTo>
                    <a:close/>
                    <a:moveTo>
                      <a:pt x="266" y="146"/>
                    </a:moveTo>
                    <a:cubicBezTo>
                      <a:pt x="266" y="156"/>
                      <a:pt x="258" y="164"/>
                      <a:pt x="248" y="164"/>
                    </a:cubicBezTo>
                    <a:cubicBezTo>
                      <a:pt x="199" y="164"/>
                      <a:pt x="199" y="164"/>
                      <a:pt x="199" y="164"/>
                    </a:cubicBezTo>
                    <a:cubicBezTo>
                      <a:pt x="189" y="164"/>
                      <a:pt x="181" y="156"/>
                      <a:pt x="181" y="146"/>
                    </a:cubicBezTo>
                    <a:cubicBezTo>
                      <a:pt x="181" y="77"/>
                      <a:pt x="181" y="77"/>
                      <a:pt x="181" y="77"/>
                    </a:cubicBezTo>
                    <a:cubicBezTo>
                      <a:pt x="181" y="67"/>
                      <a:pt x="189" y="59"/>
                      <a:pt x="199" y="59"/>
                    </a:cubicBezTo>
                    <a:cubicBezTo>
                      <a:pt x="248" y="59"/>
                      <a:pt x="248" y="59"/>
                      <a:pt x="248" y="59"/>
                    </a:cubicBezTo>
                    <a:cubicBezTo>
                      <a:pt x="258" y="59"/>
                      <a:pt x="266" y="67"/>
                      <a:pt x="266" y="77"/>
                    </a:cubicBezTo>
                    <a:lnTo>
                      <a:pt x="266" y="146"/>
                    </a:lnTo>
                    <a:close/>
                    <a:moveTo>
                      <a:pt x="401" y="301"/>
                    </a:moveTo>
                    <a:cubicBezTo>
                      <a:pt x="401" y="311"/>
                      <a:pt x="393" y="319"/>
                      <a:pt x="383" y="319"/>
                    </a:cubicBezTo>
                    <a:cubicBezTo>
                      <a:pt x="334" y="319"/>
                      <a:pt x="334" y="319"/>
                      <a:pt x="334" y="319"/>
                    </a:cubicBezTo>
                    <a:cubicBezTo>
                      <a:pt x="324" y="319"/>
                      <a:pt x="316" y="311"/>
                      <a:pt x="316" y="301"/>
                    </a:cubicBezTo>
                    <a:cubicBezTo>
                      <a:pt x="316" y="232"/>
                      <a:pt x="316" y="232"/>
                      <a:pt x="316" y="232"/>
                    </a:cubicBezTo>
                    <a:cubicBezTo>
                      <a:pt x="316" y="222"/>
                      <a:pt x="324" y="214"/>
                      <a:pt x="334" y="214"/>
                    </a:cubicBezTo>
                    <a:cubicBezTo>
                      <a:pt x="383" y="214"/>
                      <a:pt x="383" y="214"/>
                      <a:pt x="383" y="214"/>
                    </a:cubicBezTo>
                    <a:cubicBezTo>
                      <a:pt x="393" y="214"/>
                      <a:pt x="401" y="222"/>
                      <a:pt x="401" y="232"/>
                    </a:cubicBezTo>
                    <a:lnTo>
                      <a:pt x="401" y="301"/>
                    </a:lnTo>
                    <a:close/>
                    <a:moveTo>
                      <a:pt x="401" y="146"/>
                    </a:moveTo>
                    <a:cubicBezTo>
                      <a:pt x="401" y="156"/>
                      <a:pt x="393" y="164"/>
                      <a:pt x="383" y="164"/>
                    </a:cubicBezTo>
                    <a:cubicBezTo>
                      <a:pt x="334" y="164"/>
                      <a:pt x="334" y="164"/>
                      <a:pt x="334" y="164"/>
                    </a:cubicBezTo>
                    <a:cubicBezTo>
                      <a:pt x="324" y="164"/>
                      <a:pt x="316" y="156"/>
                      <a:pt x="316" y="146"/>
                    </a:cubicBezTo>
                    <a:cubicBezTo>
                      <a:pt x="316" y="77"/>
                      <a:pt x="316" y="77"/>
                      <a:pt x="316" y="77"/>
                    </a:cubicBezTo>
                    <a:cubicBezTo>
                      <a:pt x="316" y="67"/>
                      <a:pt x="324" y="59"/>
                      <a:pt x="334" y="59"/>
                    </a:cubicBezTo>
                    <a:cubicBezTo>
                      <a:pt x="383" y="59"/>
                      <a:pt x="383" y="59"/>
                      <a:pt x="383" y="59"/>
                    </a:cubicBezTo>
                    <a:cubicBezTo>
                      <a:pt x="393" y="59"/>
                      <a:pt x="401" y="67"/>
                      <a:pt x="401" y="77"/>
                    </a:cubicBezTo>
                    <a:lnTo>
                      <a:pt x="401" y="146"/>
                    </a:lnTo>
                    <a:close/>
                  </a:path>
                </a:pathLst>
              </a:custGeom>
              <a:grpFill/>
              <a:ln>
                <a:noFill/>
              </a:ln>
            </p:spPr>
            <p:txBody>
              <a:bodyPr vert="horz" wrap="square" lIns="91427" tIns="45713" rIns="91427" bIns="45713" numCol="1" anchor="t" anchorCtr="0" compatLnSpc="1">
                <a:prstTxWarp prst="textNoShape">
                  <a:avLst/>
                </a:prstTxWarp>
              </a:bodyPr>
              <a:lstStyle/>
              <a:p>
                <a:pPr defTabSz="914157"/>
                <a:endParaRPr lang="en-US" sz="1700"/>
              </a:p>
            </p:txBody>
          </p:sp>
        </p:grpSp>
        <p:sp>
          <p:nvSpPr>
            <p:cNvPr id="114" name="TextBox 113"/>
            <p:cNvSpPr txBox="1"/>
            <p:nvPr/>
          </p:nvSpPr>
          <p:spPr>
            <a:xfrm>
              <a:off x="4022230" y="5176730"/>
              <a:ext cx="3984243" cy="468227"/>
            </a:xfrm>
            <a:prstGeom prst="rect">
              <a:avLst/>
            </a:prstGeom>
            <a:noFill/>
          </p:spPr>
          <p:txBody>
            <a:bodyPr wrap="square" lIns="179233" tIns="89642" rIns="179233" bIns="143387" rtlCol="0">
              <a:spAutoFit/>
            </a:bodyPr>
            <a:lstStyle/>
            <a:p>
              <a:pPr algn="ctr" defTabSz="710708">
                <a:spcBef>
                  <a:spcPct val="0"/>
                </a:spcBef>
                <a:spcAft>
                  <a:spcPct val="35000"/>
                </a:spcAft>
                <a:defRPr/>
              </a:pPr>
              <a:r>
                <a:rPr lang="en-US" sz="1454" spc="-29" dirty="0">
                  <a:latin typeface="Segoe UI Semilight" panose="020B0402040204020203" pitchFamily="34" charset="0"/>
                  <a:cs typeface="Segoe UI Semilight" panose="020B0402040204020203" pitchFamily="34" charset="0"/>
                </a:rPr>
                <a:t>Microsoft R Server &amp; SQL R Services</a:t>
              </a:r>
            </a:p>
          </p:txBody>
        </p:sp>
      </p:grpSp>
      <p:sp>
        <p:nvSpPr>
          <p:cNvPr id="115" name="TextBox 114"/>
          <p:cNvSpPr txBox="1"/>
          <p:nvPr/>
        </p:nvSpPr>
        <p:spPr>
          <a:xfrm>
            <a:off x="9455107" y="3638813"/>
            <a:ext cx="1089902" cy="489242"/>
          </a:xfrm>
          <a:prstGeom prst="rect">
            <a:avLst/>
          </a:prstGeom>
          <a:noFill/>
          <a:ln>
            <a:noFill/>
          </a:ln>
        </p:spPr>
        <p:txBody>
          <a:bodyPr wrap="square" lIns="182828" tIns="146263" rIns="182828" bIns="146263" rtlCol="0">
            <a:spAutoFit/>
          </a:bodyPr>
          <a:lstStyle/>
          <a:p>
            <a:pPr defTabSz="932536">
              <a:lnSpc>
                <a:spcPct val="90000"/>
              </a:lnSpc>
              <a:spcBef>
                <a:spcPct val="0"/>
              </a:spcBef>
              <a:spcAft>
                <a:spcPts val="600"/>
              </a:spcAft>
              <a:defRPr/>
            </a:pPr>
            <a:r>
              <a:rPr lang="en-US" sz="1400" kern="0" spc="-30" dirty="0">
                <a:latin typeface="Segoe UI Semilight" panose="020B0402040204020203" pitchFamily="34" charset="0"/>
                <a:cs typeface="Segoe UI Semilight" panose="020B0402040204020203" pitchFamily="34" charset="0"/>
              </a:rPr>
              <a:t>Apps</a:t>
            </a:r>
          </a:p>
        </p:txBody>
      </p:sp>
      <p:sp>
        <p:nvSpPr>
          <p:cNvPr id="121" name="Oval 2"/>
          <p:cNvSpPr>
            <a:spLocks noChangeAspect="1"/>
          </p:cNvSpPr>
          <p:nvPr/>
        </p:nvSpPr>
        <p:spPr bwMode="auto">
          <a:xfrm>
            <a:off x="8299830" y="3402368"/>
            <a:ext cx="1075710" cy="1075430"/>
          </a:xfrm>
          <a:prstGeom prst="ellipse">
            <a:avLst/>
          </a:prstGeom>
          <a:solidFill>
            <a:schemeClr val="bg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4073" fontAlgn="base">
              <a:spcBef>
                <a:spcPct val="0"/>
              </a:spcBef>
              <a:spcAft>
                <a:spcPct val="0"/>
              </a:spcAft>
            </a:pPr>
            <a:endParaRPr lang="en-US" sz="2000" spc="-51" dirty="0">
              <a:solidFill>
                <a:schemeClr val="tx1"/>
              </a:solidFill>
              <a:latin typeface="Segoe UI"/>
              <a:ea typeface="Segoe UI" pitchFamily="34" charset="0"/>
              <a:cs typeface="Segoe UI" pitchFamily="34" charset="0"/>
            </a:endParaRPr>
          </a:p>
        </p:txBody>
      </p:sp>
      <p:grpSp>
        <p:nvGrpSpPr>
          <p:cNvPr id="116" name="Group 115"/>
          <p:cNvGrpSpPr/>
          <p:nvPr/>
        </p:nvGrpSpPr>
        <p:grpSpPr>
          <a:xfrm>
            <a:off x="8554379" y="3716501"/>
            <a:ext cx="598491" cy="462940"/>
            <a:chOff x="5007615" y="2323753"/>
            <a:chExt cx="649029" cy="502032"/>
          </a:xfrm>
          <a:solidFill>
            <a:schemeClr val="tx1"/>
          </a:solidFill>
        </p:grpSpPr>
        <p:sp>
          <p:nvSpPr>
            <p:cNvPr id="117" name="Freeform 116"/>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27" tIns="45713" rIns="91427" bIns="45713" numCol="1" anchor="t" anchorCtr="0" compatLnSpc="1">
              <a:prstTxWarp prst="textNoShape">
                <a:avLst/>
              </a:prstTxWarp>
              <a:noAutofit/>
            </a:bodyPr>
            <a:lstStyle/>
            <a:p>
              <a:pPr defTabSz="914375">
                <a:defRPr/>
              </a:pPr>
              <a:endParaRPr lang="en-US" kern="0" dirty="0"/>
            </a:p>
          </p:txBody>
        </p:sp>
        <p:sp>
          <p:nvSpPr>
            <p:cNvPr id="118" name="Freeform 117"/>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w="9525">
              <a:noFill/>
              <a:round/>
              <a:headEnd/>
              <a:tailEnd/>
            </a:ln>
            <a:extLst/>
          </p:spPr>
          <p:txBody>
            <a:bodyPr vert="horz" wrap="square" lIns="91427" tIns="45713" rIns="91427" bIns="45713" numCol="1" anchor="t" anchorCtr="0" compatLnSpc="1">
              <a:prstTxWarp prst="textNoShape">
                <a:avLst/>
              </a:prstTxWarp>
              <a:noAutofit/>
            </a:bodyPr>
            <a:lstStyle/>
            <a:p>
              <a:pPr defTabSz="914375">
                <a:defRPr/>
              </a:pPr>
              <a:endParaRPr lang="en-US" kern="0" dirty="0"/>
            </a:p>
          </p:txBody>
        </p:sp>
      </p:grpSp>
      <p:grpSp>
        <p:nvGrpSpPr>
          <p:cNvPr id="6" name="Group 5"/>
          <p:cNvGrpSpPr/>
          <p:nvPr/>
        </p:nvGrpSpPr>
        <p:grpSpPr>
          <a:xfrm>
            <a:off x="4284377" y="2077350"/>
            <a:ext cx="3148190" cy="1795164"/>
            <a:chOff x="4486257" y="1599735"/>
            <a:chExt cx="3211319" cy="1831162"/>
          </a:xfrm>
        </p:grpSpPr>
        <p:sp>
          <p:nvSpPr>
            <p:cNvPr id="16" name="Freeform 5"/>
            <p:cNvSpPr>
              <a:spLocks noEditPoints="1"/>
            </p:cNvSpPr>
            <p:nvPr/>
          </p:nvSpPr>
          <p:spPr bwMode="auto">
            <a:xfrm>
              <a:off x="5981159" y="1973698"/>
              <a:ext cx="398107" cy="628968"/>
            </a:xfrm>
            <a:custGeom>
              <a:avLst/>
              <a:gdLst>
                <a:gd name="T0" fmla="*/ 0 w 1380"/>
                <a:gd name="T1" fmla="*/ 676 h 2181"/>
                <a:gd name="T2" fmla="*/ 354 w 1380"/>
                <a:gd name="T3" fmla="*/ 1310 h 2181"/>
                <a:gd name="T4" fmla="*/ 329 w 1380"/>
                <a:gd name="T5" fmla="*/ 1561 h 2181"/>
                <a:gd name="T6" fmla="*/ 329 w 1380"/>
                <a:gd name="T7" fmla="*/ 1996 h 2181"/>
                <a:gd name="T8" fmla="*/ 693 w 1380"/>
                <a:gd name="T9" fmla="*/ 2181 h 2181"/>
                <a:gd name="T10" fmla="*/ 1062 w 1380"/>
                <a:gd name="T11" fmla="*/ 1996 h 2181"/>
                <a:gd name="T12" fmla="*/ 1062 w 1380"/>
                <a:gd name="T13" fmla="*/ 1561 h 2181"/>
                <a:gd name="T14" fmla="*/ 1031 w 1380"/>
                <a:gd name="T15" fmla="*/ 1310 h 2181"/>
                <a:gd name="T16" fmla="*/ 1380 w 1380"/>
                <a:gd name="T17" fmla="*/ 676 h 2181"/>
                <a:gd name="T18" fmla="*/ 944 w 1380"/>
                <a:gd name="T19" fmla="*/ 1966 h 2181"/>
                <a:gd name="T20" fmla="*/ 406 w 1380"/>
                <a:gd name="T21" fmla="*/ 1935 h 2181"/>
                <a:gd name="T22" fmla="*/ 944 w 1380"/>
                <a:gd name="T23" fmla="*/ 1899 h 2181"/>
                <a:gd name="T24" fmla="*/ 944 w 1380"/>
                <a:gd name="T25" fmla="*/ 1966 h 2181"/>
                <a:gd name="T26" fmla="*/ 442 w 1380"/>
                <a:gd name="T27" fmla="*/ 1827 h 2181"/>
                <a:gd name="T28" fmla="*/ 442 w 1380"/>
                <a:gd name="T29" fmla="*/ 1761 h 2181"/>
                <a:gd name="T30" fmla="*/ 980 w 1380"/>
                <a:gd name="T31" fmla="*/ 1797 h 2181"/>
                <a:gd name="T32" fmla="*/ 944 w 1380"/>
                <a:gd name="T33" fmla="*/ 1689 h 2181"/>
                <a:gd name="T34" fmla="*/ 406 w 1380"/>
                <a:gd name="T35" fmla="*/ 1653 h 2181"/>
                <a:gd name="T36" fmla="*/ 944 w 1380"/>
                <a:gd name="T37" fmla="*/ 1623 h 2181"/>
                <a:gd name="T38" fmla="*/ 944 w 1380"/>
                <a:gd name="T39" fmla="*/ 1689 h 2181"/>
                <a:gd name="T40" fmla="*/ 344 w 1380"/>
                <a:gd name="T41" fmla="*/ 732 h 2181"/>
                <a:gd name="T42" fmla="*/ 426 w 1380"/>
                <a:gd name="T43" fmla="*/ 543 h 2181"/>
                <a:gd name="T44" fmla="*/ 472 w 1380"/>
                <a:gd name="T45" fmla="*/ 553 h 2181"/>
                <a:gd name="T46" fmla="*/ 585 w 1380"/>
                <a:gd name="T47" fmla="*/ 1019 h 2181"/>
                <a:gd name="T48" fmla="*/ 729 w 1380"/>
                <a:gd name="T49" fmla="*/ 1525 h 2181"/>
                <a:gd name="T50" fmla="*/ 657 w 1380"/>
                <a:gd name="T51" fmla="*/ 1100 h 2181"/>
                <a:gd name="T52" fmla="*/ 729 w 1380"/>
                <a:gd name="T53" fmla="*/ 1525 h 2181"/>
                <a:gd name="T54" fmla="*/ 1093 w 1380"/>
                <a:gd name="T55" fmla="*/ 1034 h 2181"/>
                <a:gd name="T56" fmla="*/ 929 w 1380"/>
                <a:gd name="T57" fmla="*/ 1525 h 2181"/>
                <a:gd name="T58" fmla="*/ 801 w 1380"/>
                <a:gd name="T59" fmla="*/ 1090 h 2181"/>
                <a:gd name="T60" fmla="*/ 1083 w 1380"/>
                <a:gd name="T61" fmla="*/ 548 h 2181"/>
                <a:gd name="T62" fmla="*/ 867 w 1380"/>
                <a:gd name="T63" fmla="*/ 502 h 2181"/>
                <a:gd name="T64" fmla="*/ 729 w 1380"/>
                <a:gd name="T65" fmla="*/ 1034 h 2181"/>
                <a:gd name="T66" fmla="*/ 657 w 1380"/>
                <a:gd name="T67" fmla="*/ 978 h 2181"/>
                <a:gd name="T68" fmla="*/ 416 w 1380"/>
                <a:gd name="T69" fmla="*/ 471 h 2181"/>
                <a:gd name="T70" fmla="*/ 277 w 1380"/>
                <a:gd name="T71" fmla="*/ 747 h 2181"/>
                <a:gd name="T72" fmla="*/ 585 w 1380"/>
                <a:gd name="T73" fmla="*/ 1525 h 2181"/>
                <a:gd name="T74" fmla="*/ 457 w 1380"/>
                <a:gd name="T75" fmla="*/ 1310 h 2181"/>
                <a:gd name="T76" fmla="*/ 108 w 1380"/>
                <a:gd name="T77" fmla="*/ 676 h 2181"/>
                <a:gd name="T78" fmla="*/ 1277 w 1380"/>
                <a:gd name="T79" fmla="*/ 676 h 2181"/>
                <a:gd name="T80" fmla="*/ 801 w 1380"/>
                <a:gd name="T81" fmla="*/ 1019 h 2181"/>
                <a:gd name="T82" fmla="*/ 913 w 1380"/>
                <a:gd name="T83" fmla="*/ 553 h 2181"/>
                <a:gd name="T84" fmla="*/ 960 w 1380"/>
                <a:gd name="T85" fmla="*/ 543 h 2181"/>
                <a:gd name="T86" fmla="*/ 1047 w 1380"/>
                <a:gd name="T87" fmla="*/ 732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80" h="2181">
                  <a:moveTo>
                    <a:pt x="693" y="0"/>
                  </a:moveTo>
                  <a:cubicBezTo>
                    <a:pt x="293" y="0"/>
                    <a:pt x="0" y="281"/>
                    <a:pt x="0" y="676"/>
                  </a:cubicBezTo>
                  <a:cubicBezTo>
                    <a:pt x="0" y="911"/>
                    <a:pt x="124" y="1024"/>
                    <a:pt x="226" y="1111"/>
                  </a:cubicBezTo>
                  <a:cubicBezTo>
                    <a:pt x="298" y="1177"/>
                    <a:pt x="354" y="1223"/>
                    <a:pt x="354" y="1310"/>
                  </a:cubicBezTo>
                  <a:cubicBezTo>
                    <a:pt x="354" y="1525"/>
                    <a:pt x="354" y="1525"/>
                    <a:pt x="354" y="1525"/>
                  </a:cubicBezTo>
                  <a:cubicBezTo>
                    <a:pt x="339" y="1531"/>
                    <a:pt x="329" y="1541"/>
                    <a:pt x="329" y="1561"/>
                  </a:cubicBezTo>
                  <a:cubicBezTo>
                    <a:pt x="329" y="1561"/>
                    <a:pt x="329" y="1561"/>
                    <a:pt x="329" y="1561"/>
                  </a:cubicBezTo>
                  <a:cubicBezTo>
                    <a:pt x="329" y="1996"/>
                    <a:pt x="329" y="1996"/>
                    <a:pt x="329" y="1996"/>
                  </a:cubicBezTo>
                  <a:cubicBezTo>
                    <a:pt x="329" y="1996"/>
                    <a:pt x="329" y="1996"/>
                    <a:pt x="329" y="1996"/>
                  </a:cubicBezTo>
                  <a:cubicBezTo>
                    <a:pt x="354" y="2012"/>
                    <a:pt x="647" y="2181"/>
                    <a:pt x="693" y="2181"/>
                  </a:cubicBezTo>
                  <a:cubicBezTo>
                    <a:pt x="739" y="2181"/>
                    <a:pt x="1036" y="2012"/>
                    <a:pt x="1057" y="1996"/>
                  </a:cubicBezTo>
                  <a:cubicBezTo>
                    <a:pt x="1062" y="1996"/>
                    <a:pt x="1062" y="1996"/>
                    <a:pt x="1062" y="1996"/>
                  </a:cubicBezTo>
                  <a:cubicBezTo>
                    <a:pt x="1062" y="1561"/>
                    <a:pt x="1062" y="1561"/>
                    <a:pt x="1062" y="1561"/>
                  </a:cubicBezTo>
                  <a:cubicBezTo>
                    <a:pt x="1062" y="1561"/>
                    <a:pt x="1062" y="1561"/>
                    <a:pt x="1062" y="1561"/>
                  </a:cubicBezTo>
                  <a:cubicBezTo>
                    <a:pt x="1062" y="1541"/>
                    <a:pt x="1047" y="1531"/>
                    <a:pt x="1031" y="1525"/>
                  </a:cubicBezTo>
                  <a:cubicBezTo>
                    <a:pt x="1031" y="1310"/>
                    <a:pt x="1031" y="1310"/>
                    <a:pt x="1031" y="1310"/>
                  </a:cubicBezTo>
                  <a:cubicBezTo>
                    <a:pt x="1031" y="1223"/>
                    <a:pt x="1088" y="1177"/>
                    <a:pt x="1160" y="1111"/>
                  </a:cubicBezTo>
                  <a:cubicBezTo>
                    <a:pt x="1257" y="1024"/>
                    <a:pt x="1380" y="911"/>
                    <a:pt x="1380" y="676"/>
                  </a:cubicBezTo>
                  <a:cubicBezTo>
                    <a:pt x="1380" y="281"/>
                    <a:pt x="1093" y="0"/>
                    <a:pt x="693" y="0"/>
                  </a:cubicBezTo>
                  <a:close/>
                  <a:moveTo>
                    <a:pt x="944" y="1966"/>
                  </a:moveTo>
                  <a:cubicBezTo>
                    <a:pt x="442" y="1966"/>
                    <a:pt x="442" y="1966"/>
                    <a:pt x="442" y="1966"/>
                  </a:cubicBezTo>
                  <a:cubicBezTo>
                    <a:pt x="421" y="1966"/>
                    <a:pt x="406" y="1950"/>
                    <a:pt x="406" y="1935"/>
                  </a:cubicBezTo>
                  <a:cubicBezTo>
                    <a:pt x="406" y="1914"/>
                    <a:pt x="421" y="1899"/>
                    <a:pt x="442" y="1899"/>
                  </a:cubicBezTo>
                  <a:cubicBezTo>
                    <a:pt x="944" y="1899"/>
                    <a:pt x="944" y="1899"/>
                    <a:pt x="944" y="1899"/>
                  </a:cubicBezTo>
                  <a:cubicBezTo>
                    <a:pt x="965" y="1899"/>
                    <a:pt x="980" y="1914"/>
                    <a:pt x="980" y="1935"/>
                  </a:cubicBezTo>
                  <a:cubicBezTo>
                    <a:pt x="980" y="1950"/>
                    <a:pt x="965" y="1966"/>
                    <a:pt x="944" y="1966"/>
                  </a:cubicBezTo>
                  <a:close/>
                  <a:moveTo>
                    <a:pt x="944" y="1827"/>
                  </a:moveTo>
                  <a:cubicBezTo>
                    <a:pt x="442" y="1827"/>
                    <a:pt x="442" y="1827"/>
                    <a:pt x="442" y="1827"/>
                  </a:cubicBezTo>
                  <a:cubicBezTo>
                    <a:pt x="421" y="1827"/>
                    <a:pt x="406" y="1812"/>
                    <a:pt x="406" y="1797"/>
                  </a:cubicBezTo>
                  <a:cubicBezTo>
                    <a:pt x="406" y="1776"/>
                    <a:pt x="421" y="1761"/>
                    <a:pt x="442" y="1761"/>
                  </a:cubicBezTo>
                  <a:cubicBezTo>
                    <a:pt x="944" y="1761"/>
                    <a:pt x="944" y="1761"/>
                    <a:pt x="944" y="1761"/>
                  </a:cubicBezTo>
                  <a:cubicBezTo>
                    <a:pt x="965" y="1761"/>
                    <a:pt x="980" y="1776"/>
                    <a:pt x="980" y="1797"/>
                  </a:cubicBezTo>
                  <a:cubicBezTo>
                    <a:pt x="980" y="1812"/>
                    <a:pt x="965" y="1827"/>
                    <a:pt x="944" y="1827"/>
                  </a:cubicBezTo>
                  <a:close/>
                  <a:moveTo>
                    <a:pt x="944" y="1689"/>
                  </a:moveTo>
                  <a:cubicBezTo>
                    <a:pt x="442" y="1689"/>
                    <a:pt x="442" y="1689"/>
                    <a:pt x="442" y="1689"/>
                  </a:cubicBezTo>
                  <a:cubicBezTo>
                    <a:pt x="421" y="1689"/>
                    <a:pt x="406" y="1674"/>
                    <a:pt x="406" y="1653"/>
                  </a:cubicBezTo>
                  <a:cubicBezTo>
                    <a:pt x="406" y="1638"/>
                    <a:pt x="421" y="1623"/>
                    <a:pt x="442" y="1623"/>
                  </a:cubicBezTo>
                  <a:cubicBezTo>
                    <a:pt x="944" y="1623"/>
                    <a:pt x="944" y="1623"/>
                    <a:pt x="944" y="1623"/>
                  </a:cubicBezTo>
                  <a:cubicBezTo>
                    <a:pt x="965" y="1623"/>
                    <a:pt x="980" y="1638"/>
                    <a:pt x="980" y="1653"/>
                  </a:cubicBezTo>
                  <a:cubicBezTo>
                    <a:pt x="980" y="1674"/>
                    <a:pt x="965" y="1689"/>
                    <a:pt x="944" y="1689"/>
                  </a:cubicBezTo>
                  <a:close/>
                  <a:moveTo>
                    <a:pt x="585" y="1019"/>
                  </a:moveTo>
                  <a:cubicBezTo>
                    <a:pt x="436" y="978"/>
                    <a:pt x="370" y="845"/>
                    <a:pt x="344" y="732"/>
                  </a:cubicBezTo>
                  <a:cubicBezTo>
                    <a:pt x="334" y="701"/>
                    <a:pt x="334" y="630"/>
                    <a:pt x="365" y="583"/>
                  </a:cubicBezTo>
                  <a:cubicBezTo>
                    <a:pt x="380" y="558"/>
                    <a:pt x="400" y="543"/>
                    <a:pt x="426" y="543"/>
                  </a:cubicBezTo>
                  <a:cubicBezTo>
                    <a:pt x="431" y="537"/>
                    <a:pt x="436" y="537"/>
                    <a:pt x="436" y="537"/>
                  </a:cubicBezTo>
                  <a:cubicBezTo>
                    <a:pt x="452" y="537"/>
                    <a:pt x="462" y="543"/>
                    <a:pt x="472" y="553"/>
                  </a:cubicBezTo>
                  <a:cubicBezTo>
                    <a:pt x="544" y="614"/>
                    <a:pt x="585" y="814"/>
                    <a:pt x="585" y="978"/>
                  </a:cubicBezTo>
                  <a:cubicBezTo>
                    <a:pt x="585" y="1019"/>
                    <a:pt x="585" y="1019"/>
                    <a:pt x="585" y="1019"/>
                  </a:cubicBezTo>
                  <a:cubicBezTo>
                    <a:pt x="585" y="1019"/>
                    <a:pt x="585" y="1019"/>
                    <a:pt x="585" y="1019"/>
                  </a:cubicBezTo>
                  <a:close/>
                  <a:moveTo>
                    <a:pt x="729" y="1525"/>
                  </a:moveTo>
                  <a:cubicBezTo>
                    <a:pt x="657" y="1525"/>
                    <a:pt x="657" y="1525"/>
                    <a:pt x="657" y="1525"/>
                  </a:cubicBezTo>
                  <a:cubicBezTo>
                    <a:pt x="657" y="1100"/>
                    <a:pt x="657" y="1100"/>
                    <a:pt x="657" y="1100"/>
                  </a:cubicBezTo>
                  <a:cubicBezTo>
                    <a:pt x="683" y="1106"/>
                    <a:pt x="708" y="1106"/>
                    <a:pt x="729" y="1100"/>
                  </a:cubicBezTo>
                  <a:cubicBezTo>
                    <a:pt x="729" y="1525"/>
                    <a:pt x="729" y="1525"/>
                    <a:pt x="729" y="1525"/>
                  </a:cubicBezTo>
                  <a:cubicBezTo>
                    <a:pt x="729" y="1525"/>
                    <a:pt x="729" y="1525"/>
                    <a:pt x="729" y="1525"/>
                  </a:cubicBezTo>
                  <a:close/>
                  <a:moveTo>
                    <a:pt x="1093" y="1034"/>
                  </a:moveTo>
                  <a:cubicBezTo>
                    <a:pt x="1011" y="1100"/>
                    <a:pt x="929" y="1177"/>
                    <a:pt x="929" y="1310"/>
                  </a:cubicBezTo>
                  <a:cubicBezTo>
                    <a:pt x="929" y="1525"/>
                    <a:pt x="929" y="1525"/>
                    <a:pt x="929" y="1525"/>
                  </a:cubicBezTo>
                  <a:cubicBezTo>
                    <a:pt x="801" y="1525"/>
                    <a:pt x="801" y="1525"/>
                    <a:pt x="801" y="1525"/>
                  </a:cubicBezTo>
                  <a:cubicBezTo>
                    <a:pt x="801" y="1090"/>
                    <a:pt x="801" y="1090"/>
                    <a:pt x="801" y="1090"/>
                  </a:cubicBezTo>
                  <a:cubicBezTo>
                    <a:pt x="954" y="1054"/>
                    <a:pt x="1062" y="937"/>
                    <a:pt x="1113" y="747"/>
                  </a:cubicBezTo>
                  <a:cubicBezTo>
                    <a:pt x="1124" y="706"/>
                    <a:pt x="1124" y="614"/>
                    <a:pt x="1083" y="548"/>
                  </a:cubicBezTo>
                  <a:cubicBezTo>
                    <a:pt x="1052" y="507"/>
                    <a:pt x="1016" y="481"/>
                    <a:pt x="970" y="471"/>
                  </a:cubicBezTo>
                  <a:cubicBezTo>
                    <a:pt x="934" y="466"/>
                    <a:pt x="898" y="476"/>
                    <a:pt x="867" y="502"/>
                  </a:cubicBezTo>
                  <a:cubicBezTo>
                    <a:pt x="765" y="589"/>
                    <a:pt x="729" y="829"/>
                    <a:pt x="729" y="978"/>
                  </a:cubicBezTo>
                  <a:cubicBezTo>
                    <a:pt x="729" y="1034"/>
                    <a:pt x="729" y="1034"/>
                    <a:pt x="729" y="1034"/>
                  </a:cubicBezTo>
                  <a:cubicBezTo>
                    <a:pt x="708" y="1034"/>
                    <a:pt x="683" y="1034"/>
                    <a:pt x="657" y="1034"/>
                  </a:cubicBezTo>
                  <a:cubicBezTo>
                    <a:pt x="657" y="978"/>
                    <a:pt x="657" y="978"/>
                    <a:pt x="657" y="978"/>
                  </a:cubicBezTo>
                  <a:cubicBezTo>
                    <a:pt x="657" y="829"/>
                    <a:pt x="621" y="589"/>
                    <a:pt x="518" y="502"/>
                  </a:cubicBezTo>
                  <a:cubicBezTo>
                    <a:pt x="488" y="476"/>
                    <a:pt x="452" y="466"/>
                    <a:pt x="416" y="471"/>
                  </a:cubicBezTo>
                  <a:cubicBezTo>
                    <a:pt x="370" y="481"/>
                    <a:pt x="334" y="507"/>
                    <a:pt x="308" y="548"/>
                  </a:cubicBezTo>
                  <a:cubicBezTo>
                    <a:pt x="262" y="614"/>
                    <a:pt x="262" y="706"/>
                    <a:pt x="277" y="747"/>
                  </a:cubicBezTo>
                  <a:cubicBezTo>
                    <a:pt x="324" y="937"/>
                    <a:pt x="431" y="1054"/>
                    <a:pt x="585" y="1090"/>
                  </a:cubicBezTo>
                  <a:cubicBezTo>
                    <a:pt x="585" y="1525"/>
                    <a:pt x="585" y="1525"/>
                    <a:pt x="585" y="1525"/>
                  </a:cubicBezTo>
                  <a:cubicBezTo>
                    <a:pt x="457" y="1525"/>
                    <a:pt x="457" y="1525"/>
                    <a:pt x="457" y="1525"/>
                  </a:cubicBezTo>
                  <a:cubicBezTo>
                    <a:pt x="457" y="1310"/>
                    <a:pt x="457" y="1310"/>
                    <a:pt x="457" y="1310"/>
                  </a:cubicBezTo>
                  <a:cubicBezTo>
                    <a:pt x="457" y="1177"/>
                    <a:pt x="375" y="1106"/>
                    <a:pt x="293" y="1034"/>
                  </a:cubicBezTo>
                  <a:cubicBezTo>
                    <a:pt x="200" y="952"/>
                    <a:pt x="108" y="865"/>
                    <a:pt x="108" y="676"/>
                  </a:cubicBezTo>
                  <a:cubicBezTo>
                    <a:pt x="108" y="338"/>
                    <a:pt x="349" y="102"/>
                    <a:pt x="693" y="102"/>
                  </a:cubicBezTo>
                  <a:cubicBezTo>
                    <a:pt x="1036" y="102"/>
                    <a:pt x="1277" y="338"/>
                    <a:pt x="1277" y="676"/>
                  </a:cubicBezTo>
                  <a:cubicBezTo>
                    <a:pt x="1277" y="865"/>
                    <a:pt x="1185" y="952"/>
                    <a:pt x="1093" y="1034"/>
                  </a:cubicBezTo>
                  <a:close/>
                  <a:moveTo>
                    <a:pt x="801" y="1019"/>
                  </a:moveTo>
                  <a:cubicBezTo>
                    <a:pt x="801" y="978"/>
                    <a:pt x="801" y="978"/>
                    <a:pt x="801" y="978"/>
                  </a:cubicBezTo>
                  <a:cubicBezTo>
                    <a:pt x="801" y="814"/>
                    <a:pt x="842" y="614"/>
                    <a:pt x="913" y="553"/>
                  </a:cubicBezTo>
                  <a:cubicBezTo>
                    <a:pt x="924" y="543"/>
                    <a:pt x="934" y="537"/>
                    <a:pt x="949" y="537"/>
                  </a:cubicBezTo>
                  <a:cubicBezTo>
                    <a:pt x="949" y="537"/>
                    <a:pt x="954" y="537"/>
                    <a:pt x="960" y="543"/>
                  </a:cubicBezTo>
                  <a:cubicBezTo>
                    <a:pt x="985" y="543"/>
                    <a:pt x="1006" y="558"/>
                    <a:pt x="1021" y="583"/>
                  </a:cubicBezTo>
                  <a:cubicBezTo>
                    <a:pt x="1052" y="630"/>
                    <a:pt x="1052" y="701"/>
                    <a:pt x="1047" y="732"/>
                  </a:cubicBezTo>
                  <a:cubicBezTo>
                    <a:pt x="1016" y="845"/>
                    <a:pt x="949" y="978"/>
                    <a:pt x="801" y="1019"/>
                  </a:cubicBezTo>
                  <a:close/>
                </a:path>
              </a:pathLst>
            </a:custGeom>
            <a:solidFill>
              <a:schemeClr val="bg2"/>
            </a:solidFill>
            <a:ln>
              <a:noFill/>
            </a:ln>
          </p:spPr>
          <p:txBody>
            <a:bodyPr vert="horz" wrap="square" lIns="89642" tIns="44821" rIns="89642" bIns="44821" numCol="1" anchor="t" anchorCtr="0" compatLnSpc="1">
              <a:prstTxWarp prst="textNoShape">
                <a:avLst/>
              </a:prstTxWarp>
            </a:bodyPr>
            <a:lstStyle/>
            <a:p>
              <a:pPr defTabSz="914516">
                <a:defRPr/>
              </a:pPr>
              <a:endParaRPr lang="en-US" sz="1766">
                <a:latin typeface="Segoe UI"/>
              </a:endParaRPr>
            </a:p>
          </p:txBody>
        </p:sp>
        <p:sp>
          <p:nvSpPr>
            <p:cNvPr id="45" name="Freeform 5"/>
            <p:cNvSpPr>
              <a:spLocks noEditPoints="1"/>
            </p:cNvSpPr>
            <p:nvPr/>
          </p:nvSpPr>
          <p:spPr bwMode="auto">
            <a:xfrm>
              <a:off x="5962198" y="1928533"/>
              <a:ext cx="398107" cy="628968"/>
            </a:xfrm>
            <a:custGeom>
              <a:avLst/>
              <a:gdLst>
                <a:gd name="T0" fmla="*/ 0 w 1380"/>
                <a:gd name="T1" fmla="*/ 676 h 2181"/>
                <a:gd name="T2" fmla="*/ 354 w 1380"/>
                <a:gd name="T3" fmla="*/ 1310 h 2181"/>
                <a:gd name="T4" fmla="*/ 329 w 1380"/>
                <a:gd name="T5" fmla="*/ 1561 h 2181"/>
                <a:gd name="T6" fmla="*/ 329 w 1380"/>
                <a:gd name="T7" fmla="*/ 1996 h 2181"/>
                <a:gd name="T8" fmla="*/ 693 w 1380"/>
                <a:gd name="T9" fmla="*/ 2181 h 2181"/>
                <a:gd name="T10" fmla="*/ 1062 w 1380"/>
                <a:gd name="T11" fmla="*/ 1996 h 2181"/>
                <a:gd name="T12" fmla="*/ 1062 w 1380"/>
                <a:gd name="T13" fmla="*/ 1561 h 2181"/>
                <a:gd name="T14" fmla="*/ 1031 w 1380"/>
                <a:gd name="T15" fmla="*/ 1310 h 2181"/>
                <a:gd name="T16" fmla="*/ 1380 w 1380"/>
                <a:gd name="T17" fmla="*/ 676 h 2181"/>
                <a:gd name="T18" fmla="*/ 944 w 1380"/>
                <a:gd name="T19" fmla="*/ 1966 h 2181"/>
                <a:gd name="T20" fmla="*/ 406 w 1380"/>
                <a:gd name="T21" fmla="*/ 1935 h 2181"/>
                <a:gd name="T22" fmla="*/ 944 w 1380"/>
                <a:gd name="T23" fmla="*/ 1899 h 2181"/>
                <a:gd name="T24" fmla="*/ 944 w 1380"/>
                <a:gd name="T25" fmla="*/ 1966 h 2181"/>
                <a:gd name="T26" fmla="*/ 442 w 1380"/>
                <a:gd name="T27" fmla="*/ 1827 h 2181"/>
                <a:gd name="T28" fmla="*/ 442 w 1380"/>
                <a:gd name="T29" fmla="*/ 1761 h 2181"/>
                <a:gd name="T30" fmla="*/ 980 w 1380"/>
                <a:gd name="T31" fmla="*/ 1797 h 2181"/>
                <a:gd name="T32" fmla="*/ 944 w 1380"/>
                <a:gd name="T33" fmla="*/ 1689 h 2181"/>
                <a:gd name="T34" fmla="*/ 406 w 1380"/>
                <a:gd name="T35" fmla="*/ 1653 h 2181"/>
                <a:gd name="T36" fmla="*/ 944 w 1380"/>
                <a:gd name="T37" fmla="*/ 1623 h 2181"/>
                <a:gd name="T38" fmla="*/ 944 w 1380"/>
                <a:gd name="T39" fmla="*/ 1689 h 2181"/>
                <a:gd name="T40" fmla="*/ 344 w 1380"/>
                <a:gd name="T41" fmla="*/ 732 h 2181"/>
                <a:gd name="T42" fmla="*/ 426 w 1380"/>
                <a:gd name="T43" fmla="*/ 543 h 2181"/>
                <a:gd name="T44" fmla="*/ 472 w 1380"/>
                <a:gd name="T45" fmla="*/ 553 h 2181"/>
                <a:gd name="T46" fmla="*/ 585 w 1380"/>
                <a:gd name="T47" fmla="*/ 1019 h 2181"/>
                <a:gd name="T48" fmla="*/ 729 w 1380"/>
                <a:gd name="T49" fmla="*/ 1525 h 2181"/>
                <a:gd name="T50" fmla="*/ 657 w 1380"/>
                <a:gd name="T51" fmla="*/ 1100 h 2181"/>
                <a:gd name="T52" fmla="*/ 729 w 1380"/>
                <a:gd name="T53" fmla="*/ 1525 h 2181"/>
                <a:gd name="T54" fmla="*/ 1093 w 1380"/>
                <a:gd name="T55" fmla="*/ 1034 h 2181"/>
                <a:gd name="T56" fmla="*/ 929 w 1380"/>
                <a:gd name="T57" fmla="*/ 1525 h 2181"/>
                <a:gd name="T58" fmla="*/ 801 w 1380"/>
                <a:gd name="T59" fmla="*/ 1090 h 2181"/>
                <a:gd name="T60" fmla="*/ 1083 w 1380"/>
                <a:gd name="T61" fmla="*/ 548 h 2181"/>
                <a:gd name="T62" fmla="*/ 867 w 1380"/>
                <a:gd name="T63" fmla="*/ 502 h 2181"/>
                <a:gd name="T64" fmla="*/ 729 w 1380"/>
                <a:gd name="T65" fmla="*/ 1034 h 2181"/>
                <a:gd name="T66" fmla="*/ 657 w 1380"/>
                <a:gd name="T67" fmla="*/ 978 h 2181"/>
                <a:gd name="T68" fmla="*/ 416 w 1380"/>
                <a:gd name="T69" fmla="*/ 471 h 2181"/>
                <a:gd name="T70" fmla="*/ 277 w 1380"/>
                <a:gd name="T71" fmla="*/ 747 h 2181"/>
                <a:gd name="T72" fmla="*/ 585 w 1380"/>
                <a:gd name="T73" fmla="*/ 1525 h 2181"/>
                <a:gd name="T74" fmla="*/ 457 w 1380"/>
                <a:gd name="T75" fmla="*/ 1310 h 2181"/>
                <a:gd name="T76" fmla="*/ 108 w 1380"/>
                <a:gd name="T77" fmla="*/ 676 h 2181"/>
                <a:gd name="T78" fmla="*/ 1277 w 1380"/>
                <a:gd name="T79" fmla="*/ 676 h 2181"/>
                <a:gd name="T80" fmla="*/ 801 w 1380"/>
                <a:gd name="T81" fmla="*/ 1019 h 2181"/>
                <a:gd name="T82" fmla="*/ 913 w 1380"/>
                <a:gd name="T83" fmla="*/ 553 h 2181"/>
                <a:gd name="T84" fmla="*/ 960 w 1380"/>
                <a:gd name="T85" fmla="*/ 543 h 2181"/>
                <a:gd name="T86" fmla="*/ 1047 w 1380"/>
                <a:gd name="T87" fmla="*/ 732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80" h="2181">
                  <a:moveTo>
                    <a:pt x="693" y="0"/>
                  </a:moveTo>
                  <a:cubicBezTo>
                    <a:pt x="293" y="0"/>
                    <a:pt x="0" y="281"/>
                    <a:pt x="0" y="676"/>
                  </a:cubicBezTo>
                  <a:cubicBezTo>
                    <a:pt x="0" y="911"/>
                    <a:pt x="124" y="1024"/>
                    <a:pt x="226" y="1111"/>
                  </a:cubicBezTo>
                  <a:cubicBezTo>
                    <a:pt x="298" y="1177"/>
                    <a:pt x="354" y="1223"/>
                    <a:pt x="354" y="1310"/>
                  </a:cubicBezTo>
                  <a:cubicBezTo>
                    <a:pt x="354" y="1525"/>
                    <a:pt x="354" y="1525"/>
                    <a:pt x="354" y="1525"/>
                  </a:cubicBezTo>
                  <a:cubicBezTo>
                    <a:pt x="339" y="1531"/>
                    <a:pt x="329" y="1541"/>
                    <a:pt x="329" y="1561"/>
                  </a:cubicBezTo>
                  <a:cubicBezTo>
                    <a:pt x="329" y="1561"/>
                    <a:pt x="329" y="1561"/>
                    <a:pt x="329" y="1561"/>
                  </a:cubicBezTo>
                  <a:cubicBezTo>
                    <a:pt x="329" y="1996"/>
                    <a:pt x="329" y="1996"/>
                    <a:pt x="329" y="1996"/>
                  </a:cubicBezTo>
                  <a:cubicBezTo>
                    <a:pt x="329" y="1996"/>
                    <a:pt x="329" y="1996"/>
                    <a:pt x="329" y="1996"/>
                  </a:cubicBezTo>
                  <a:cubicBezTo>
                    <a:pt x="354" y="2012"/>
                    <a:pt x="647" y="2181"/>
                    <a:pt x="693" y="2181"/>
                  </a:cubicBezTo>
                  <a:cubicBezTo>
                    <a:pt x="739" y="2181"/>
                    <a:pt x="1036" y="2012"/>
                    <a:pt x="1057" y="1996"/>
                  </a:cubicBezTo>
                  <a:cubicBezTo>
                    <a:pt x="1062" y="1996"/>
                    <a:pt x="1062" y="1996"/>
                    <a:pt x="1062" y="1996"/>
                  </a:cubicBezTo>
                  <a:cubicBezTo>
                    <a:pt x="1062" y="1561"/>
                    <a:pt x="1062" y="1561"/>
                    <a:pt x="1062" y="1561"/>
                  </a:cubicBezTo>
                  <a:cubicBezTo>
                    <a:pt x="1062" y="1561"/>
                    <a:pt x="1062" y="1561"/>
                    <a:pt x="1062" y="1561"/>
                  </a:cubicBezTo>
                  <a:cubicBezTo>
                    <a:pt x="1062" y="1541"/>
                    <a:pt x="1047" y="1531"/>
                    <a:pt x="1031" y="1525"/>
                  </a:cubicBezTo>
                  <a:cubicBezTo>
                    <a:pt x="1031" y="1310"/>
                    <a:pt x="1031" y="1310"/>
                    <a:pt x="1031" y="1310"/>
                  </a:cubicBezTo>
                  <a:cubicBezTo>
                    <a:pt x="1031" y="1223"/>
                    <a:pt x="1088" y="1177"/>
                    <a:pt x="1160" y="1111"/>
                  </a:cubicBezTo>
                  <a:cubicBezTo>
                    <a:pt x="1257" y="1024"/>
                    <a:pt x="1380" y="911"/>
                    <a:pt x="1380" y="676"/>
                  </a:cubicBezTo>
                  <a:cubicBezTo>
                    <a:pt x="1380" y="281"/>
                    <a:pt x="1093" y="0"/>
                    <a:pt x="693" y="0"/>
                  </a:cubicBezTo>
                  <a:close/>
                  <a:moveTo>
                    <a:pt x="944" y="1966"/>
                  </a:moveTo>
                  <a:cubicBezTo>
                    <a:pt x="442" y="1966"/>
                    <a:pt x="442" y="1966"/>
                    <a:pt x="442" y="1966"/>
                  </a:cubicBezTo>
                  <a:cubicBezTo>
                    <a:pt x="421" y="1966"/>
                    <a:pt x="406" y="1950"/>
                    <a:pt x="406" y="1935"/>
                  </a:cubicBezTo>
                  <a:cubicBezTo>
                    <a:pt x="406" y="1914"/>
                    <a:pt x="421" y="1899"/>
                    <a:pt x="442" y="1899"/>
                  </a:cubicBezTo>
                  <a:cubicBezTo>
                    <a:pt x="944" y="1899"/>
                    <a:pt x="944" y="1899"/>
                    <a:pt x="944" y="1899"/>
                  </a:cubicBezTo>
                  <a:cubicBezTo>
                    <a:pt x="965" y="1899"/>
                    <a:pt x="980" y="1914"/>
                    <a:pt x="980" y="1935"/>
                  </a:cubicBezTo>
                  <a:cubicBezTo>
                    <a:pt x="980" y="1950"/>
                    <a:pt x="965" y="1966"/>
                    <a:pt x="944" y="1966"/>
                  </a:cubicBezTo>
                  <a:close/>
                  <a:moveTo>
                    <a:pt x="944" y="1827"/>
                  </a:moveTo>
                  <a:cubicBezTo>
                    <a:pt x="442" y="1827"/>
                    <a:pt x="442" y="1827"/>
                    <a:pt x="442" y="1827"/>
                  </a:cubicBezTo>
                  <a:cubicBezTo>
                    <a:pt x="421" y="1827"/>
                    <a:pt x="406" y="1812"/>
                    <a:pt x="406" y="1797"/>
                  </a:cubicBezTo>
                  <a:cubicBezTo>
                    <a:pt x="406" y="1776"/>
                    <a:pt x="421" y="1761"/>
                    <a:pt x="442" y="1761"/>
                  </a:cubicBezTo>
                  <a:cubicBezTo>
                    <a:pt x="944" y="1761"/>
                    <a:pt x="944" y="1761"/>
                    <a:pt x="944" y="1761"/>
                  </a:cubicBezTo>
                  <a:cubicBezTo>
                    <a:pt x="965" y="1761"/>
                    <a:pt x="980" y="1776"/>
                    <a:pt x="980" y="1797"/>
                  </a:cubicBezTo>
                  <a:cubicBezTo>
                    <a:pt x="980" y="1812"/>
                    <a:pt x="965" y="1827"/>
                    <a:pt x="944" y="1827"/>
                  </a:cubicBezTo>
                  <a:close/>
                  <a:moveTo>
                    <a:pt x="944" y="1689"/>
                  </a:moveTo>
                  <a:cubicBezTo>
                    <a:pt x="442" y="1689"/>
                    <a:pt x="442" y="1689"/>
                    <a:pt x="442" y="1689"/>
                  </a:cubicBezTo>
                  <a:cubicBezTo>
                    <a:pt x="421" y="1689"/>
                    <a:pt x="406" y="1674"/>
                    <a:pt x="406" y="1653"/>
                  </a:cubicBezTo>
                  <a:cubicBezTo>
                    <a:pt x="406" y="1638"/>
                    <a:pt x="421" y="1623"/>
                    <a:pt x="442" y="1623"/>
                  </a:cubicBezTo>
                  <a:cubicBezTo>
                    <a:pt x="944" y="1623"/>
                    <a:pt x="944" y="1623"/>
                    <a:pt x="944" y="1623"/>
                  </a:cubicBezTo>
                  <a:cubicBezTo>
                    <a:pt x="965" y="1623"/>
                    <a:pt x="980" y="1638"/>
                    <a:pt x="980" y="1653"/>
                  </a:cubicBezTo>
                  <a:cubicBezTo>
                    <a:pt x="980" y="1674"/>
                    <a:pt x="965" y="1689"/>
                    <a:pt x="944" y="1689"/>
                  </a:cubicBezTo>
                  <a:close/>
                  <a:moveTo>
                    <a:pt x="585" y="1019"/>
                  </a:moveTo>
                  <a:cubicBezTo>
                    <a:pt x="436" y="978"/>
                    <a:pt x="370" y="845"/>
                    <a:pt x="344" y="732"/>
                  </a:cubicBezTo>
                  <a:cubicBezTo>
                    <a:pt x="334" y="701"/>
                    <a:pt x="334" y="630"/>
                    <a:pt x="365" y="583"/>
                  </a:cubicBezTo>
                  <a:cubicBezTo>
                    <a:pt x="380" y="558"/>
                    <a:pt x="400" y="543"/>
                    <a:pt x="426" y="543"/>
                  </a:cubicBezTo>
                  <a:cubicBezTo>
                    <a:pt x="431" y="537"/>
                    <a:pt x="436" y="537"/>
                    <a:pt x="436" y="537"/>
                  </a:cubicBezTo>
                  <a:cubicBezTo>
                    <a:pt x="452" y="537"/>
                    <a:pt x="462" y="543"/>
                    <a:pt x="472" y="553"/>
                  </a:cubicBezTo>
                  <a:cubicBezTo>
                    <a:pt x="544" y="614"/>
                    <a:pt x="585" y="814"/>
                    <a:pt x="585" y="978"/>
                  </a:cubicBezTo>
                  <a:cubicBezTo>
                    <a:pt x="585" y="1019"/>
                    <a:pt x="585" y="1019"/>
                    <a:pt x="585" y="1019"/>
                  </a:cubicBezTo>
                  <a:cubicBezTo>
                    <a:pt x="585" y="1019"/>
                    <a:pt x="585" y="1019"/>
                    <a:pt x="585" y="1019"/>
                  </a:cubicBezTo>
                  <a:close/>
                  <a:moveTo>
                    <a:pt x="729" y="1525"/>
                  </a:moveTo>
                  <a:cubicBezTo>
                    <a:pt x="657" y="1525"/>
                    <a:pt x="657" y="1525"/>
                    <a:pt x="657" y="1525"/>
                  </a:cubicBezTo>
                  <a:cubicBezTo>
                    <a:pt x="657" y="1100"/>
                    <a:pt x="657" y="1100"/>
                    <a:pt x="657" y="1100"/>
                  </a:cubicBezTo>
                  <a:cubicBezTo>
                    <a:pt x="683" y="1106"/>
                    <a:pt x="708" y="1106"/>
                    <a:pt x="729" y="1100"/>
                  </a:cubicBezTo>
                  <a:cubicBezTo>
                    <a:pt x="729" y="1525"/>
                    <a:pt x="729" y="1525"/>
                    <a:pt x="729" y="1525"/>
                  </a:cubicBezTo>
                  <a:cubicBezTo>
                    <a:pt x="729" y="1525"/>
                    <a:pt x="729" y="1525"/>
                    <a:pt x="729" y="1525"/>
                  </a:cubicBezTo>
                  <a:close/>
                  <a:moveTo>
                    <a:pt x="1093" y="1034"/>
                  </a:moveTo>
                  <a:cubicBezTo>
                    <a:pt x="1011" y="1100"/>
                    <a:pt x="929" y="1177"/>
                    <a:pt x="929" y="1310"/>
                  </a:cubicBezTo>
                  <a:cubicBezTo>
                    <a:pt x="929" y="1525"/>
                    <a:pt x="929" y="1525"/>
                    <a:pt x="929" y="1525"/>
                  </a:cubicBezTo>
                  <a:cubicBezTo>
                    <a:pt x="801" y="1525"/>
                    <a:pt x="801" y="1525"/>
                    <a:pt x="801" y="1525"/>
                  </a:cubicBezTo>
                  <a:cubicBezTo>
                    <a:pt x="801" y="1090"/>
                    <a:pt x="801" y="1090"/>
                    <a:pt x="801" y="1090"/>
                  </a:cubicBezTo>
                  <a:cubicBezTo>
                    <a:pt x="954" y="1054"/>
                    <a:pt x="1062" y="937"/>
                    <a:pt x="1113" y="747"/>
                  </a:cubicBezTo>
                  <a:cubicBezTo>
                    <a:pt x="1124" y="706"/>
                    <a:pt x="1124" y="614"/>
                    <a:pt x="1083" y="548"/>
                  </a:cubicBezTo>
                  <a:cubicBezTo>
                    <a:pt x="1052" y="507"/>
                    <a:pt x="1016" y="481"/>
                    <a:pt x="970" y="471"/>
                  </a:cubicBezTo>
                  <a:cubicBezTo>
                    <a:pt x="934" y="466"/>
                    <a:pt x="898" y="476"/>
                    <a:pt x="867" y="502"/>
                  </a:cubicBezTo>
                  <a:cubicBezTo>
                    <a:pt x="765" y="589"/>
                    <a:pt x="729" y="829"/>
                    <a:pt x="729" y="978"/>
                  </a:cubicBezTo>
                  <a:cubicBezTo>
                    <a:pt x="729" y="1034"/>
                    <a:pt x="729" y="1034"/>
                    <a:pt x="729" y="1034"/>
                  </a:cubicBezTo>
                  <a:cubicBezTo>
                    <a:pt x="708" y="1034"/>
                    <a:pt x="683" y="1034"/>
                    <a:pt x="657" y="1034"/>
                  </a:cubicBezTo>
                  <a:cubicBezTo>
                    <a:pt x="657" y="978"/>
                    <a:pt x="657" y="978"/>
                    <a:pt x="657" y="978"/>
                  </a:cubicBezTo>
                  <a:cubicBezTo>
                    <a:pt x="657" y="829"/>
                    <a:pt x="621" y="589"/>
                    <a:pt x="518" y="502"/>
                  </a:cubicBezTo>
                  <a:cubicBezTo>
                    <a:pt x="488" y="476"/>
                    <a:pt x="452" y="466"/>
                    <a:pt x="416" y="471"/>
                  </a:cubicBezTo>
                  <a:cubicBezTo>
                    <a:pt x="370" y="481"/>
                    <a:pt x="334" y="507"/>
                    <a:pt x="308" y="548"/>
                  </a:cubicBezTo>
                  <a:cubicBezTo>
                    <a:pt x="262" y="614"/>
                    <a:pt x="262" y="706"/>
                    <a:pt x="277" y="747"/>
                  </a:cubicBezTo>
                  <a:cubicBezTo>
                    <a:pt x="324" y="937"/>
                    <a:pt x="431" y="1054"/>
                    <a:pt x="585" y="1090"/>
                  </a:cubicBezTo>
                  <a:cubicBezTo>
                    <a:pt x="585" y="1525"/>
                    <a:pt x="585" y="1525"/>
                    <a:pt x="585" y="1525"/>
                  </a:cubicBezTo>
                  <a:cubicBezTo>
                    <a:pt x="457" y="1525"/>
                    <a:pt x="457" y="1525"/>
                    <a:pt x="457" y="1525"/>
                  </a:cubicBezTo>
                  <a:cubicBezTo>
                    <a:pt x="457" y="1310"/>
                    <a:pt x="457" y="1310"/>
                    <a:pt x="457" y="1310"/>
                  </a:cubicBezTo>
                  <a:cubicBezTo>
                    <a:pt x="457" y="1177"/>
                    <a:pt x="375" y="1106"/>
                    <a:pt x="293" y="1034"/>
                  </a:cubicBezTo>
                  <a:cubicBezTo>
                    <a:pt x="200" y="952"/>
                    <a:pt x="108" y="865"/>
                    <a:pt x="108" y="676"/>
                  </a:cubicBezTo>
                  <a:cubicBezTo>
                    <a:pt x="108" y="338"/>
                    <a:pt x="349" y="102"/>
                    <a:pt x="693" y="102"/>
                  </a:cubicBezTo>
                  <a:cubicBezTo>
                    <a:pt x="1036" y="102"/>
                    <a:pt x="1277" y="338"/>
                    <a:pt x="1277" y="676"/>
                  </a:cubicBezTo>
                  <a:cubicBezTo>
                    <a:pt x="1277" y="865"/>
                    <a:pt x="1185" y="952"/>
                    <a:pt x="1093" y="1034"/>
                  </a:cubicBezTo>
                  <a:close/>
                  <a:moveTo>
                    <a:pt x="801" y="1019"/>
                  </a:moveTo>
                  <a:cubicBezTo>
                    <a:pt x="801" y="978"/>
                    <a:pt x="801" y="978"/>
                    <a:pt x="801" y="978"/>
                  </a:cubicBezTo>
                  <a:cubicBezTo>
                    <a:pt x="801" y="814"/>
                    <a:pt x="842" y="614"/>
                    <a:pt x="913" y="553"/>
                  </a:cubicBezTo>
                  <a:cubicBezTo>
                    <a:pt x="924" y="543"/>
                    <a:pt x="934" y="537"/>
                    <a:pt x="949" y="537"/>
                  </a:cubicBezTo>
                  <a:cubicBezTo>
                    <a:pt x="949" y="537"/>
                    <a:pt x="954" y="537"/>
                    <a:pt x="960" y="543"/>
                  </a:cubicBezTo>
                  <a:cubicBezTo>
                    <a:pt x="985" y="543"/>
                    <a:pt x="1006" y="558"/>
                    <a:pt x="1021" y="583"/>
                  </a:cubicBezTo>
                  <a:cubicBezTo>
                    <a:pt x="1052" y="630"/>
                    <a:pt x="1052" y="701"/>
                    <a:pt x="1047" y="732"/>
                  </a:cubicBezTo>
                  <a:cubicBezTo>
                    <a:pt x="1016" y="845"/>
                    <a:pt x="949" y="978"/>
                    <a:pt x="801" y="1019"/>
                  </a:cubicBezTo>
                  <a:close/>
                </a:path>
              </a:pathLst>
            </a:custGeom>
            <a:solidFill>
              <a:schemeClr val="bg2"/>
            </a:solidFill>
            <a:ln>
              <a:noFill/>
            </a:ln>
          </p:spPr>
          <p:txBody>
            <a:bodyPr vert="horz" wrap="square" lIns="89642" tIns="44821" rIns="89642" bIns="44821" numCol="1" anchor="t" anchorCtr="0" compatLnSpc="1">
              <a:prstTxWarp prst="textNoShape">
                <a:avLst/>
              </a:prstTxWarp>
            </a:bodyPr>
            <a:lstStyle/>
            <a:p>
              <a:pPr defTabSz="914516">
                <a:defRPr/>
              </a:pPr>
              <a:endParaRPr lang="en-US" sz="1766">
                <a:latin typeface="Segoe UI"/>
              </a:endParaRPr>
            </a:p>
          </p:txBody>
        </p:sp>
        <p:grpSp>
          <p:nvGrpSpPr>
            <p:cNvPr id="124" name="Group 123"/>
            <p:cNvGrpSpPr/>
            <p:nvPr/>
          </p:nvGrpSpPr>
          <p:grpSpPr>
            <a:xfrm>
              <a:off x="4486257" y="1599735"/>
              <a:ext cx="3211319" cy="1831162"/>
              <a:chOff x="3170554" y="2340030"/>
              <a:chExt cx="6054818" cy="3452586"/>
            </a:xfrm>
          </p:grpSpPr>
          <p:grpSp>
            <p:nvGrpSpPr>
              <p:cNvPr id="125" name="Group 124"/>
              <p:cNvGrpSpPr/>
              <p:nvPr/>
            </p:nvGrpSpPr>
            <p:grpSpPr>
              <a:xfrm>
                <a:off x="7957731" y="3260267"/>
                <a:ext cx="318964" cy="186197"/>
                <a:chOff x="-4411663" y="4275138"/>
                <a:chExt cx="312738" cy="182563"/>
              </a:xfrm>
              <a:solidFill>
                <a:schemeClr val="accent1">
                  <a:lumMod val="60000"/>
                  <a:lumOff val="40000"/>
                </a:schemeClr>
              </a:solidFill>
            </p:grpSpPr>
            <p:sp>
              <p:nvSpPr>
                <p:cNvPr id="151" name="Freeform 9"/>
                <p:cNvSpPr>
                  <a:spLocks/>
                </p:cNvSpPr>
                <p:nvPr/>
              </p:nvSpPr>
              <p:spPr bwMode="auto">
                <a:xfrm>
                  <a:off x="-4411663" y="4352925"/>
                  <a:ext cx="312738" cy="26988"/>
                </a:xfrm>
                <a:custGeom>
                  <a:avLst/>
                  <a:gdLst>
                    <a:gd name="T0" fmla="*/ 377 w 394"/>
                    <a:gd name="T1" fmla="*/ 33 h 33"/>
                    <a:gd name="T2" fmla="*/ 16 w 394"/>
                    <a:gd name="T3" fmla="*/ 33 h 33"/>
                    <a:gd name="T4" fmla="*/ 16 w 394"/>
                    <a:gd name="T5" fmla="*/ 33 h 33"/>
                    <a:gd name="T6" fmla="*/ 10 w 394"/>
                    <a:gd name="T7" fmla="*/ 32 h 33"/>
                    <a:gd name="T8" fmla="*/ 4 w 394"/>
                    <a:gd name="T9" fmla="*/ 28 h 33"/>
                    <a:gd name="T10" fmla="*/ 1 w 394"/>
                    <a:gd name="T11" fmla="*/ 23 h 33"/>
                    <a:gd name="T12" fmla="*/ 0 w 394"/>
                    <a:gd name="T13" fmla="*/ 17 h 33"/>
                    <a:gd name="T14" fmla="*/ 0 w 394"/>
                    <a:gd name="T15" fmla="*/ 17 h 33"/>
                    <a:gd name="T16" fmla="*/ 1 w 394"/>
                    <a:gd name="T17" fmla="*/ 10 h 33"/>
                    <a:gd name="T18" fmla="*/ 4 w 394"/>
                    <a:gd name="T19" fmla="*/ 6 h 33"/>
                    <a:gd name="T20" fmla="*/ 10 w 394"/>
                    <a:gd name="T21" fmla="*/ 1 h 33"/>
                    <a:gd name="T22" fmla="*/ 16 w 394"/>
                    <a:gd name="T23" fmla="*/ 0 h 33"/>
                    <a:gd name="T24" fmla="*/ 377 w 394"/>
                    <a:gd name="T25" fmla="*/ 0 h 33"/>
                    <a:gd name="T26" fmla="*/ 377 w 394"/>
                    <a:gd name="T27" fmla="*/ 0 h 33"/>
                    <a:gd name="T28" fmla="*/ 383 w 394"/>
                    <a:gd name="T29" fmla="*/ 1 h 33"/>
                    <a:gd name="T30" fmla="*/ 389 w 394"/>
                    <a:gd name="T31" fmla="*/ 6 h 33"/>
                    <a:gd name="T32" fmla="*/ 392 w 394"/>
                    <a:gd name="T33" fmla="*/ 10 h 33"/>
                    <a:gd name="T34" fmla="*/ 394 w 394"/>
                    <a:gd name="T35" fmla="*/ 17 h 33"/>
                    <a:gd name="T36" fmla="*/ 394 w 394"/>
                    <a:gd name="T37" fmla="*/ 17 h 33"/>
                    <a:gd name="T38" fmla="*/ 392 w 394"/>
                    <a:gd name="T39" fmla="*/ 23 h 33"/>
                    <a:gd name="T40" fmla="*/ 389 w 394"/>
                    <a:gd name="T41" fmla="*/ 28 h 33"/>
                    <a:gd name="T42" fmla="*/ 383 w 394"/>
                    <a:gd name="T43" fmla="*/ 32 h 33"/>
                    <a:gd name="T44" fmla="*/ 377 w 394"/>
                    <a:gd name="T45" fmla="*/ 33 h 33"/>
                    <a:gd name="T46" fmla="*/ 377 w 394"/>
                    <a:gd name="T4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4" h="33">
                      <a:moveTo>
                        <a:pt x="377" y="33"/>
                      </a:moveTo>
                      <a:lnTo>
                        <a:pt x="16" y="33"/>
                      </a:lnTo>
                      <a:lnTo>
                        <a:pt x="16" y="33"/>
                      </a:lnTo>
                      <a:lnTo>
                        <a:pt x="10" y="32"/>
                      </a:lnTo>
                      <a:lnTo>
                        <a:pt x="4" y="28"/>
                      </a:lnTo>
                      <a:lnTo>
                        <a:pt x="1" y="23"/>
                      </a:lnTo>
                      <a:lnTo>
                        <a:pt x="0" y="17"/>
                      </a:lnTo>
                      <a:lnTo>
                        <a:pt x="0" y="17"/>
                      </a:lnTo>
                      <a:lnTo>
                        <a:pt x="1" y="10"/>
                      </a:lnTo>
                      <a:lnTo>
                        <a:pt x="4" y="6"/>
                      </a:lnTo>
                      <a:lnTo>
                        <a:pt x="10" y="1"/>
                      </a:lnTo>
                      <a:lnTo>
                        <a:pt x="16" y="0"/>
                      </a:lnTo>
                      <a:lnTo>
                        <a:pt x="377" y="0"/>
                      </a:lnTo>
                      <a:lnTo>
                        <a:pt x="377" y="0"/>
                      </a:lnTo>
                      <a:lnTo>
                        <a:pt x="383" y="1"/>
                      </a:lnTo>
                      <a:lnTo>
                        <a:pt x="389" y="6"/>
                      </a:lnTo>
                      <a:lnTo>
                        <a:pt x="392" y="10"/>
                      </a:lnTo>
                      <a:lnTo>
                        <a:pt x="394" y="17"/>
                      </a:lnTo>
                      <a:lnTo>
                        <a:pt x="394" y="17"/>
                      </a:lnTo>
                      <a:lnTo>
                        <a:pt x="392" y="23"/>
                      </a:lnTo>
                      <a:lnTo>
                        <a:pt x="389" y="28"/>
                      </a:lnTo>
                      <a:lnTo>
                        <a:pt x="383" y="32"/>
                      </a:lnTo>
                      <a:lnTo>
                        <a:pt x="377" y="33"/>
                      </a:lnTo>
                      <a:lnTo>
                        <a:pt x="377" y="33"/>
                      </a:lnTo>
                      <a:close/>
                    </a:path>
                  </a:pathLst>
                </a:custGeom>
                <a:grpFill/>
                <a:ln w="38100">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52" name="Freeform 10"/>
                <p:cNvSpPr>
                  <a:spLocks/>
                </p:cNvSpPr>
                <p:nvPr/>
              </p:nvSpPr>
              <p:spPr bwMode="auto">
                <a:xfrm>
                  <a:off x="-4198938" y="4275138"/>
                  <a:ext cx="100013" cy="182563"/>
                </a:xfrm>
                <a:custGeom>
                  <a:avLst/>
                  <a:gdLst>
                    <a:gd name="T0" fmla="*/ 18 w 127"/>
                    <a:gd name="T1" fmla="*/ 231 h 231"/>
                    <a:gd name="T2" fmla="*/ 18 w 127"/>
                    <a:gd name="T3" fmla="*/ 231 h 231"/>
                    <a:gd name="T4" fmla="*/ 10 w 127"/>
                    <a:gd name="T5" fmla="*/ 231 h 231"/>
                    <a:gd name="T6" fmla="*/ 6 w 127"/>
                    <a:gd name="T7" fmla="*/ 226 h 231"/>
                    <a:gd name="T8" fmla="*/ 6 w 127"/>
                    <a:gd name="T9" fmla="*/ 226 h 231"/>
                    <a:gd name="T10" fmla="*/ 2 w 127"/>
                    <a:gd name="T11" fmla="*/ 221 h 231"/>
                    <a:gd name="T12" fmla="*/ 0 w 127"/>
                    <a:gd name="T13" fmla="*/ 215 h 231"/>
                    <a:gd name="T14" fmla="*/ 2 w 127"/>
                    <a:gd name="T15" fmla="*/ 209 h 231"/>
                    <a:gd name="T16" fmla="*/ 6 w 127"/>
                    <a:gd name="T17" fmla="*/ 203 h 231"/>
                    <a:gd name="T18" fmla="*/ 94 w 127"/>
                    <a:gd name="T19" fmla="*/ 115 h 231"/>
                    <a:gd name="T20" fmla="*/ 6 w 127"/>
                    <a:gd name="T21" fmla="*/ 28 h 231"/>
                    <a:gd name="T22" fmla="*/ 6 w 127"/>
                    <a:gd name="T23" fmla="*/ 28 h 231"/>
                    <a:gd name="T24" fmla="*/ 2 w 127"/>
                    <a:gd name="T25" fmla="*/ 22 h 231"/>
                    <a:gd name="T26" fmla="*/ 0 w 127"/>
                    <a:gd name="T27" fmla="*/ 16 h 231"/>
                    <a:gd name="T28" fmla="*/ 2 w 127"/>
                    <a:gd name="T29" fmla="*/ 11 h 231"/>
                    <a:gd name="T30" fmla="*/ 6 w 127"/>
                    <a:gd name="T31" fmla="*/ 5 h 231"/>
                    <a:gd name="T32" fmla="*/ 6 w 127"/>
                    <a:gd name="T33" fmla="*/ 5 h 231"/>
                    <a:gd name="T34" fmla="*/ 10 w 127"/>
                    <a:gd name="T35" fmla="*/ 2 h 231"/>
                    <a:gd name="T36" fmla="*/ 18 w 127"/>
                    <a:gd name="T37" fmla="*/ 0 h 231"/>
                    <a:gd name="T38" fmla="*/ 24 w 127"/>
                    <a:gd name="T39" fmla="*/ 2 h 231"/>
                    <a:gd name="T40" fmla="*/ 30 w 127"/>
                    <a:gd name="T41" fmla="*/ 5 h 231"/>
                    <a:gd name="T42" fmla="*/ 118 w 127"/>
                    <a:gd name="T43" fmla="*/ 93 h 231"/>
                    <a:gd name="T44" fmla="*/ 118 w 127"/>
                    <a:gd name="T45" fmla="*/ 93 h 231"/>
                    <a:gd name="T46" fmla="*/ 122 w 127"/>
                    <a:gd name="T47" fmla="*/ 99 h 231"/>
                    <a:gd name="T48" fmla="*/ 125 w 127"/>
                    <a:gd name="T49" fmla="*/ 103 h 231"/>
                    <a:gd name="T50" fmla="*/ 127 w 127"/>
                    <a:gd name="T51" fmla="*/ 109 h 231"/>
                    <a:gd name="T52" fmla="*/ 127 w 127"/>
                    <a:gd name="T53" fmla="*/ 116 h 231"/>
                    <a:gd name="T54" fmla="*/ 127 w 127"/>
                    <a:gd name="T55" fmla="*/ 116 h 231"/>
                    <a:gd name="T56" fmla="*/ 127 w 127"/>
                    <a:gd name="T57" fmla="*/ 122 h 231"/>
                    <a:gd name="T58" fmla="*/ 125 w 127"/>
                    <a:gd name="T59" fmla="*/ 128 h 231"/>
                    <a:gd name="T60" fmla="*/ 122 w 127"/>
                    <a:gd name="T61" fmla="*/ 132 h 231"/>
                    <a:gd name="T62" fmla="*/ 118 w 127"/>
                    <a:gd name="T63" fmla="*/ 138 h 231"/>
                    <a:gd name="T64" fmla="*/ 28 w 127"/>
                    <a:gd name="T65" fmla="*/ 226 h 231"/>
                    <a:gd name="T66" fmla="*/ 28 w 127"/>
                    <a:gd name="T67" fmla="*/ 226 h 231"/>
                    <a:gd name="T68" fmla="*/ 24 w 127"/>
                    <a:gd name="T69" fmla="*/ 231 h 231"/>
                    <a:gd name="T70" fmla="*/ 18 w 127"/>
                    <a:gd name="T71" fmla="*/ 231 h 231"/>
                    <a:gd name="T72" fmla="*/ 18 w 127"/>
                    <a:gd name="T73"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31">
                      <a:moveTo>
                        <a:pt x="18" y="231"/>
                      </a:moveTo>
                      <a:lnTo>
                        <a:pt x="18" y="231"/>
                      </a:lnTo>
                      <a:lnTo>
                        <a:pt x="10" y="231"/>
                      </a:lnTo>
                      <a:lnTo>
                        <a:pt x="6" y="226"/>
                      </a:lnTo>
                      <a:lnTo>
                        <a:pt x="6" y="226"/>
                      </a:lnTo>
                      <a:lnTo>
                        <a:pt x="2" y="221"/>
                      </a:lnTo>
                      <a:lnTo>
                        <a:pt x="0" y="215"/>
                      </a:lnTo>
                      <a:lnTo>
                        <a:pt x="2" y="209"/>
                      </a:lnTo>
                      <a:lnTo>
                        <a:pt x="6" y="203"/>
                      </a:lnTo>
                      <a:lnTo>
                        <a:pt x="94" y="115"/>
                      </a:lnTo>
                      <a:lnTo>
                        <a:pt x="6" y="28"/>
                      </a:lnTo>
                      <a:lnTo>
                        <a:pt x="6" y="28"/>
                      </a:lnTo>
                      <a:lnTo>
                        <a:pt x="2" y="22"/>
                      </a:lnTo>
                      <a:lnTo>
                        <a:pt x="0" y="16"/>
                      </a:lnTo>
                      <a:lnTo>
                        <a:pt x="2" y="11"/>
                      </a:lnTo>
                      <a:lnTo>
                        <a:pt x="6" y="5"/>
                      </a:lnTo>
                      <a:lnTo>
                        <a:pt x="6" y="5"/>
                      </a:lnTo>
                      <a:lnTo>
                        <a:pt x="10" y="2"/>
                      </a:lnTo>
                      <a:lnTo>
                        <a:pt x="18" y="0"/>
                      </a:lnTo>
                      <a:lnTo>
                        <a:pt x="24" y="2"/>
                      </a:lnTo>
                      <a:lnTo>
                        <a:pt x="30" y="5"/>
                      </a:lnTo>
                      <a:lnTo>
                        <a:pt x="118" y="93"/>
                      </a:lnTo>
                      <a:lnTo>
                        <a:pt x="118" y="93"/>
                      </a:lnTo>
                      <a:lnTo>
                        <a:pt x="122" y="99"/>
                      </a:lnTo>
                      <a:lnTo>
                        <a:pt x="125" y="103"/>
                      </a:lnTo>
                      <a:lnTo>
                        <a:pt x="127" y="109"/>
                      </a:lnTo>
                      <a:lnTo>
                        <a:pt x="127" y="116"/>
                      </a:lnTo>
                      <a:lnTo>
                        <a:pt x="127" y="116"/>
                      </a:lnTo>
                      <a:lnTo>
                        <a:pt x="127" y="122"/>
                      </a:lnTo>
                      <a:lnTo>
                        <a:pt x="125" y="128"/>
                      </a:lnTo>
                      <a:lnTo>
                        <a:pt x="122" y="132"/>
                      </a:lnTo>
                      <a:lnTo>
                        <a:pt x="118" y="138"/>
                      </a:lnTo>
                      <a:lnTo>
                        <a:pt x="28" y="226"/>
                      </a:lnTo>
                      <a:lnTo>
                        <a:pt x="28" y="226"/>
                      </a:lnTo>
                      <a:lnTo>
                        <a:pt x="24" y="231"/>
                      </a:lnTo>
                      <a:lnTo>
                        <a:pt x="18" y="231"/>
                      </a:lnTo>
                      <a:lnTo>
                        <a:pt x="18" y="231"/>
                      </a:lnTo>
                      <a:close/>
                    </a:path>
                  </a:pathLst>
                </a:custGeom>
                <a:grp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14375">
                    <a:defRPr/>
                  </a:pPr>
                  <a:endParaRPr lang="en-US" kern="0"/>
                </a:p>
              </p:txBody>
            </p:sp>
          </p:grpSp>
          <p:sp>
            <p:nvSpPr>
              <p:cNvPr id="126" name="Freeform 539"/>
              <p:cNvSpPr>
                <a:spLocks noChangeAspect="1"/>
              </p:cNvSpPr>
              <p:nvPr/>
            </p:nvSpPr>
            <p:spPr bwMode="auto">
              <a:xfrm>
                <a:off x="4179135" y="2553436"/>
                <a:ext cx="4019002" cy="2209595"/>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accent2"/>
              </a:solidFill>
              <a:ln w="28575">
                <a:solidFill>
                  <a:schemeClr val="bg1"/>
                </a:solidFill>
              </a:ln>
              <a:extLst/>
            </p:spPr>
            <p:txBody>
              <a:bodyPr vert="horz" wrap="square" lIns="91413" tIns="45706" rIns="91413" bIns="45706" numCol="1" anchor="t" anchorCtr="0" compatLnSpc="1">
                <a:prstTxWarp prst="textNoShape">
                  <a:avLst/>
                </a:prstTxWarp>
              </a:bodyPr>
              <a:lstStyle/>
              <a:p>
                <a:pPr defTabSz="932536">
                  <a:defRPr/>
                </a:pPr>
                <a:endParaRPr lang="en-US" sz="1051" kern="0" dirty="0"/>
              </a:p>
            </p:txBody>
          </p:sp>
          <p:sp>
            <p:nvSpPr>
              <p:cNvPr id="127" name="TextBox 126"/>
              <p:cNvSpPr txBox="1"/>
              <p:nvPr/>
            </p:nvSpPr>
            <p:spPr>
              <a:xfrm>
                <a:off x="3170554" y="4691766"/>
                <a:ext cx="6054818" cy="1100850"/>
              </a:xfrm>
              <a:prstGeom prst="rect">
                <a:avLst/>
              </a:prstGeom>
              <a:noFill/>
              <a:ln>
                <a:noFill/>
              </a:ln>
            </p:spPr>
            <p:txBody>
              <a:bodyPr wrap="square" lIns="182854" tIns="146284" rIns="182854" bIns="146284" rtlCol="0">
                <a:spAutoFit/>
              </a:bodyPr>
              <a:lstStyle/>
              <a:p>
                <a:pPr algn="ctr" defTabSz="914375">
                  <a:lnSpc>
                    <a:spcPct val="90000"/>
                  </a:lnSpc>
                  <a:defRPr/>
                </a:pPr>
                <a:r>
                  <a:rPr lang="en-US" sz="2000" kern="0" dirty="0">
                    <a:latin typeface="Segoe UI Light"/>
                  </a:rPr>
                  <a:t>Cortana Intelligence</a:t>
                </a:r>
              </a:p>
            </p:txBody>
          </p:sp>
          <p:sp>
            <p:nvSpPr>
              <p:cNvPr id="128" name="Freeform 539"/>
              <p:cNvSpPr>
                <a:spLocks noChangeAspect="1"/>
              </p:cNvSpPr>
              <p:nvPr/>
            </p:nvSpPr>
            <p:spPr bwMode="auto">
              <a:xfrm>
                <a:off x="4040834" y="2340030"/>
                <a:ext cx="817936" cy="44969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lumMod val="20000"/>
                  <a:lumOff val="80000"/>
                </a:schemeClr>
              </a:solidFill>
              <a:ln w="28575">
                <a:solidFill>
                  <a:schemeClr val="tx1"/>
                </a:solidFill>
              </a:ln>
              <a:extLst/>
            </p:spPr>
            <p:txBody>
              <a:bodyPr vert="horz" wrap="square" lIns="91413" tIns="45706" rIns="91413" bIns="45706" numCol="1" anchor="t" anchorCtr="0" compatLnSpc="1">
                <a:prstTxWarp prst="textNoShape">
                  <a:avLst/>
                </a:prstTxWarp>
              </a:bodyPr>
              <a:lstStyle/>
              <a:p>
                <a:pPr defTabSz="932536">
                  <a:defRPr/>
                </a:pPr>
                <a:endParaRPr lang="en-US" sz="1051" kern="0" dirty="0"/>
              </a:p>
            </p:txBody>
          </p:sp>
          <p:sp>
            <p:nvSpPr>
              <p:cNvPr id="129" name="Freeform 539"/>
              <p:cNvSpPr>
                <a:spLocks noChangeAspect="1"/>
              </p:cNvSpPr>
              <p:nvPr/>
            </p:nvSpPr>
            <p:spPr bwMode="auto">
              <a:xfrm>
                <a:off x="3685888" y="4556296"/>
                <a:ext cx="461972" cy="25398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lumMod val="20000"/>
                  <a:lumOff val="80000"/>
                </a:schemeClr>
              </a:solidFill>
              <a:ln w="28575">
                <a:solidFill>
                  <a:schemeClr val="tx1"/>
                </a:solidFill>
              </a:ln>
              <a:extLst/>
            </p:spPr>
            <p:txBody>
              <a:bodyPr vert="horz" wrap="square" lIns="91413" tIns="45706" rIns="91413" bIns="45706" numCol="1" anchor="t" anchorCtr="0" compatLnSpc="1">
                <a:prstTxWarp prst="textNoShape">
                  <a:avLst/>
                </a:prstTxWarp>
              </a:bodyPr>
              <a:lstStyle/>
              <a:p>
                <a:pPr defTabSz="932536">
                  <a:defRPr/>
                </a:pPr>
                <a:endParaRPr lang="en-US" sz="1051" kern="0" dirty="0"/>
              </a:p>
            </p:txBody>
          </p:sp>
          <p:sp>
            <p:nvSpPr>
              <p:cNvPr id="130" name="Freeform 539"/>
              <p:cNvSpPr>
                <a:spLocks noChangeAspect="1"/>
              </p:cNvSpPr>
              <p:nvPr/>
            </p:nvSpPr>
            <p:spPr bwMode="auto">
              <a:xfrm>
                <a:off x="7137913" y="2357024"/>
                <a:ext cx="546507" cy="300463"/>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lumMod val="20000"/>
                  <a:lumOff val="80000"/>
                </a:schemeClr>
              </a:solidFill>
              <a:ln w="28575">
                <a:solidFill>
                  <a:schemeClr val="tx1"/>
                </a:solidFill>
              </a:ln>
              <a:extLst/>
            </p:spPr>
            <p:txBody>
              <a:bodyPr vert="horz" wrap="square" lIns="91413" tIns="45706" rIns="91413" bIns="45706" numCol="1" anchor="t" anchorCtr="0" compatLnSpc="1">
                <a:prstTxWarp prst="textNoShape">
                  <a:avLst/>
                </a:prstTxWarp>
              </a:bodyPr>
              <a:lstStyle/>
              <a:p>
                <a:pPr defTabSz="932536">
                  <a:defRPr/>
                </a:pPr>
                <a:endParaRPr lang="en-US" sz="1051" kern="0" dirty="0"/>
              </a:p>
            </p:txBody>
          </p:sp>
          <p:grpSp>
            <p:nvGrpSpPr>
              <p:cNvPr id="131" name="Group 130"/>
              <p:cNvGrpSpPr/>
              <p:nvPr/>
            </p:nvGrpSpPr>
            <p:grpSpPr>
              <a:xfrm>
                <a:off x="4599516" y="2795342"/>
                <a:ext cx="3174994" cy="1760525"/>
                <a:chOff x="4508874" y="2221077"/>
                <a:chExt cx="3113022" cy="1726163"/>
              </a:xfrm>
              <a:solidFill>
                <a:schemeClr val="bg2">
                  <a:lumMod val="75000"/>
                  <a:lumOff val="25000"/>
                </a:schemeClr>
              </a:solidFill>
            </p:grpSpPr>
            <p:sp>
              <p:nvSpPr>
                <p:cNvPr id="133" name="Freeform 12"/>
                <p:cNvSpPr>
                  <a:spLocks/>
                </p:cNvSpPr>
                <p:nvPr/>
              </p:nvSpPr>
              <p:spPr bwMode="auto">
                <a:xfrm>
                  <a:off x="4508874" y="3400845"/>
                  <a:ext cx="457856" cy="62986"/>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34" name="Freeform 13"/>
                <p:cNvSpPr>
                  <a:spLocks/>
                </p:cNvSpPr>
                <p:nvPr/>
              </p:nvSpPr>
              <p:spPr bwMode="auto">
                <a:xfrm>
                  <a:off x="4903745" y="3331803"/>
                  <a:ext cx="540222" cy="245886"/>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35" name="Freeform 14"/>
                <p:cNvSpPr>
                  <a:spLocks/>
                </p:cNvSpPr>
                <p:nvPr/>
              </p:nvSpPr>
              <p:spPr bwMode="auto">
                <a:xfrm>
                  <a:off x="6726775" y="3077438"/>
                  <a:ext cx="895121" cy="245887"/>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36" name="Freeform 15"/>
                <p:cNvSpPr>
                  <a:spLocks noEditPoints="1"/>
                </p:cNvSpPr>
                <p:nvPr/>
              </p:nvSpPr>
              <p:spPr bwMode="auto">
                <a:xfrm>
                  <a:off x="6892717" y="3505013"/>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37" name="Freeform 16"/>
                <p:cNvSpPr>
                  <a:spLocks noEditPoints="1"/>
                </p:cNvSpPr>
                <p:nvPr/>
              </p:nvSpPr>
              <p:spPr bwMode="auto">
                <a:xfrm>
                  <a:off x="5069687" y="3003551"/>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38" name="Freeform 17"/>
                <p:cNvSpPr>
                  <a:spLocks noEditPoints="1"/>
                </p:cNvSpPr>
                <p:nvPr/>
              </p:nvSpPr>
              <p:spPr bwMode="auto">
                <a:xfrm>
                  <a:off x="5628079" y="2221077"/>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39" name="Freeform 18"/>
                <p:cNvSpPr>
                  <a:spLocks/>
                </p:cNvSpPr>
                <p:nvPr/>
              </p:nvSpPr>
              <p:spPr bwMode="auto">
                <a:xfrm>
                  <a:off x="6965393" y="3268818"/>
                  <a:ext cx="64197" cy="213182"/>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40" name="Freeform 19"/>
                <p:cNvSpPr>
                  <a:spLocks noEditPoints="1"/>
                </p:cNvSpPr>
                <p:nvPr/>
              </p:nvSpPr>
              <p:spPr bwMode="auto">
                <a:xfrm>
                  <a:off x="5091490" y="3609182"/>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41" name="Freeform 20"/>
                <p:cNvSpPr>
                  <a:spLocks noEditPoints="1"/>
                </p:cNvSpPr>
                <p:nvPr/>
              </p:nvSpPr>
              <p:spPr bwMode="auto">
                <a:xfrm>
                  <a:off x="7250038" y="2854567"/>
                  <a:ext cx="186533"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grpSp>
              <p:nvGrpSpPr>
                <p:cNvPr id="142" name="Group 141"/>
                <p:cNvGrpSpPr/>
                <p:nvPr/>
              </p:nvGrpSpPr>
              <p:grpSpPr>
                <a:xfrm>
                  <a:off x="5413104" y="2621197"/>
                  <a:ext cx="1326042" cy="1326043"/>
                  <a:chOff x="5413104" y="2598477"/>
                  <a:chExt cx="1326042" cy="1326043"/>
                </a:xfrm>
                <a:grpFill/>
              </p:grpSpPr>
              <p:sp>
                <p:nvSpPr>
                  <p:cNvPr id="143" name="Freeform 5"/>
                  <p:cNvSpPr>
                    <a:spLocks/>
                  </p:cNvSpPr>
                  <p:nvPr/>
                </p:nvSpPr>
                <p:spPr bwMode="auto">
                  <a:xfrm>
                    <a:off x="5642613" y="3166154"/>
                    <a:ext cx="838193" cy="391237"/>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44" name="Freeform 6"/>
                  <p:cNvSpPr>
                    <a:spLocks noEditPoints="1"/>
                  </p:cNvSpPr>
                  <p:nvPr/>
                </p:nvSpPr>
                <p:spPr bwMode="auto">
                  <a:xfrm>
                    <a:off x="5757683" y="2925113"/>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45" name="Freeform 7"/>
                  <p:cNvSpPr>
                    <a:spLocks noEditPoints="1"/>
                  </p:cNvSpPr>
                  <p:nvPr/>
                </p:nvSpPr>
                <p:spPr bwMode="auto">
                  <a:xfrm>
                    <a:off x="6002359" y="2994156"/>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46" name="Freeform 8"/>
                  <p:cNvSpPr>
                    <a:spLocks noEditPoints="1"/>
                  </p:cNvSpPr>
                  <p:nvPr/>
                </p:nvSpPr>
                <p:spPr bwMode="auto">
                  <a:xfrm>
                    <a:off x="6245822" y="2850015"/>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47" name="Freeform 9"/>
                  <p:cNvSpPr>
                    <a:spLocks/>
                  </p:cNvSpPr>
                  <p:nvPr/>
                </p:nvSpPr>
                <p:spPr bwMode="auto">
                  <a:xfrm>
                    <a:off x="5875176" y="3006268"/>
                    <a:ext cx="190168" cy="102957"/>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48" name="Freeform 10"/>
                  <p:cNvSpPr>
                    <a:spLocks/>
                  </p:cNvSpPr>
                  <p:nvPr/>
                </p:nvSpPr>
                <p:spPr bwMode="auto">
                  <a:xfrm>
                    <a:off x="6123485" y="2952972"/>
                    <a:ext cx="202281" cy="156253"/>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49" name="Freeform 11"/>
                  <p:cNvSpPr>
                    <a:spLocks/>
                  </p:cNvSpPr>
                  <p:nvPr/>
                </p:nvSpPr>
                <p:spPr bwMode="auto">
                  <a:xfrm>
                    <a:off x="5628079" y="3026859"/>
                    <a:ext cx="208337" cy="180478"/>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14375">
                      <a:defRPr/>
                    </a:pPr>
                    <a:endParaRPr lang="en-US" kern="0"/>
                  </a:p>
                </p:txBody>
              </p:sp>
              <p:sp>
                <p:nvSpPr>
                  <p:cNvPr id="150" name="Oval 149"/>
                  <p:cNvSpPr/>
                  <p:nvPr/>
                </p:nvSpPr>
                <p:spPr bwMode="auto">
                  <a:xfrm>
                    <a:off x="5413104" y="2598477"/>
                    <a:ext cx="1326042" cy="1326043"/>
                  </a:xfrm>
                  <a:prstGeom prst="ellipse">
                    <a:avLst/>
                  </a:prstGeom>
                  <a:noFill/>
                  <a:ln w="25400" cap="flat" cmpd="sng" algn="ctr">
                    <a:solidFill>
                      <a:schemeClr val="bg1"/>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en-US" sz="2400" kern="0" dirty="0" err="1">
                      <a:latin typeface="Segoe UI"/>
                      <a:ea typeface="Segoe UI" pitchFamily="34" charset="0"/>
                      <a:cs typeface="Segoe UI" pitchFamily="34" charset="0"/>
                    </a:endParaRPr>
                  </a:p>
                </p:txBody>
              </p:sp>
            </p:grpSp>
          </p:grpSp>
          <p:sp>
            <p:nvSpPr>
              <p:cNvPr id="132" name="Freeform 10"/>
              <p:cNvSpPr>
                <a:spLocks/>
              </p:cNvSpPr>
              <p:nvPr/>
            </p:nvSpPr>
            <p:spPr bwMode="auto">
              <a:xfrm>
                <a:off x="3852280" y="4071228"/>
                <a:ext cx="102005" cy="186198"/>
              </a:xfrm>
              <a:custGeom>
                <a:avLst/>
                <a:gdLst>
                  <a:gd name="T0" fmla="*/ 18 w 127"/>
                  <a:gd name="T1" fmla="*/ 231 h 231"/>
                  <a:gd name="T2" fmla="*/ 18 w 127"/>
                  <a:gd name="T3" fmla="*/ 231 h 231"/>
                  <a:gd name="T4" fmla="*/ 10 w 127"/>
                  <a:gd name="T5" fmla="*/ 231 h 231"/>
                  <a:gd name="T6" fmla="*/ 6 w 127"/>
                  <a:gd name="T7" fmla="*/ 226 h 231"/>
                  <a:gd name="T8" fmla="*/ 6 w 127"/>
                  <a:gd name="T9" fmla="*/ 226 h 231"/>
                  <a:gd name="T10" fmla="*/ 2 w 127"/>
                  <a:gd name="T11" fmla="*/ 221 h 231"/>
                  <a:gd name="T12" fmla="*/ 0 w 127"/>
                  <a:gd name="T13" fmla="*/ 215 h 231"/>
                  <a:gd name="T14" fmla="*/ 2 w 127"/>
                  <a:gd name="T15" fmla="*/ 209 h 231"/>
                  <a:gd name="T16" fmla="*/ 6 w 127"/>
                  <a:gd name="T17" fmla="*/ 203 h 231"/>
                  <a:gd name="T18" fmla="*/ 94 w 127"/>
                  <a:gd name="T19" fmla="*/ 115 h 231"/>
                  <a:gd name="T20" fmla="*/ 6 w 127"/>
                  <a:gd name="T21" fmla="*/ 28 h 231"/>
                  <a:gd name="T22" fmla="*/ 6 w 127"/>
                  <a:gd name="T23" fmla="*/ 28 h 231"/>
                  <a:gd name="T24" fmla="*/ 2 w 127"/>
                  <a:gd name="T25" fmla="*/ 22 h 231"/>
                  <a:gd name="T26" fmla="*/ 0 w 127"/>
                  <a:gd name="T27" fmla="*/ 16 h 231"/>
                  <a:gd name="T28" fmla="*/ 2 w 127"/>
                  <a:gd name="T29" fmla="*/ 11 h 231"/>
                  <a:gd name="T30" fmla="*/ 6 w 127"/>
                  <a:gd name="T31" fmla="*/ 5 h 231"/>
                  <a:gd name="T32" fmla="*/ 6 w 127"/>
                  <a:gd name="T33" fmla="*/ 5 h 231"/>
                  <a:gd name="T34" fmla="*/ 10 w 127"/>
                  <a:gd name="T35" fmla="*/ 2 h 231"/>
                  <a:gd name="T36" fmla="*/ 18 w 127"/>
                  <a:gd name="T37" fmla="*/ 0 h 231"/>
                  <a:gd name="T38" fmla="*/ 24 w 127"/>
                  <a:gd name="T39" fmla="*/ 2 h 231"/>
                  <a:gd name="T40" fmla="*/ 30 w 127"/>
                  <a:gd name="T41" fmla="*/ 5 h 231"/>
                  <a:gd name="T42" fmla="*/ 118 w 127"/>
                  <a:gd name="T43" fmla="*/ 93 h 231"/>
                  <a:gd name="T44" fmla="*/ 118 w 127"/>
                  <a:gd name="T45" fmla="*/ 93 h 231"/>
                  <a:gd name="T46" fmla="*/ 122 w 127"/>
                  <a:gd name="T47" fmla="*/ 99 h 231"/>
                  <a:gd name="T48" fmla="*/ 125 w 127"/>
                  <a:gd name="T49" fmla="*/ 103 h 231"/>
                  <a:gd name="T50" fmla="*/ 127 w 127"/>
                  <a:gd name="T51" fmla="*/ 109 h 231"/>
                  <a:gd name="T52" fmla="*/ 127 w 127"/>
                  <a:gd name="T53" fmla="*/ 116 h 231"/>
                  <a:gd name="T54" fmla="*/ 127 w 127"/>
                  <a:gd name="T55" fmla="*/ 116 h 231"/>
                  <a:gd name="T56" fmla="*/ 127 w 127"/>
                  <a:gd name="T57" fmla="*/ 122 h 231"/>
                  <a:gd name="T58" fmla="*/ 125 w 127"/>
                  <a:gd name="T59" fmla="*/ 128 h 231"/>
                  <a:gd name="T60" fmla="*/ 122 w 127"/>
                  <a:gd name="T61" fmla="*/ 132 h 231"/>
                  <a:gd name="T62" fmla="*/ 118 w 127"/>
                  <a:gd name="T63" fmla="*/ 138 h 231"/>
                  <a:gd name="T64" fmla="*/ 28 w 127"/>
                  <a:gd name="T65" fmla="*/ 226 h 231"/>
                  <a:gd name="T66" fmla="*/ 28 w 127"/>
                  <a:gd name="T67" fmla="*/ 226 h 231"/>
                  <a:gd name="T68" fmla="*/ 24 w 127"/>
                  <a:gd name="T69" fmla="*/ 231 h 231"/>
                  <a:gd name="T70" fmla="*/ 18 w 127"/>
                  <a:gd name="T71" fmla="*/ 231 h 231"/>
                  <a:gd name="T72" fmla="*/ 18 w 127"/>
                  <a:gd name="T73"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31">
                    <a:moveTo>
                      <a:pt x="18" y="231"/>
                    </a:moveTo>
                    <a:lnTo>
                      <a:pt x="18" y="231"/>
                    </a:lnTo>
                    <a:lnTo>
                      <a:pt x="10" y="231"/>
                    </a:lnTo>
                    <a:lnTo>
                      <a:pt x="6" y="226"/>
                    </a:lnTo>
                    <a:lnTo>
                      <a:pt x="6" y="226"/>
                    </a:lnTo>
                    <a:lnTo>
                      <a:pt x="2" y="221"/>
                    </a:lnTo>
                    <a:lnTo>
                      <a:pt x="0" y="215"/>
                    </a:lnTo>
                    <a:lnTo>
                      <a:pt x="2" y="209"/>
                    </a:lnTo>
                    <a:lnTo>
                      <a:pt x="6" y="203"/>
                    </a:lnTo>
                    <a:lnTo>
                      <a:pt x="94" y="115"/>
                    </a:lnTo>
                    <a:lnTo>
                      <a:pt x="6" y="28"/>
                    </a:lnTo>
                    <a:lnTo>
                      <a:pt x="6" y="28"/>
                    </a:lnTo>
                    <a:lnTo>
                      <a:pt x="2" y="22"/>
                    </a:lnTo>
                    <a:lnTo>
                      <a:pt x="0" y="16"/>
                    </a:lnTo>
                    <a:lnTo>
                      <a:pt x="2" y="11"/>
                    </a:lnTo>
                    <a:lnTo>
                      <a:pt x="6" y="5"/>
                    </a:lnTo>
                    <a:lnTo>
                      <a:pt x="6" y="5"/>
                    </a:lnTo>
                    <a:lnTo>
                      <a:pt x="10" y="2"/>
                    </a:lnTo>
                    <a:lnTo>
                      <a:pt x="18" y="0"/>
                    </a:lnTo>
                    <a:lnTo>
                      <a:pt x="24" y="2"/>
                    </a:lnTo>
                    <a:lnTo>
                      <a:pt x="30" y="5"/>
                    </a:lnTo>
                    <a:lnTo>
                      <a:pt x="118" y="93"/>
                    </a:lnTo>
                    <a:lnTo>
                      <a:pt x="118" y="93"/>
                    </a:lnTo>
                    <a:lnTo>
                      <a:pt x="122" y="99"/>
                    </a:lnTo>
                    <a:lnTo>
                      <a:pt x="125" y="103"/>
                    </a:lnTo>
                    <a:lnTo>
                      <a:pt x="127" y="109"/>
                    </a:lnTo>
                    <a:lnTo>
                      <a:pt x="127" y="116"/>
                    </a:lnTo>
                    <a:lnTo>
                      <a:pt x="127" y="116"/>
                    </a:lnTo>
                    <a:lnTo>
                      <a:pt x="127" y="122"/>
                    </a:lnTo>
                    <a:lnTo>
                      <a:pt x="125" y="128"/>
                    </a:lnTo>
                    <a:lnTo>
                      <a:pt x="122" y="132"/>
                    </a:lnTo>
                    <a:lnTo>
                      <a:pt x="118" y="138"/>
                    </a:lnTo>
                    <a:lnTo>
                      <a:pt x="28" y="226"/>
                    </a:lnTo>
                    <a:lnTo>
                      <a:pt x="28" y="226"/>
                    </a:lnTo>
                    <a:lnTo>
                      <a:pt x="24" y="231"/>
                    </a:lnTo>
                    <a:lnTo>
                      <a:pt x="18" y="231"/>
                    </a:lnTo>
                    <a:lnTo>
                      <a:pt x="18" y="231"/>
                    </a:lnTo>
                    <a:close/>
                  </a:path>
                </a:pathLst>
              </a:custGeom>
              <a:solidFill>
                <a:schemeClr val="accent1">
                  <a:lumMod val="60000"/>
                  <a:lumOff val="40000"/>
                </a:schemeClr>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14375">
                  <a:defRPr/>
                </a:pPr>
                <a:endParaRPr lang="en-US" kern="0"/>
              </a:p>
            </p:txBody>
          </p:sp>
        </p:grpSp>
      </p:grpSp>
    </p:spTree>
    <p:extLst>
      <p:ext uri="{BB962C8B-B14F-4D97-AF65-F5344CB8AC3E}">
        <p14:creationId xmlns:p14="http://schemas.microsoft.com/office/powerpoint/2010/main" val="12780211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2677645"/>
            <a:ext cx="5208137" cy="2283824"/>
          </a:xfrm>
        </p:spPr>
        <p:txBody>
          <a:bodyPr/>
          <a:lstStyle/>
          <a:p>
            <a:r>
              <a:rPr lang="en-US" dirty="0"/>
              <a:t>US Pollution Forecasting Model</a:t>
            </a:r>
          </a:p>
        </p:txBody>
      </p:sp>
    </p:spTree>
    <p:extLst>
      <p:ext uri="{BB962C8B-B14F-4D97-AF65-F5344CB8AC3E}">
        <p14:creationId xmlns:p14="http://schemas.microsoft.com/office/powerpoint/2010/main" val="117932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Pollution Forecasting Model</a:t>
            </a:r>
          </a:p>
        </p:txBody>
      </p:sp>
      <p:sp>
        <p:nvSpPr>
          <p:cNvPr id="4" name="Content Placeholder 2"/>
          <p:cNvSpPr txBox="1">
            <a:spLocks/>
          </p:cNvSpPr>
          <p:nvPr/>
        </p:nvSpPr>
        <p:spPr>
          <a:xfrm>
            <a:off x="809644" y="2400852"/>
            <a:ext cx="9654812" cy="433633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mj-lt"/>
              <a:buAutoNum type="arabicPeriod"/>
            </a:pPr>
            <a:r>
              <a:rPr lang="en-US" dirty="0"/>
              <a:t>Download/Clone the project and all associated code and files from Dan </a:t>
            </a:r>
            <a:r>
              <a:rPr lang="en-US" dirty="0" err="1"/>
              <a:t>Tetrick’s</a:t>
            </a:r>
            <a:r>
              <a:rPr lang="en-US" dirty="0"/>
              <a:t> GIT hub page:</a:t>
            </a:r>
          </a:p>
          <a:p>
            <a:pPr lvl="1"/>
            <a:r>
              <a:rPr lang="en-US" dirty="0">
                <a:hlinkClick r:id="rId2"/>
              </a:rPr>
              <a:t>https://github.com/dantetrick/US-Pollution-R-Server-Demo</a:t>
            </a:r>
            <a:r>
              <a:rPr lang="en-US" dirty="0"/>
              <a:t>  </a:t>
            </a:r>
          </a:p>
          <a:p>
            <a:pPr marL="457200" lvl="1" indent="0">
              <a:buNone/>
            </a:pPr>
            <a:r>
              <a:rPr lang="en-US" dirty="0"/>
              <a:t> </a:t>
            </a:r>
          </a:p>
          <a:p>
            <a:pPr>
              <a:buFont typeface="+mj-lt"/>
              <a:buAutoNum type="arabicPeriod"/>
            </a:pPr>
            <a:r>
              <a:rPr lang="en-US" dirty="0"/>
              <a:t>Download data from </a:t>
            </a:r>
            <a:r>
              <a:rPr lang="en-US" dirty="0" err="1"/>
              <a:t>Kaggle</a:t>
            </a:r>
            <a:r>
              <a:rPr lang="en-US" dirty="0"/>
              <a:t> – US Pollution data:</a:t>
            </a:r>
          </a:p>
          <a:p>
            <a:pPr lvl="1"/>
            <a:r>
              <a:rPr lang="en-US" dirty="0">
                <a:hlinkClick r:id="rId3"/>
              </a:rPr>
              <a:t>https://www.kaggle.com/sogun3/uspollution</a:t>
            </a:r>
            <a:r>
              <a:rPr lang="en-US" dirty="0"/>
              <a:t> </a:t>
            </a:r>
          </a:p>
          <a:p>
            <a:pPr marL="457200" lvl="1" indent="0">
              <a:buNone/>
            </a:pPr>
            <a:endParaRPr lang="en-US" dirty="0"/>
          </a:p>
          <a:p>
            <a:pPr>
              <a:buFont typeface="+mj-lt"/>
              <a:buAutoNum type="arabicPeriod"/>
            </a:pPr>
            <a:r>
              <a:rPr lang="en-US" dirty="0"/>
              <a:t>To Create your own pollution dataset:</a:t>
            </a:r>
          </a:p>
          <a:p>
            <a:pPr lvl="1"/>
            <a:r>
              <a:rPr lang="en-US" dirty="0">
                <a:hlinkClick r:id="rId4"/>
              </a:rPr>
              <a:t>https://aqsdr1.epa.gov/aqsweb/aqstmp/airdata/download_files.html</a:t>
            </a:r>
            <a:r>
              <a:rPr lang="en-US" dirty="0"/>
              <a:t> </a:t>
            </a:r>
          </a:p>
          <a:p>
            <a:pPr marL="457200" lvl="1" indent="0">
              <a:buNone/>
            </a:pPr>
            <a:endParaRPr lang="en-US" dirty="0"/>
          </a:p>
          <a:p>
            <a:pPr>
              <a:buFont typeface="+mj-lt"/>
              <a:buAutoNum type="arabicPeriod"/>
            </a:pPr>
            <a:r>
              <a:rPr lang="en-US" dirty="0"/>
              <a:t>Download R Programming (*NOTE – Open Source R)</a:t>
            </a:r>
          </a:p>
          <a:p>
            <a:pPr lvl="1"/>
            <a:r>
              <a:rPr lang="en-US" dirty="0">
                <a:hlinkClick r:id="rId5"/>
              </a:rPr>
              <a:t>https://cran.r-project.org/bin/windows/base/</a:t>
            </a:r>
            <a:r>
              <a:rPr lang="en-US" dirty="0"/>
              <a:t> </a:t>
            </a:r>
          </a:p>
          <a:p>
            <a:pPr marL="457200" lvl="1" indent="0">
              <a:buNone/>
            </a:pPr>
            <a:endParaRPr lang="en-US" dirty="0"/>
          </a:p>
          <a:p>
            <a:pPr>
              <a:buFont typeface="+mj-lt"/>
              <a:buAutoNum type="arabicPeriod"/>
            </a:pPr>
            <a:r>
              <a:rPr lang="en-US" dirty="0"/>
              <a:t>Download R Studio (IDE)</a:t>
            </a:r>
          </a:p>
          <a:p>
            <a:pPr lvl="1"/>
            <a:r>
              <a:rPr lang="en-US" dirty="0">
                <a:hlinkClick r:id="rId6"/>
              </a:rPr>
              <a:t>https://www.rstudio.com/products/rstudio/download/</a:t>
            </a:r>
            <a:r>
              <a:rPr lang="en-US" dirty="0"/>
              <a:t> </a:t>
            </a:r>
          </a:p>
          <a:p>
            <a:pPr lvl="1"/>
            <a:endParaRPr lang="en-US" dirty="0"/>
          </a:p>
          <a:p>
            <a:pPr lvl="1"/>
            <a:endParaRPr lang="en-US" dirty="0"/>
          </a:p>
          <a:p>
            <a:pPr marL="457200" lvl="1" indent="0">
              <a:buNone/>
            </a:pPr>
            <a:endParaRPr lang="en-US" dirty="0"/>
          </a:p>
          <a:p>
            <a:endParaRPr lang="en-US" dirty="0"/>
          </a:p>
        </p:txBody>
      </p:sp>
      <p:pic>
        <p:nvPicPr>
          <p:cNvPr id="7" name="Picture 6"/>
          <p:cNvPicPr>
            <a:picLocks noChangeAspect="1"/>
          </p:cNvPicPr>
          <p:nvPr/>
        </p:nvPicPr>
        <p:blipFill>
          <a:blip r:embed="rId7"/>
          <a:stretch>
            <a:fillRect/>
          </a:stretch>
        </p:blipFill>
        <p:spPr>
          <a:xfrm>
            <a:off x="7670695" y="4307069"/>
            <a:ext cx="3001163" cy="992692"/>
          </a:xfrm>
          <a:prstGeom prst="rect">
            <a:avLst/>
          </a:prstGeom>
        </p:spPr>
      </p:pic>
      <p:pic>
        <p:nvPicPr>
          <p:cNvPr id="9" name="Picture 8"/>
          <p:cNvPicPr>
            <a:picLocks noChangeAspect="1"/>
          </p:cNvPicPr>
          <p:nvPr/>
        </p:nvPicPr>
        <p:blipFill>
          <a:blip r:embed="rId8"/>
          <a:stretch>
            <a:fillRect/>
          </a:stretch>
        </p:blipFill>
        <p:spPr>
          <a:xfrm>
            <a:off x="9589620" y="5625622"/>
            <a:ext cx="2602380" cy="1180058"/>
          </a:xfrm>
          <a:prstGeom prst="rect">
            <a:avLst/>
          </a:prstGeom>
        </p:spPr>
      </p:pic>
      <p:pic>
        <p:nvPicPr>
          <p:cNvPr id="11" name="Picture 10"/>
          <p:cNvPicPr>
            <a:picLocks noChangeAspect="1"/>
          </p:cNvPicPr>
          <p:nvPr/>
        </p:nvPicPr>
        <p:blipFill>
          <a:blip r:embed="rId9"/>
          <a:stretch>
            <a:fillRect/>
          </a:stretch>
        </p:blipFill>
        <p:spPr>
          <a:xfrm>
            <a:off x="9916366" y="2660625"/>
            <a:ext cx="1806234" cy="1782257"/>
          </a:xfrm>
          <a:prstGeom prst="rect">
            <a:avLst/>
          </a:prstGeom>
        </p:spPr>
      </p:pic>
    </p:spTree>
    <p:extLst>
      <p:ext uri="{BB962C8B-B14F-4D97-AF65-F5344CB8AC3E}">
        <p14:creationId xmlns:p14="http://schemas.microsoft.com/office/powerpoint/2010/main" val="127501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Pollution Forecasting Model</a:t>
            </a:r>
          </a:p>
        </p:txBody>
      </p:sp>
      <p:sp>
        <p:nvSpPr>
          <p:cNvPr id="4" name="Content Placeholder 2"/>
          <p:cNvSpPr txBox="1">
            <a:spLocks/>
          </p:cNvSpPr>
          <p:nvPr/>
        </p:nvSpPr>
        <p:spPr>
          <a:xfrm>
            <a:off x="1268593" y="2591921"/>
            <a:ext cx="9654812" cy="41949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Create daily pollution forecasts across 4 pollutants for June 1, 2016 – May 31, 2017 using historical data collected from Jan 1, 2000 – May 31, 2016.</a:t>
            </a:r>
          </a:p>
          <a:p>
            <a:pPr lvl="1">
              <a:buAutoNum type="arabicPeriod"/>
            </a:pPr>
            <a:r>
              <a:rPr lang="en-US" dirty="0"/>
              <a:t>NO2 – Nitrogen Dioxide </a:t>
            </a:r>
          </a:p>
          <a:p>
            <a:pPr lvl="1">
              <a:buAutoNum type="arabicPeriod"/>
            </a:pPr>
            <a:r>
              <a:rPr lang="en-US" dirty="0"/>
              <a:t>CO – Carbon Monoxide</a:t>
            </a:r>
          </a:p>
          <a:p>
            <a:pPr lvl="1">
              <a:buAutoNum type="arabicPeriod"/>
            </a:pPr>
            <a:r>
              <a:rPr lang="en-US" dirty="0"/>
              <a:t>O3 – Ozone Gas</a:t>
            </a:r>
          </a:p>
          <a:p>
            <a:pPr lvl="1">
              <a:buAutoNum type="arabicPeriod"/>
            </a:pPr>
            <a:r>
              <a:rPr lang="en-US" dirty="0"/>
              <a:t>SO2 – Sulfur Dioxide</a:t>
            </a:r>
          </a:p>
          <a:p>
            <a:r>
              <a:rPr lang="en-US" dirty="0"/>
              <a:t>Final data must be stored in SQL Server and the R model needs to be integrated into a scheduled SQL job so that it updates and re-scores new data without a staffed data scientist.</a:t>
            </a:r>
          </a:p>
          <a:p>
            <a:r>
              <a:rPr lang="en-US" dirty="0"/>
              <a:t>Ensure that the model results are up-to-date, actionable and presentable using </a:t>
            </a:r>
            <a:r>
              <a:rPr lang="en-US" dirty="0" err="1"/>
              <a:t>PowerBI</a:t>
            </a:r>
            <a:r>
              <a:rPr lang="en-US" dirty="0"/>
              <a:t>.</a:t>
            </a:r>
          </a:p>
        </p:txBody>
      </p:sp>
      <p:pic>
        <p:nvPicPr>
          <p:cNvPr id="22" name="Picture 21"/>
          <p:cNvPicPr>
            <a:picLocks noChangeAspect="1"/>
          </p:cNvPicPr>
          <p:nvPr/>
        </p:nvPicPr>
        <p:blipFill>
          <a:blip r:embed="rId2"/>
          <a:stretch>
            <a:fillRect/>
          </a:stretch>
        </p:blipFill>
        <p:spPr>
          <a:xfrm>
            <a:off x="6337168" y="3580958"/>
            <a:ext cx="1045369" cy="551441"/>
          </a:xfrm>
          <a:prstGeom prst="rect">
            <a:avLst/>
          </a:prstGeom>
        </p:spPr>
      </p:pic>
      <p:pic>
        <p:nvPicPr>
          <p:cNvPr id="24" name="Picture 23"/>
          <p:cNvPicPr>
            <a:picLocks noChangeAspect="1"/>
          </p:cNvPicPr>
          <p:nvPr/>
        </p:nvPicPr>
        <p:blipFill>
          <a:blip r:embed="rId3"/>
          <a:stretch>
            <a:fillRect/>
          </a:stretch>
        </p:blipFill>
        <p:spPr>
          <a:xfrm>
            <a:off x="4707666" y="3197981"/>
            <a:ext cx="1388333" cy="739243"/>
          </a:xfrm>
          <a:prstGeom prst="rect">
            <a:avLst/>
          </a:prstGeom>
        </p:spPr>
      </p:pic>
      <p:pic>
        <p:nvPicPr>
          <p:cNvPr id="26" name="Picture 25"/>
          <p:cNvPicPr>
            <a:picLocks noChangeAspect="1"/>
          </p:cNvPicPr>
          <p:nvPr/>
        </p:nvPicPr>
        <p:blipFill>
          <a:blip r:embed="rId4"/>
          <a:stretch>
            <a:fillRect/>
          </a:stretch>
        </p:blipFill>
        <p:spPr>
          <a:xfrm>
            <a:off x="7416340" y="3729000"/>
            <a:ext cx="1510289" cy="806799"/>
          </a:xfrm>
          <a:prstGeom prst="rect">
            <a:avLst/>
          </a:prstGeom>
        </p:spPr>
      </p:pic>
      <p:pic>
        <p:nvPicPr>
          <p:cNvPr id="28" name="Picture 27"/>
          <p:cNvPicPr>
            <a:picLocks noChangeAspect="1"/>
          </p:cNvPicPr>
          <p:nvPr/>
        </p:nvPicPr>
        <p:blipFill>
          <a:blip r:embed="rId5"/>
          <a:stretch>
            <a:fillRect/>
          </a:stretch>
        </p:blipFill>
        <p:spPr>
          <a:xfrm>
            <a:off x="8926629" y="4170375"/>
            <a:ext cx="1527708" cy="730848"/>
          </a:xfrm>
          <a:prstGeom prst="rect">
            <a:avLst/>
          </a:prstGeom>
        </p:spPr>
      </p:pic>
    </p:spTree>
    <p:extLst>
      <p:ext uri="{BB962C8B-B14F-4D97-AF65-F5344CB8AC3E}">
        <p14:creationId xmlns:p14="http://schemas.microsoft.com/office/powerpoint/2010/main" val="602056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Pollution Forecasting Model</a:t>
            </a:r>
          </a:p>
        </p:txBody>
      </p:sp>
      <p:sp>
        <p:nvSpPr>
          <p:cNvPr id="4" name="Content Placeholder 2"/>
          <p:cNvSpPr txBox="1">
            <a:spLocks/>
          </p:cNvSpPr>
          <p:nvPr/>
        </p:nvSpPr>
        <p:spPr>
          <a:xfrm>
            <a:off x="537328" y="2488676"/>
            <a:ext cx="11265031" cy="419492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At this point we will be shifting our attention to the R Script where we will focus the lesson on several code “chunks”.</a:t>
            </a:r>
          </a:p>
          <a:p>
            <a:pPr lvl="1">
              <a:buFont typeface="+mj-lt"/>
              <a:buAutoNum type="arabicPeriod"/>
            </a:pPr>
            <a:r>
              <a:rPr lang="en-US" dirty="0"/>
              <a:t>Set Options, load libraries, set paths, source custom codes</a:t>
            </a:r>
          </a:p>
          <a:p>
            <a:pPr lvl="1">
              <a:buFont typeface="+mj-lt"/>
              <a:buAutoNum type="arabicPeriod"/>
            </a:pPr>
            <a:r>
              <a:rPr lang="en-US" dirty="0"/>
              <a:t>Create 20 year Date Dimension data</a:t>
            </a:r>
          </a:p>
          <a:p>
            <a:pPr lvl="1">
              <a:buFont typeface="+mj-lt"/>
              <a:buAutoNum type="arabicPeriod"/>
            </a:pPr>
            <a:r>
              <a:rPr lang="en-US" dirty="0"/>
              <a:t>Load and Clean 2000-2016 US Pollution Data</a:t>
            </a:r>
          </a:p>
          <a:p>
            <a:pPr lvl="1">
              <a:buFont typeface="+mj-lt"/>
              <a:buAutoNum type="arabicPeriod"/>
            </a:pPr>
            <a:r>
              <a:rPr lang="en-US" dirty="0"/>
              <a:t>Create 2016-2017 US Pollution Projection Data</a:t>
            </a:r>
          </a:p>
          <a:p>
            <a:pPr lvl="1">
              <a:buFont typeface="+mj-lt"/>
              <a:buAutoNum type="arabicPeriod"/>
            </a:pPr>
            <a:r>
              <a:rPr lang="en-US" dirty="0"/>
              <a:t>Create US Pollution Station Address Dimension</a:t>
            </a:r>
          </a:p>
          <a:p>
            <a:pPr lvl="1">
              <a:buFont typeface="+mj-lt"/>
              <a:buAutoNum type="arabicPeriod"/>
            </a:pPr>
            <a:r>
              <a:rPr lang="en-US" dirty="0"/>
              <a:t>Create </a:t>
            </a:r>
            <a:r>
              <a:rPr lang="en-US" dirty="0" err="1"/>
              <a:t>Xternal</a:t>
            </a:r>
            <a:r>
              <a:rPr lang="en-US" dirty="0"/>
              <a:t> Data Frames (</a:t>
            </a:r>
            <a:r>
              <a:rPr lang="en-US" dirty="0" err="1"/>
              <a:t>Xdf</a:t>
            </a:r>
            <a:r>
              <a:rPr lang="en-US" dirty="0"/>
              <a:t>)</a:t>
            </a:r>
          </a:p>
          <a:p>
            <a:pPr lvl="1">
              <a:buFont typeface="+mj-lt"/>
              <a:buAutoNum type="arabicPeriod"/>
            </a:pPr>
            <a:r>
              <a:rPr lang="en-US" dirty="0"/>
              <a:t>Exploratory Data Analysis with </a:t>
            </a:r>
            <a:r>
              <a:rPr lang="en-US" dirty="0" err="1"/>
              <a:t>Xdf</a:t>
            </a:r>
            <a:endParaRPr lang="en-US" dirty="0"/>
          </a:p>
          <a:p>
            <a:pPr lvl="1">
              <a:buFont typeface="+mj-lt"/>
              <a:buAutoNum type="arabicPeriod"/>
            </a:pPr>
            <a:r>
              <a:rPr lang="en-US" dirty="0"/>
              <a:t>Create Models</a:t>
            </a:r>
          </a:p>
          <a:p>
            <a:pPr lvl="1">
              <a:buFont typeface="+mj-lt"/>
              <a:buAutoNum type="arabicPeriod"/>
            </a:pPr>
            <a:r>
              <a:rPr lang="en-US" dirty="0"/>
              <a:t> Predict Models onto Projections</a:t>
            </a:r>
          </a:p>
          <a:p>
            <a:pPr lvl="1">
              <a:buFont typeface="+mj-lt"/>
              <a:buAutoNum type="arabicPeriod"/>
            </a:pPr>
            <a:r>
              <a:rPr lang="en-US" dirty="0"/>
              <a:t> Finalize Model Data</a:t>
            </a:r>
          </a:p>
          <a:p>
            <a:pPr lvl="1">
              <a:buFont typeface="+mj-lt"/>
              <a:buAutoNum type="arabicPeriod"/>
            </a:pPr>
            <a:r>
              <a:rPr lang="en-US" dirty="0"/>
              <a:t>Load All Data to SQL</a:t>
            </a:r>
          </a:p>
          <a:p>
            <a:r>
              <a:rPr lang="en-US" dirty="0"/>
              <a:t>We will not be able to do a deep dive into each of the custom functions or the code itself do to time constraints. However, each of the functions are available and can be deconstructed for learning later. </a:t>
            </a:r>
          </a:p>
          <a:p>
            <a:endParaRPr lang="en-US" dirty="0"/>
          </a:p>
        </p:txBody>
      </p:sp>
    </p:spTree>
    <p:extLst>
      <p:ext uri="{BB962C8B-B14F-4D97-AF65-F5344CB8AC3E}">
        <p14:creationId xmlns:p14="http://schemas.microsoft.com/office/powerpoint/2010/main" val="29899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761413" cy="706964"/>
          </a:xfrm>
        </p:spPr>
        <p:txBody>
          <a:bodyPr/>
          <a:lstStyle/>
          <a:p>
            <a:r>
              <a:rPr lang="en-US" dirty="0"/>
              <a:t>Report Results from SQL using </a:t>
            </a:r>
            <a:r>
              <a:rPr lang="en-US" dirty="0" err="1"/>
              <a:t>PowerBI</a:t>
            </a:r>
            <a:endParaRPr lang="en-US" dirty="0"/>
          </a:p>
        </p:txBody>
      </p:sp>
      <p:sp>
        <p:nvSpPr>
          <p:cNvPr id="4" name="Content Placeholder 2"/>
          <p:cNvSpPr txBox="1">
            <a:spLocks/>
          </p:cNvSpPr>
          <p:nvPr/>
        </p:nvSpPr>
        <p:spPr>
          <a:xfrm>
            <a:off x="537328" y="2488676"/>
            <a:ext cx="11265031" cy="2019033"/>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Power BI reporting connects directly to the pollution tables created throughout the modeling process.</a:t>
            </a:r>
          </a:p>
          <a:p>
            <a:r>
              <a:rPr lang="en-US" dirty="0"/>
              <a:t>The reporting data model was created inside of </a:t>
            </a:r>
            <a:r>
              <a:rPr lang="en-US" dirty="0" err="1"/>
              <a:t>PowerBI</a:t>
            </a:r>
            <a:r>
              <a:rPr lang="en-US" dirty="0"/>
              <a:t> using basic DAX functions.</a:t>
            </a:r>
          </a:p>
          <a:p>
            <a:r>
              <a:rPr lang="en-US" dirty="0"/>
              <a:t>Custom R graphics are utilized as well hyperlink to more information regarding individual pollutants. </a:t>
            </a:r>
          </a:p>
          <a:p>
            <a:r>
              <a:rPr lang="en-US" dirty="0"/>
              <a:t>Custom </a:t>
            </a:r>
            <a:r>
              <a:rPr lang="en-US" dirty="0" err="1"/>
              <a:t>PowerBI</a:t>
            </a:r>
            <a:r>
              <a:rPr lang="en-US" dirty="0"/>
              <a:t> graphics from their gallery are also used to create a more informative, eye pleasing report. </a:t>
            </a:r>
          </a:p>
          <a:p>
            <a:endParaRPr lang="en-US" dirty="0"/>
          </a:p>
        </p:txBody>
      </p:sp>
      <p:pic>
        <p:nvPicPr>
          <p:cNvPr id="5" name="Picture 4"/>
          <p:cNvPicPr>
            <a:picLocks noChangeAspect="1"/>
          </p:cNvPicPr>
          <p:nvPr/>
        </p:nvPicPr>
        <p:blipFill>
          <a:blip r:embed="rId2"/>
          <a:stretch>
            <a:fillRect/>
          </a:stretch>
        </p:blipFill>
        <p:spPr>
          <a:xfrm>
            <a:off x="3508444" y="4140607"/>
            <a:ext cx="4582260" cy="2656266"/>
          </a:xfrm>
          <a:prstGeom prst="rect">
            <a:avLst/>
          </a:prstGeom>
        </p:spPr>
      </p:pic>
    </p:spTree>
    <p:extLst>
      <p:ext uri="{BB962C8B-B14F-4D97-AF65-F5344CB8AC3E}">
        <p14:creationId xmlns:p14="http://schemas.microsoft.com/office/powerpoint/2010/main" val="4282007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854261" y="2844800"/>
            <a:ext cx="4483484" cy="1168397"/>
            <a:chOff x="4019550" y="3511551"/>
            <a:chExt cx="2058987" cy="536574"/>
          </a:xfrm>
          <a:gradFill>
            <a:gsLst>
              <a:gs pos="0">
                <a:schemeClr val="accent2"/>
              </a:gs>
              <a:gs pos="100000">
                <a:schemeClr val="accent2">
                  <a:lumMod val="50000"/>
                </a:schemeClr>
              </a:gs>
            </a:gsLst>
            <a:lin ang="5400000" scaled="1"/>
          </a:gradFill>
        </p:grpSpPr>
        <p:sp>
          <p:nvSpPr>
            <p:cNvPr id="2" name="Freeform 1"/>
            <p:cNvSpPr>
              <a:spLocks noChangeArrowheads="1"/>
            </p:cNvSpPr>
            <p:nvPr/>
          </p:nvSpPr>
          <p:spPr bwMode="auto">
            <a:xfrm>
              <a:off x="4394199" y="3511552"/>
              <a:ext cx="101600" cy="525463"/>
            </a:xfrm>
            <a:custGeom>
              <a:avLst/>
              <a:gdLst>
                <a:gd name="T0" fmla="*/ 114 w 283"/>
                <a:gd name="T1" fmla="*/ 1457 h 1458"/>
                <a:gd name="T2" fmla="*/ 0 w 283"/>
                <a:gd name="T3" fmla="*/ 1343 h 1458"/>
                <a:gd name="T4" fmla="*/ 0 w 283"/>
                <a:gd name="T5" fmla="*/ 0 h 1458"/>
                <a:gd name="T6" fmla="*/ 282 w 283"/>
                <a:gd name="T7" fmla="*/ 0 h 1458"/>
                <a:gd name="T8" fmla="*/ 282 w 283"/>
                <a:gd name="T9" fmla="*/ 1457 h 1458"/>
                <a:gd name="T10" fmla="*/ 114 w 283"/>
                <a:gd name="T11" fmla="*/ 1457 h 1458"/>
              </a:gdLst>
              <a:ahLst/>
              <a:cxnLst>
                <a:cxn ang="0">
                  <a:pos x="T0" y="T1"/>
                </a:cxn>
                <a:cxn ang="0">
                  <a:pos x="T2" y="T3"/>
                </a:cxn>
                <a:cxn ang="0">
                  <a:pos x="T4" y="T5"/>
                </a:cxn>
                <a:cxn ang="0">
                  <a:pos x="T6" y="T7"/>
                </a:cxn>
                <a:cxn ang="0">
                  <a:pos x="T8" y="T9"/>
                </a:cxn>
                <a:cxn ang="0">
                  <a:pos x="T10" y="T11"/>
                </a:cxn>
              </a:cxnLst>
              <a:rect l="0" t="0" r="r" b="b"/>
              <a:pathLst>
                <a:path w="283" h="1458">
                  <a:moveTo>
                    <a:pt x="114" y="1457"/>
                  </a:moveTo>
                  <a:cubicBezTo>
                    <a:pt x="51" y="1457"/>
                    <a:pt x="0" y="1406"/>
                    <a:pt x="0" y="1343"/>
                  </a:cubicBezTo>
                  <a:lnTo>
                    <a:pt x="0" y="0"/>
                  </a:lnTo>
                  <a:lnTo>
                    <a:pt x="282" y="0"/>
                  </a:lnTo>
                  <a:lnTo>
                    <a:pt x="282" y="1457"/>
                  </a:lnTo>
                  <a:lnTo>
                    <a:pt x="114" y="145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9170"/>
              <a:endParaRPr lang="en-US" sz="2400">
                <a:solidFill>
                  <a:srgbClr val="373737"/>
                </a:solidFill>
                <a:latin typeface="Arial"/>
              </a:endParaRPr>
            </a:p>
          </p:txBody>
        </p:sp>
        <p:sp>
          <p:nvSpPr>
            <p:cNvPr id="3" name="Freeform 2"/>
            <p:cNvSpPr>
              <a:spLocks noChangeArrowheads="1"/>
            </p:cNvSpPr>
            <p:nvPr/>
          </p:nvSpPr>
          <p:spPr bwMode="auto">
            <a:xfrm>
              <a:off x="4511674" y="3649664"/>
              <a:ext cx="393700" cy="396875"/>
            </a:xfrm>
            <a:custGeom>
              <a:avLst/>
              <a:gdLst>
                <a:gd name="T0" fmla="*/ 932 w 1094"/>
                <a:gd name="T1" fmla="*/ 1073 h 1101"/>
                <a:gd name="T2" fmla="*/ 818 w 1094"/>
                <a:gd name="T3" fmla="*/ 959 h 1101"/>
                <a:gd name="T4" fmla="*/ 818 w 1094"/>
                <a:gd name="T5" fmla="*/ 957 h 1101"/>
                <a:gd name="T6" fmla="*/ 506 w 1094"/>
                <a:gd name="T7" fmla="*/ 1100 h 1101"/>
                <a:gd name="T8" fmla="*/ 0 w 1094"/>
                <a:gd name="T9" fmla="*/ 549 h 1101"/>
                <a:gd name="T10" fmla="*/ 506 w 1094"/>
                <a:gd name="T11" fmla="*/ 0 h 1101"/>
                <a:gd name="T12" fmla="*/ 818 w 1094"/>
                <a:gd name="T13" fmla="*/ 144 h 1101"/>
                <a:gd name="T14" fmla="*/ 818 w 1094"/>
                <a:gd name="T15" fmla="*/ 28 h 1101"/>
                <a:gd name="T16" fmla="*/ 1093 w 1094"/>
                <a:gd name="T17" fmla="*/ 28 h 1101"/>
                <a:gd name="T18" fmla="*/ 1093 w 1094"/>
                <a:gd name="T19" fmla="*/ 1073 h 1101"/>
                <a:gd name="T20" fmla="*/ 932 w 1094"/>
                <a:gd name="T21" fmla="*/ 1073 h 1101"/>
                <a:gd name="T22" fmla="*/ 288 w 1094"/>
                <a:gd name="T23" fmla="*/ 549 h 1101"/>
                <a:gd name="T24" fmla="*/ 557 w 1094"/>
                <a:gd name="T25" fmla="*/ 837 h 1101"/>
                <a:gd name="T26" fmla="*/ 827 w 1094"/>
                <a:gd name="T27" fmla="*/ 549 h 1101"/>
                <a:gd name="T28" fmla="*/ 557 w 1094"/>
                <a:gd name="T29" fmla="*/ 262 h 1101"/>
                <a:gd name="T30" fmla="*/ 288 w 1094"/>
                <a:gd name="T31" fmla="*/ 549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4" h="1101">
                  <a:moveTo>
                    <a:pt x="932" y="1073"/>
                  </a:moveTo>
                  <a:cubicBezTo>
                    <a:pt x="869" y="1073"/>
                    <a:pt x="818" y="1022"/>
                    <a:pt x="818" y="959"/>
                  </a:cubicBezTo>
                  <a:lnTo>
                    <a:pt x="818" y="957"/>
                  </a:lnTo>
                  <a:cubicBezTo>
                    <a:pt x="750" y="1041"/>
                    <a:pt x="649" y="1100"/>
                    <a:pt x="506" y="1100"/>
                  </a:cubicBezTo>
                  <a:cubicBezTo>
                    <a:pt x="218" y="1100"/>
                    <a:pt x="0" y="863"/>
                    <a:pt x="0" y="549"/>
                  </a:cubicBezTo>
                  <a:cubicBezTo>
                    <a:pt x="0" y="237"/>
                    <a:pt x="218" y="0"/>
                    <a:pt x="506" y="0"/>
                  </a:cubicBezTo>
                  <a:cubicBezTo>
                    <a:pt x="649" y="0"/>
                    <a:pt x="749" y="59"/>
                    <a:pt x="818" y="144"/>
                  </a:cubicBezTo>
                  <a:lnTo>
                    <a:pt x="818" y="28"/>
                  </a:lnTo>
                  <a:lnTo>
                    <a:pt x="1093" y="28"/>
                  </a:lnTo>
                  <a:lnTo>
                    <a:pt x="1093" y="1073"/>
                  </a:lnTo>
                  <a:lnTo>
                    <a:pt x="932" y="1073"/>
                  </a:lnTo>
                  <a:close/>
                  <a:moveTo>
                    <a:pt x="288" y="549"/>
                  </a:moveTo>
                  <a:cubicBezTo>
                    <a:pt x="288" y="709"/>
                    <a:pt x="392" y="837"/>
                    <a:pt x="557" y="837"/>
                  </a:cubicBezTo>
                  <a:cubicBezTo>
                    <a:pt x="718" y="837"/>
                    <a:pt x="827" y="715"/>
                    <a:pt x="827" y="549"/>
                  </a:cubicBezTo>
                  <a:cubicBezTo>
                    <a:pt x="827" y="384"/>
                    <a:pt x="718" y="262"/>
                    <a:pt x="557" y="262"/>
                  </a:cubicBezTo>
                  <a:cubicBezTo>
                    <a:pt x="392" y="262"/>
                    <a:pt x="288" y="390"/>
                    <a:pt x="288" y="5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9170"/>
              <a:endParaRPr lang="en-US" sz="2400">
                <a:solidFill>
                  <a:srgbClr val="373737"/>
                </a:solidFill>
                <a:latin typeface="Arial"/>
              </a:endParaRPr>
            </a:p>
          </p:txBody>
        </p:sp>
        <p:sp>
          <p:nvSpPr>
            <p:cNvPr id="4" name="Freeform 3"/>
            <p:cNvSpPr>
              <a:spLocks noChangeArrowheads="1"/>
            </p:cNvSpPr>
            <p:nvPr/>
          </p:nvSpPr>
          <p:spPr bwMode="auto">
            <a:xfrm>
              <a:off x="4932362" y="3511551"/>
              <a:ext cx="101600" cy="525463"/>
            </a:xfrm>
            <a:custGeom>
              <a:avLst/>
              <a:gdLst>
                <a:gd name="T0" fmla="*/ 114 w 283"/>
                <a:gd name="T1" fmla="*/ 1457 h 1458"/>
                <a:gd name="T2" fmla="*/ 0 w 283"/>
                <a:gd name="T3" fmla="*/ 1342 h 1458"/>
                <a:gd name="T4" fmla="*/ 0 w 283"/>
                <a:gd name="T5" fmla="*/ 0 h 1458"/>
                <a:gd name="T6" fmla="*/ 282 w 283"/>
                <a:gd name="T7" fmla="*/ 0 h 1458"/>
                <a:gd name="T8" fmla="*/ 282 w 283"/>
                <a:gd name="T9" fmla="*/ 1457 h 1458"/>
                <a:gd name="T10" fmla="*/ 114 w 283"/>
                <a:gd name="T11" fmla="*/ 1457 h 1458"/>
              </a:gdLst>
              <a:ahLst/>
              <a:cxnLst>
                <a:cxn ang="0">
                  <a:pos x="T0" y="T1"/>
                </a:cxn>
                <a:cxn ang="0">
                  <a:pos x="T2" y="T3"/>
                </a:cxn>
                <a:cxn ang="0">
                  <a:pos x="T4" y="T5"/>
                </a:cxn>
                <a:cxn ang="0">
                  <a:pos x="T6" y="T7"/>
                </a:cxn>
                <a:cxn ang="0">
                  <a:pos x="T8" y="T9"/>
                </a:cxn>
                <a:cxn ang="0">
                  <a:pos x="T10" y="T11"/>
                </a:cxn>
              </a:cxnLst>
              <a:rect l="0" t="0" r="r" b="b"/>
              <a:pathLst>
                <a:path w="283" h="1458">
                  <a:moveTo>
                    <a:pt x="114" y="1457"/>
                  </a:moveTo>
                  <a:cubicBezTo>
                    <a:pt x="51" y="1457"/>
                    <a:pt x="0" y="1405"/>
                    <a:pt x="0" y="1342"/>
                  </a:cubicBezTo>
                  <a:lnTo>
                    <a:pt x="0" y="0"/>
                  </a:lnTo>
                  <a:lnTo>
                    <a:pt x="282" y="0"/>
                  </a:lnTo>
                  <a:lnTo>
                    <a:pt x="282" y="1457"/>
                  </a:lnTo>
                  <a:lnTo>
                    <a:pt x="114" y="145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9170"/>
              <a:endParaRPr lang="en-US" sz="2400">
                <a:solidFill>
                  <a:srgbClr val="373737"/>
                </a:solidFill>
                <a:latin typeface="Arial"/>
              </a:endParaRPr>
            </a:p>
          </p:txBody>
        </p:sp>
        <p:sp>
          <p:nvSpPr>
            <p:cNvPr id="5" name="Freeform 4"/>
            <p:cNvSpPr>
              <a:spLocks noChangeArrowheads="1"/>
            </p:cNvSpPr>
            <p:nvPr/>
          </p:nvSpPr>
          <p:spPr bwMode="auto">
            <a:xfrm>
              <a:off x="5048248" y="3649663"/>
              <a:ext cx="406400" cy="396875"/>
            </a:xfrm>
            <a:custGeom>
              <a:avLst/>
              <a:gdLst>
                <a:gd name="T0" fmla="*/ 1129 w 1130"/>
                <a:gd name="T1" fmla="*/ 549 h 1101"/>
                <a:gd name="T2" fmla="*/ 563 w 1130"/>
                <a:gd name="T3" fmla="*/ 1100 h 1101"/>
                <a:gd name="T4" fmla="*/ 0 w 1130"/>
                <a:gd name="T5" fmla="*/ 549 h 1101"/>
                <a:gd name="T6" fmla="*/ 563 w 1130"/>
                <a:gd name="T7" fmla="*/ 0 h 1101"/>
                <a:gd name="T8" fmla="*/ 1129 w 1130"/>
                <a:gd name="T9" fmla="*/ 549 h 1101"/>
                <a:gd name="T10" fmla="*/ 286 w 1130"/>
                <a:gd name="T11" fmla="*/ 549 h 1101"/>
                <a:gd name="T12" fmla="*/ 563 w 1130"/>
                <a:gd name="T13" fmla="*/ 837 h 1101"/>
                <a:gd name="T14" fmla="*/ 841 w 1130"/>
                <a:gd name="T15" fmla="*/ 549 h 1101"/>
                <a:gd name="T16" fmla="*/ 563 w 1130"/>
                <a:gd name="T17" fmla="*/ 262 h 1101"/>
                <a:gd name="T18" fmla="*/ 286 w 1130"/>
                <a:gd name="T19" fmla="*/ 549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0" h="1101">
                  <a:moveTo>
                    <a:pt x="1129" y="549"/>
                  </a:moveTo>
                  <a:cubicBezTo>
                    <a:pt x="1129" y="864"/>
                    <a:pt x="889" y="1100"/>
                    <a:pt x="563" y="1100"/>
                  </a:cubicBezTo>
                  <a:cubicBezTo>
                    <a:pt x="238" y="1100"/>
                    <a:pt x="0" y="864"/>
                    <a:pt x="0" y="549"/>
                  </a:cubicBezTo>
                  <a:cubicBezTo>
                    <a:pt x="0" y="235"/>
                    <a:pt x="238" y="0"/>
                    <a:pt x="563" y="0"/>
                  </a:cubicBezTo>
                  <a:cubicBezTo>
                    <a:pt x="889" y="0"/>
                    <a:pt x="1129" y="235"/>
                    <a:pt x="1129" y="549"/>
                  </a:cubicBezTo>
                  <a:close/>
                  <a:moveTo>
                    <a:pt x="286" y="549"/>
                  </a:moveTo>
                  <a:cubicBezTo>
                    <a:pt x="286" y="719"/>
                    <a:pt x="405" y="837"/>
                    <a:pt x="563" y="837"/>
                  </a:cubicBezTo>
                  <a:cubicBezTo>
                    <a:pt x="722" y="837"/>
                    <a:pt x="841" y="719"/>
                    <a:pt x="841" y="549"/>
                  </a:cubicBezTo>
                  <a:cubicBezTo>
                    <a:pt x="841" y="380"/>
                    <a:pt x="722" y="262"/>
                    <a:pt x="563" y="262"/>
                  </a:cubicBezTo>
                  <a:cubicBezTo>
                    <a:pt x="405" y="262"/>
                    <a:pt x="286" y="380"/>
                    <a:pt x="286" y="5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9170"/>
              <a:endParaRPr lang="en-US" sz="2400">
                <a:solidFill>
                  <a:srgbClr val="373737"/>
                </a:solidFill>
                <a:latin typeface="Arial"/>
              </a:endParaRPr>
            </a:p>
          </p:txBody>
        </p:sp>
        <p:sp>
          <p:nvSpPr>
            <p:cNvPr id="6" name="Freeform 5"/>
            <p:cNvSpPr>
              <a:spLocks noChangeArrowheads="1"/>
            </p:cNvSpPr>
            <p:nvPr/>
          </p:nvSpPr>
          <p:spPr bwMode="auto">
            <a:xfrm>
              <a:off x="5468937" y="3649663"/>
              <a:ext cx="609600" cy="387350"/>
            </a:xfrm>
            <a:custGeom>
              <a:avLst/>
              <a:gdLst>
                <a:gd name="T0" fmla="*/ 1693 w 1694"/>
                <a:gd name="T1" fmla="*/ 407 h 1074"/>
                <a:gd name="T2" fmla="*/ 1693 w 1694"/>
                <a:gd name="T3" fmla="*/ 1073 h 1074"/>
                <a:gd name="T4" fmla="*/ 1526 w 1694"/>
                <a:gd name="T5" fmla="*/ 1073 h 1074"/>
                <a:gd name="T6" fmla="*/ 1412 w 1694"/>
                <a:gd name="T7" fmla="*/ 958 h 1074"/>
                <a:gd name="T8" fmla="*/ 1412 w 1694"/>
                <a:gd name="T9" fmla="*/ 498 h 1074"/>
                <a:gd name="T10" fmla="*/ 1209 w 1694"/>
                <a:gd name="T11" fmla="*/ 265 h 1074"/>
                <a:gd name="T12" fmla="*/ 987 w 1694"/>
                <a:gd name="T13" fmla="*/ 500 h 1074"/>
                <a:gd name="T14" fmla="*/ 987 w 1694"/>
                <a:gd name="T15" fmla="*/ 1073 h 1074"/>
                <a:gd name="T16" fmla="*/ 820 w 1694"/>
                <a:gd name="T17" fmla="*/ 1073 h 1074"/>
                <a:gd name="T18" fmla="*/ 706 w 1694"/>
                <a:gd name="T19" fmla="*/ 958 h 1074"/>
                <a:gd name="T20" fmla="*/ 706 w 1694"/>
                <a:gd name="T21" fmla="*/ 498 h 1074"/>
                <a:gd name="T22" fmla="*/ 502 w 1694"/>
                <a:gd name="T23" fmla="*/ 265 h 1074"/>
                <a:gd name="T24" fmla="*/ 281 w 1694"/>
                <a:gd name="T25" fmla="*/ 500 h 1074"/>
                <a:gd name="T26" fmla="*/ 281 w 1694"/>
                <a:gd name="T27" fmla="*/ 1072 h 1074"/>
                <a:gd name="T28" fmla="*/ 114 w 1694"/>
                <a:gd name="T29" fmla="*/ 1072 h 1074"/>
                <a:gd name="T30" fmla="*/ 0 w 1694"/>
                <a:gd name="T31" fmla="*/ 958 h 1074"/>
                <a:gd name="T32" fmla="*/ 0 w 1694"/>
                <a:gd name="T33" fmla="*/ 28 h 1074"/>
                <a:gd name="T34" fmla="*/ 273 w 1694"/>
                <a:gd name="T35" fmla="*/ 28 h 1074"/>
                <a:gd name="T36" fmla="*/ 273 w 1694"/>
                <a:gd name="T37" fmla="*/ 151 h 1074"/>
                <a:gd name="T38" fmla="*/ 581 w 1694"/>
                <a:gd name="T39" fmla="*/ 0 h 1074"/>
                <a:gd name="T40" fmla="*/ 926 w 1694"/>
                <a:gd name="T41" fmla="*/ 179 h 1074"/>
                <a:gd name="T42" fmla="*/ 1281 w 1694"/>
                <a:gd name="T43" fmla="*/ 0 h 1074"/>
                <a:gd name="T44" fmla="*/ 1693 w 1694"/>
                <a:gd name="T45" fmla="*/ 407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4" h="1074">
                  <a:moveTo>
                    <a:pt x="1693" y="407"/>
                  </a:moveTo>
                  <a:lnTo>
                    <a:pt x="1693" y="1073"/>
                  </a:lnTo>
                  <a:lnTo>
                    <a:pt x="1526" y="1073"/>
                  </a:lnTo>
                  <a:cubicBezTo>
                    <a:pt x="1463" y="1073"/>
                    <a:pt x="1412" y="1021"/>
                    <a:pt x="1412" y="958"/>
                  </a:cubicBezTo>
                  <a:lnTo>
                    <a:pt x="1412" y="498"/>
                  </a:lnTo>
                  <a:cubicBezTo>
                    <a:pt x="1412" y="348"/>
                    <a:pt x="1336" y="265"/>
                    <a:pt x="1209" y="265"/>
                  </a:cubicBezTo>
                  <a:cubicBezTo>
                    <a:pt x="1088" y="265"/>
                    <a:pt x="987" y="343"/>
                    <a:pt x="987" y="500"/>
                  </a:cubicBezTo>
                  <a:lnTo>
                    <a:pt x="987" y="1073"/>
                  </a:lnTo>
                  <a:lnTo>
                    <a:pt x="820" y="1073"/>
                  </a:lnTo>
                  <a:cubicBezTo>
                    <a:pt x="757" y="1073"/>
                    <a:pt x="706" y="1021"/>
                    <a:pt x="706" y="958"/>
                  </a:cubicBezTo>
                  <a:lnTo>
                    <a:pt x="706" y="498"/>
                  </a:lnTo>
                  <a:cubicBezTo>
                    <a:pt x="706" y="348"/>
                    <a:pt x="630" y="265"/>
                    <a:pt x="502" y="265"/>
                  </a:cubicBezTo>
                  <a:cubicBezTo>
                    <a:pt x="381" y="265"/>
                    <a:pt x="281" y="343"/>
                    <a:pt x="281" y="500"/>
                  </a:cubicBezTo>
                  <a:lnTo>
                    <a:pt x="281" y="1072"/>
                  </a:lnTo>
                  <a:lnTo>
                    <a:pt x="114" y="1072"/>
                  </a:lnTo>
                  <a:cubicBezTo>
                    <a:pt x="51" y="1072"/>
                    <a:pt x="0" y="1021"/>
                    <a:pt x="0" y="958"/>
                  </a:cubicBezTo>
                  <a:lnTo>
                    <a:pt x="0" y="28"/>
                  </a:lnTo>
                  <a:lnTo>
                    <a:pt x="273" y="28"/>
                  </a:lnTo>
                  <a:lnTo>
                    <a:pt x="273" y="151"/>
                  </a:lnTo>
                  <a:cubicBezTo>
                    <a:pt x="348" y="40"/>
                    <a:pt x="462" y="0"/>
                    <a:pt x="581" y="0"/>
                  </a:cubicBezTo>
                  <a:cubicBezTo>
                    <a:pt x="732" y="0"/>
                    <a:pt x="856" y="68"/>
                    <a:pt x="926" y="179"/>
                  </a:cubicBezTo>
                  <a:cubicBezTo>
                    <a:pt x="1007" y="47"/>
                    <a:pt x="1144" y="0"/>
                    <a:pt x="1281" y="0"/>
                  </a:cubicBezTo>
                  <a:cubicBezTo>
                    <a:pt x="1527" y="0"/>
                    <a:pt x="1693" y="165"/>
                    <a:pt x="1693" y="4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9170"/>
              <a:endParaRPr lang="en-US" sz="2400">
                <a:solidFill>
                  <a:srgbClr val="373737"/>
                </a:solidFill>
                <a:latin typeface="Arial"/>
              </a:endParaRPr>
            </a:p>
          </p:txBody>
        </p:sp>
        <p:sp>
          <p:nvSpPr>
            <p:cNvPr id="7" name="Freeform 6"/>
            <p:cNvSpPr>
              <a:spLocks noChangeArrowheads="1"/>
            </p:cNvSpPr>
            <p:nvPr/>
          </p:nvSpPr>
          <p:spPr bwMode="auto">
            <a:xfrm>
              <a:off x="4019550" y="3648075"/>
              <a:ext cx="360363" cy="400050"/>
            </a:xfrm>
            <a:custGeom>
              <a:avLst/>
              <a:gdLst>
                <a:gd name="T0" fmla="*/ 915 w 1000"/>
                <a:gd name="T1" fmla="*/ 242 h 1111"/>
                <a:gd name="T2" fmla="*/ 770 w 1000"/>
                <a:gd name="T3" fmla="*/ 301 h 1111"/>
                <a:gd name="T4" fmla="*/ 478 w 1000"/>
                <a:gd name="T5" fmla="*/ 238 h 1111"/>
                <a:gd name="T6" fmla="*/ 321 w 1000"/>
                <a:gd name="T7" fmla="*/ 330 h 1111"/>
                <a:gd name="T8" fmla="*/ 475 w 1000"/>
                <a:gd name="T9" fmla="*/ 421 h 1111"/>
                <a:gd name="T10" fmla="*/ 602 w 1000"/>
                <a:gd name="T11" fmla="*/ 438 h 1111"/>
                <a:gd name="T12" fmla="*/ 996 w 1000"/>
                <a:gd name="T13" fmla="*/ 768 h 1111"/>
                <a:gd name="T14" fmla="*/ 463 w 1000"/>
                <a:gd name="T15" fmla="*/ 1104 h 1111"/>
                <a:gd name="T16" fmla="*/ 0 w 1000"/>
                <a:gd name="T17" fmla="*/ 972 h 1111"/>
                <a:gd name="T18" fmla="*/ 98 w 1000"/>
                <a:gd name="T19" fmla="*/ 755 h 1111"/>
                <a:gd name="T20" fmla="*/ 467 w 1000"/>
                <a:gd name="T21" fmla="*/ 869 h 1111"/>
                <a:gd name="T22" fmla="*/ 705 w 1000"/>
                <a:gd name="T23" fmla="*/ 770 h 1111"/>
                <a:gd name="T24" fmla="*/ 470 w 1000"/>
                <a:gd name="T25" fmla="*/ 671 h 1111"/>
                <a:gd name="T26" fmla="*/ 407 w 1000"/>
                <a:gd name="T27" fmla="*/ 662 h 1111"/>
                <a:gd name="T28" fmla="*/ 28 w 1000"/>
                <a:gd name="T29" fmla="*/ 330 h 1111"/>
                <a:gd name="T30" fmla="*/ 483 w 1000"/>
                <a:gd name="T31" fmla="*/ 4 h 1111"/>
                <a:gd name="T32" fmla="*/ 968 w 1000"/>
                <a:gd name="T33" fmla="*/ 127 h 1111"/>
                <a:gd name="T34" fmla="*/ 915 w 1000"/>
                <a:gd name="T35" fmla="*/ 242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0" h="1111">
                  <a:moveTo>
                    <a:pt x="915" y="242"/>
                  </a:moveTo>
                  <a:cubicBezTo>
                    <a:pt x="890" y="297"/>
                    <a:pt x="826" y="323"/>
                    <a:pt x="770" y="301"/>
                  </a:cubicBezTo>
                  <a:cubicBezTo>
                    <a:pt x="688" y="269"/>
                    <a:pt x="583" y="239"/>
                    <a:pt x="478" y="238"/>
                  </a:cubicBezTo>
                  <a:cubicBezTo>
                    <a:pt x="372" y="236"/>
                    <a:pt x="322" y="273"/>
                    <a:pt x="321" y="330"/>
                  </a:cubicBezTo>
                  <a:cubicBezTo>
                    <a:pt x="320" y="389"/>
                    <a:pt x="381" y="406"/>
                    <a:pt x="475" y="421"/>
                  </a:cubicBezTo>
                  <a:lnTo>
                    <a:pt x="602" y="438"/>
                  </a:lnTo>
                  <a:cubicBezTo>
                    <a:pt x="829" y="464"/>
                    <a:pt x="999" y="572"/>
                    <a:pt x="996" y="768"/>
                  </a:cubicBezTo>
                  <a:cubicBezTo>
                    <a:pt x="992" y="986"/>
                    <a:pt x="815" y="1110"/>
                    <a:pt x="463" y="1104"/>
                  </a:cubicBezTo>
                  <a:cubicBezTo>
                    <a:pt x="321" y="1101"/>
                    <a:pt x="145" y="1060"/>
                    <a:pt x="0" y="972"/>
                  </a:cubicBezTo>
                  <a:lnTo>
                    <a:pt x="98" y="755"/>
                  </a:lnTo>
                  <a:cubicBezTo>
                    <a:pt x="167" y="792"/>
                    <a:pt x="310" y="867"/>
                    <a:pt x="467" y="869"/>
                  </a:cubicBezTo>
                  <a:cubicBezTo>
                    <a:pt x="623" y="872"/>
                    <a:pt x="703" y="846"/>
                    <a:pt x="705" y="770"/>
                  </a:cubicBezTo>
                  <a:cubicBezTo>
                    <a:pt x="706" y="696"/>
                    <a:pt x="605" y="689"/>
                    <a:pt x="470" y="671"/>
                  </a:cubicBezTo>
                  <a:lnTo>
                    <a:pt x="407" y="662"/>
                  </a:lnTo>
                  <a:cubicBezTo>
                    <a:pt x="101" y="614"/>
                    <a:pt x="25" y="498"/>
                    <a:pt x="28" y="330"/>
                  </a:cubicBezTo>
                  <a:cubicBezTo>
                    <a:pt x="32" y="114"/>
                    <a:pt x="237" y="0"/>
                    <a:pt x="483" y="4"/>
                  </a:cubicBezTo>
                  <a:cubicBezTo>
                    <a:pt x="672" y="8"/>
                    <a:pt x="829" y="57"/>
                    <a:pt x="968" y="127"/>
                  </a:cubicBezTo>
                  <a:lnTo>
                    <a:pt x="915" y="24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9170"/>
              <a:endParaRPr lang="en-US" sz="2400">
                <a:solidFill>
                  <a:srgbClr val="373737"/>
                </a:solidFill>
                <a:latin typeface="Arial"/>
              </a:endParaRPr>
            </a:p>
          </p:txBody>
        </p:sp>
      </p:grpSp>
    </p:spTree>
    <p:extLst>
      <p:ext uri="{BB962C8B-B14F-4D97-AF65-F5344CB8AC3E}">
        <p14:creationId xmlns:p14="http://schemas.microsoft.com/office/powerpoint/2010/main" val="240941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A37C95-3A7F-4C90-9D28-0B573484ACDD}" type="slidenum">
              <a:rPr lang="en-US">
                <a:gradFill>
                  <a:gsLst>
                    <a:gs pos="0">
                      <a:srgbClr val="FFFFFF">
                        <a:lumMod val="65000"/>
                      </a:srgbClr>
                    </a:gs>
                    <a:gs pos="98000">
                      <a:srgbClr val="FFFFFF">
                        <a:lumMod val="65000"/>
                      </a:srgbClr>
                    </a:gs>
                  </a:gsLst>
                  <a:lin ang="5400000" scaled="0"/>
                </a:gradFill>
                <a:latin typeface="Segoe UI" panose="020B0502040204020203" pitchFamily="34" charset="0"/>
                <a:cs typeface="Segoe UI" panose="020B0502040204020203" pitchFamily="34" charset="0"/>
              </a:rPr>
              <a:pPr/>
              <a:t>2</a:t>
            </a:fld>
            <a:endParaRPr lang="en-US">
              <a:gradFill>
                <a:gsLst>
                  <a:gs pos="0">
                    <a:srgbClr val="FFFFFF">
                      <a:lumMod val="65000"/>
                    </a:srgbClr>
                  </a:gs>
                  <a:gs pos="98000">
                    <a:srgbClr val="FFFFFF">
                      <a:lumMod val="65000"/>
                    </a:srgbClr>
                  </a:gs>
                </a:gsLst>
                <a:lin ang="5400000" scaled="0"/>
              </a:gradFill>
              <a:latin typeface="Segoe UI" panose="020B0502040204020203" pitchFamily="34" charset="0"/>
              <a:cs typeface="Segoe UI" panose="020B0502040204020203" pitchFamily="34" charset="0"/>
            </a:endParaRPr>
          </a:p>
        </p:txBody>
      </p:sp>
      <p:sp>
        <p:nvSpPr>
          <p:cNvPr id="4" name="Title 3"/>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The Seattle Advanced Analytics Team</a:t>
            </a:r>
          </a:p>
        </p:txBody>
      </p:sp>
      <p:grpSp>
        <p:nvGrpSpPr>
          <p:cNvPr id="19" name="Group 18"/>
          <p:cNvGrpSpPr/>
          <p:nvPr/>
        </p:nvGrpSpPr>
        <p:grpSpPr>
          <a:xfrm>
            <a:off x="1172972" y="1627838"/>
            <a:ext cx="9686696" cy="1026327"/>
            <a:chOff x="317500" y="1769134"/>
            <a:chExt cx="9686695" cy="1026327"/>
          </a:xfrm>
        </p:grpSpPr>
        <p:grpSp>
          <p:nvGrpSpPr>
            <p:cNvPr id="20" name="Group 19"/>
            <p:cNvGrpSpPr/>
            <p:nvPr/>
          </p:nvGrpSpPr>
          <p:grpSpPr>
            <a:xfrm>
              <a:off x="317500" y="1769134"/>
              <a:ext cx="9686695" cy="1020798"/>
              <a:chOff x="2149941" y="1429739"/>
              <a:chExt cx="9686695" cy="1020798"/>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941" y="1429739"/>
                <a:ext cx="987552" cy="1014983"/>
              </a:xfrm>
              <a:prstGeom prst="ellipse">
                <a:avLst/>
              </a:prstGeom>
              <a:ln w="28575" cap="rnd">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25" name="Picture 2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909791" y="1429739"/>
                <a:ext cx="987552" cy="987552"/>
              </a:xfrm>
              <a:prstGeom prst="ellipse">
                <a:avLst/>
              </a:prstGeom>
              <a:ln w="28575" cap="rnd">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27" name="Picture 26"/>
              <p:cNvPicPr>
                <a:picLocks/>
              </p:cNvPicPr>
              <p:nvPr/>
            </p:nvPicPr>
            <p:blipFill>
              <a:blip r:embed="rId4">
                <a:extLst>
                  <a:ext uri="{28A0092B-C50C-407E-A947-70E740481C1C}">
                    <a14:useLocalDpi xmlns:a14="http://schemas.microsoft.com/office/drawing/2010/main" val="0"/>
                  </a:ext>
                </a:extLst>
              </a:blip>
              <a:stretch>
                <a:fillRect/>
              </a:stretch>
            </p:blipFill>
            <p:spPr>
              <a:xfrm>
                <a:off x="5673875" y="1457170"/>
                <a:ext cx="987552" cy="987552"/>
              </a:xfrm>
              <a:prstGeom prst="ellipse">
                <a:avLst/>
              </a:prstGeom>
              <a:ln w="28575" cap="rnd">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28" name="Picture 27"/>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046625" y="1462985"/>
                <a:ext cx="987552" cy="987552"/>
              </a:xfrm>
              <a:prstGeom prst="ellipse">
                <a:avLst/>
              </a:prstGeom>
              <a:ln w="28575" cap="rnd">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29" name="Picture 28"/>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849084" y="1462985"/>
                <a:ext cx="987552" cy="987552"/>
              </a:xfrm>
              <a:prstGeom prst="ellipse">
                <a:avLst/>
              </a:prstGeom>
              <a:ln w="28575" cap="rnd">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grpSp>
        <p:pic>
          <p:nvPicPr>
            <p:cNvPr id="23" name="Picture 22"/>
            <p:cNvPicPr>
              <a:picLocks/>
            </p:cNvPicPr>
            <p:nvPr/>
          </p:nvPicPr>
          <p:blipFill>
            <a:blip r:embed="rId7">
              <a:extLst>
                <a:ext uri="{28A0092B-C50C-407E-A947-70E740481C1C}">
                  <a14:useLocalDpi xmlns:a14="http://schemas.microsoft.com/office/drawing/2010/main" val="0"/>
                </a:ext>
              </a:extLst>
            </a:blip>
            <a:stretch>
              <a:fillRect/>
            </a:stretch>
          </p:blipFill>
          <p:spPr>
            <a:xfrm>
              <a:off x="5454334" y="1807909"/>
              <a:ext cx="987552" cy="987552"/>
            </a:xfrm>
            <a:prstGeom prst="ellipse">
              <a:avLst/>
            </a:prstGeom>
            <a:ln w="28575" cap="rnd">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grpSp>
      <p:sp>
        <p:nvSpPr>
          <p:cNvPr id="30" name="TextBox 29"/>
          <p:cNvSpPr txBox="1"/>
          <p:nvPr/>
        </p:nvSpPr>
        <p:spPr>
          <a:xfrm>
            <a:off x="755714" y="2749161"/>
            <a:ext cx="1509967" cy="535531"/>
          </a:xfrm>
          <a:prstGeom prst="rect">
            <a:avLst/>
          </a:prstGeom>
          <a:noFill/>
        </p:spPr>
        <p:txBody>
          <a:bodyPr wrap="square" rtlCol="0">
            <a:spAutoFit/>
          </a:bodyPr>
          <a:lstStyle/>
          <a:p>
            <a:pPr algn="ctr" defTabSz="1219170">
              <a:lnSpc>
                <a:spcPct val="90000"/>
              </a:lnSpc>
              <a:spcAft>
                <a:spcPts val="800"/>
              </a:spcAft>
              <a:buClr>
                <a:srgbClr val="CC0000"/>
              </a:buClr>
              <a:buSzPct val="110000"/>
            </a:pPr>
            <a:r>
              <a:rPr lang="en-US" sz="1600" b="1" dirty="0">
                <a:solidFill>
                  <a:srgbClr val="373737"/>
                </a:solidFill>
                <a:latin typeface="Segoe UI" panose="020B0502040204020203" pitchFamily="34" charset="0"/>
                <a:cs typeface="Segoe UI" panose="020B0502040204020203" pitchFamily="34" charset="0"/>
              </a:rPr>
              <a:t>Janet Guerrero</a:t>
            </a:r>
            <a:endParaRPr lang="en-US" sz="1067" dirty="0">
              <a:solidFill>
                <a:srgbClr val="FFFFFF">
                  <a:lumMod val="50000"/>
                </a:srgbClr>
              </a:solidFill>
              <a:latin typeface="Segoe UI" panose="020B0502040204020203" pitchFamily="34" charset="0"/>
              <a:cs typeface="Segoe UI" panose="020B0502040204020203" pitchFamily="34" charset="0"/>
            </a:endParaRPr>
          </a:p>
        </p:txBody>
      </p:sp>
      <p:sp>
        <p:nvSpPr>
          <p:cNvPr id="31" name="TextBox 30"/>
          <p:cNvSpPr txBox="1"/>
          <p:nvPr/>
        </p:nvSpPr>
        <p:spPr>
          <a:xfrm>
            <a:off x="2627785" y="2749161"/>
            <a:ext cx="1668872" cy="313932"/>
          </a:xfrm>
          <a:prstGeom prst="rect">
            <a:avLst/>
          </a:prstGeom>
          <a:noFill/>
        </p:spPr>
        <p:txBody>
          <a:bodyPr wrap="square" rtlCol="0">
            <a:spAutoFit/>
          </a:bodyPr>
          <a:lstStyle/>
          <a:p>
            <a:pPr algn="ctr" defTabSz="1219170">
              <a:lnSpc>
                <a:spcPct val="90000"/>
              </a:lnSpc>
              <a:spcAft>
                <a:spcPts val="800"/>
              </a:spcAft>
              <a:buClr>
                <a:srgbClr val="CC0000"/>
              </a:buClr>
              <a:buSzPct val="110000"/>
            </a:pPr>
            <a:r>
              <a:rPr lang="en-US" sz="1600" b="1" dirty="0">
                <a:solidFill>
                  <a:srgbClr val="373737"/>
                </a:solidFill>
                <a:latin typeface="Segoe UI" panose="020B0502040204020203" pitchFamily="34" charset="0"/>
                <a:cs typeface="Segoe UI" panose="020B0502040204020203" pitchFamily="34" charset="0"/>
              </a:rPr>
              <a:t>Anthony Gould</a:t>
            </a:r>
            <a:endParaRPr lang="en-US" sz="1067" dirty="0">
              <a:solidFill>
                <a:srgbClr val="FFFFFF">
                  <a:lumMod val="50000"/>
                </a:srgbClr>
              </a:solidFill>
              <a:latin typeface="Segoe UI" panose="020B0502040204020203" pitchFamily="34" charset="0"/>
              <a:cs typeface="Segoe UI" panose="020B0502040204020203" pitchFamily="34" charset="0"/>
            </a:endParaRPr>
          </a:p>
        </p:txBody>
      </p:sp>
      <p:sp>
        <p:nvSpPr>
          <p:cNvPr id="32" name="TextBox 31"/>
          <p:cNvSpPr txBox="1"/>
          <p:nvPr/>
        </p:nvSpPr>
        <p:spPr>
          <a:xfrm>
            <a:off x="4354505" y="2749161"/>
            <a:ext cx="1668872" cy="535531"/>
          </a:xfrm>
          <a:prstGeom prst="rect">
            <a:avLst/>
          </a:prstGeom>
          <a:noFill/>
        </p:spPr>
        <p:txBody>
          <a:bodyPr wrap="square" rtlCol="0">
            <a:spAutoFit/>
          </a:bodyPr>
          <a:lstStyle/>
          <a:p>
            <a:pPr algn="ctr" defTabSz="1219170">
              <a:lnSpc>
                <a:spcPct val="90000"/>
              </a:lnSpc>
              <a:spcAft>
                <a:spcPts val="800"/>
              </a:spcAft>
              <a:buClr>
                <a:srgbClr val="CC0000"/>
              </a:buClr>
              <a:buSzPct val="110000"/>
            </a:pPr>
            <a:r>
              <a:rPr lang="en-US" sz="1600" b="1" dirty="0">
                <a:solidFill>
                  <a:srgbClr val="373737"/>
                </a:solidFill>
                <a:latin typeface="Segoe UI" panose="020B0502040204020203" pitchFamily="34" charset="0"/>
                <a:cs typeface="Segoe UI" panose="020B0502040204020203" pitchFamily="34" charset="0"/>
              </a:rPr>
              <a:t>Scott Henderson</a:t>
            </a:r>
            <a:endParaRPr lang="en-US" sz="1067" dirty="0">
              <a:solidFill>
                <a:srgbClr val="FFFFFF">
                  <a:lumMod val="50000"/>
                </a:srgbClr>
              </a:solidFill>
              <a:latin typeface="Segoe UI" panose="020B0502040204020203" pitchFamily="34" charset="0"/>
              <a:cs typeface="Segoe UI" panose="020B0502040204020203" pitchFamily="34" charset="0"/>
            </a:endParaRPr>
          </a:p>
        </p:txBody>
      </p:sp>
      <p:sp>
        <p:nvSpPr>
          <p:cNvPr id="33" name="TextBox 32"/>
          <p:cNvSpPr txBox="1"/>
          <p:nvPr/>
        </p:nvSpPr>
        <p:spPr>
          <a:xfrm>
            <a:off x="5969147" y="2741441"/>
            <a:ext cx="1668872" cy="535531"/>
          </a:xfrm>
          <a:prstGeom prst="rect">
            <a:avLst/>
          </a:prstGeom>
          <a:noFill/>
        </p:spPr>
        <p:txBody>
          <a:bodyPr wrap="square" rtlCol="0">
            <a:spAutoFit/>
          </a:bodyPr>
          <a:lstStyle/>
          <a:p>
            <a:pPr algn="ctr" defTabSz="1219170">
              <a:lnSpc>
                <a:spcPct val="90000"/>
              </a:lnSpc>
              <a:buClr>
                <a:srgbClr val="CC0000"/>
              </a:buClr>
              <a:buSzPct val="110000"/>
            </a:pPr>
            <a:r>
              <a:rPr lang="en-US" sz="1600" b="1" dirty="0">
                <a:solidFill>
                  <a:srgbClr val="373737"/>
                </a:solidFill>
                <a:latin typeface="Segoe UI" panose="020B0502040204020203" pitchFamily="34" charset="0"/>
                <a:cs typeface="Segoe UI" panose="020B0502040204020203" pitchFamily="34" charset="0"/>
              </a:rPr>
              <a:t>Ben </a:t>
            </a:r>
          </a:p>
          <a:p>
            <a:pPr algn="ctr" defTabSz="1219170">
              <a:lnSpc>
                <a:spcPct val="90000"/>
              </a:lnSpc>
              <a:buClr>
                <a:srgbClr val="CC0000"/>
              </a:buClr>
              <a:buSzPct val="110000"/>
            </a:pPr>
            <a:r>
              <a:rPr lang="en-US" sz="1600" b="1" dirty="0">
                <a:solidFill>
                  <a:srgbClr val="373737"/>
                </a:solidFill>
                <a:latin typeface="Segoe UI" panose="020B0502040204020203" pitchFamily="34" charset="0"/>
                <a:cs typeface="Segoe UI" panose="020B0502040204020203" pitchFamily="34" charset="0"/>
              </a:rPr>
              <a:t>Ahlvin</a:t>
            </a:r>
            <a:endParaRPr lang="en-US" sz="1067" dirty="0">
              <a:solidFill>
                <a:srgbClr val="FFFFFF">
                  <a:lumMod val="50000"/>
                </a:srgbClr>
              </a:solidFill>
              <a:latin typeface="Segoe UI" panose="020B0502040204020203" pitchFamily="34" charset="0"/>
              <a:cs typeface="Segoe UI" panose="020B0502040204020203" pitchFamily="34" charset="0"/>
            </a:endParaRPr>
          </a:p>
        </p:txBody>
      </p:sp>
      <p:sp>
        <p:nvSpPr>
          <p:cNvPr id="34" name="TextBox 33"/>
          <p:cNvSpPr txBox="1"/>
          <p:nvPr/>
        </p:nvSpPr>
        <p:spPr>
          <a:xfrm>
            <a:off x="7695867" y="2729618"/>
            <a:ext cx="1668872" cy="535531"/>
          </a:xfrm>
          <a:prstGeom prst="rect">
            <a:avLst/>
          </a:prstGeom>
          <a:noFill/>
        </p:spPr>
        <p:txBody>
          <a:bodyPr wrap="square" rtlCol="0">
            <a:spAutoFit/>
          </a:bodyPr>
          <a:lstStyle/>
          <a:p>
            <a:pPr algn="ctr" defTabSz="1219170">
              <a:lnSpc>
                <a:spcPct val="90000"/>
              </a:lnSpc>
              <a:buClr>
                <a:srgbClr val="CC0000"/>
              </a:buClr>
              <a:buSzPct val="110000"/>
            </a:pPr>
            <a:r>
              <a:rPr lang="en-US" sz="1600" b="1" dirty="0">
                <a:solidFill>
                  <a:srgbClr val="373737"/>
                </a:solidFill>
                <a:latin typeface="Segoe UI" panose="020B0502040204020203" pitchFamily="34" charset="0"/>
                <a:cs typeface="Segoe UI" panose="020B0502040204020203" pitchFamily="34" charset="0"/>
              </a:rPr>
              <a:t>Tobias </a:t>
            </a:r>
          </a:p>
          <a:p>
            <a:pPr algn="ctr" defTabSz="1219170">
              <a:lnSpc>
                <a:spcPct val="90000"/>
              </a:lnSpc>
              <a:buClr>
                <a:srgbClr val="CC0000"/>
              </a:buClr>
              <a:buSzPct val="110000"/>
            </a:pPr>
            <a:r>
              <a:rPr lang="en-US" sz="1600" b="1" dirty="0">
                <a:solidFill>
                  <a:srgbClr val="373737"/>
                </a:solidFill>
                <a:latin typeface="Segoe UI" panose="020B0502040204020203" pitchFamily="34" charset="0"/>
                <a:cs typeface="Segoe UI" panose="020B0502040204020203" pitchFamily="34" charset="0"/>
              </a:rPr>
              <a:t>Cortese</a:t>
            </a:r>
            <a:endParaRPr lang="en-US" sz="1067" dirty="0">
              <a:solidFill>
                <a:srgbClr val="FFFFFF">
                  <a:lumMod val="50000"/>
                </a:srgbClr>
              </a:solidFill>
              <a:latin typeface="Segoe UI" panose="020B0502040204020203" pitchFamily="34" charset="0"/>
              <a:cs typeface="Segoe UI" panose="020B0502040204020203" pitchFamily="34" charset="0"/>
            </a:endParaRPr>
          </a:p>
        </p:txBody>
      </p:sp>
      <p:sp>
        <p:nvSpPr>
          <p:cNvPr id="35" name="TextBox 34"/>
          <p:cNvSpPr txBox="1"/>
          <p:nvPr/>
        </p:nvSpPr>
        <p:spPr>
          <a:xfrm>
            <a:off x="9531456" y="2749161"/>
            <a:ext cx="1668872" cy="535531"/>
          </a:xfrm>
          <a:prstGeom prst="rect">
            <a:avLst/>
          </a:prstGeom>
          <a:noFill/>
        </p:spPr>
        <p:txBody>
          <a:bodyPr wrap="square" rtlCol="0">
            <a:spAutoFit/>
          </a:bodyPr>
          <a:lstStyle/>
          <a:p>
            <a:pPr algn="ctr" defTabSz="1219170">
              <a:lnSpc>
                <a:spcPct val="90000"/>
              </a:lnSpc>
              <a:buClr>
                <a:srgbClr val="CC0000"/>
              </a:buClr>
              <a:buSzPct val="110000"/>
            </a:pPr>
            <a:r>
              <a:rPr lang="en-US" sz="1600" b="1" dirty="0">
                <a:solidFill>
                  <a:srgbClr val="373737"/>
                </a:solidFill>
                <a:latin typeface="Segoe UI" panose="020B0502040204020203" pitchFamily="34" charset="0"/>
                <a:cs typeface="Segoe UI" panose="020B0502040204020203" pitchFamily="34" charset="0"/>
              </a:rPr>
              <a:t>Dan </a:t>
            </a:r>
          </a:p>
          <a:p>
            <a:pPr algn="ctr" defTabSz="1219170">
              <a:lnSpc>
                <a:spcPct val="90000"/>
              </a:lnSpc>
              <a:buClr>
                <a:srgbClr val="CC0000"/>
              </a:buClr>
              <a:buSzPct val="110000"/>
            </a:pPr>
            <a:r>
              <a:rPr lang="en-US" sz="1600" b="1" dirty="0">
                <a:solidFill>
                  <a:srgbClr val="373737"/>
                </a:solidFill>
                <a:latin typeface="Segoe UI" panose="020B0502040204020203" pitchFamily="34" charset="0"/>
                <a:cs typeface="Segoe UI" panose="020B0502040204020203" pitchFamily="34" charset="0"/>
              </a:rPr>
              <a:t>Tetrick</a:t>
            </a:r>
            <a:endParaRPr lang="en-US" sz="1067" dirty="0">
              <a:solidFill>
                <a:srgbClr val="FFFFFF">
                  <a:lumMod val="50000"/>
                </a:srgbClr>
              </a:solidFill>
              <a:latin typeface="Segoe UI" panose="020B0502040204020203" pitchFamily="34" charset="0"/>
              <a:cs typeface="Segoe UI" panose="020B0502040204020203" pitchFamily="34" charset="0"/>
            </a:endParaRPr>
          </a:p>
        </p:txBody>
      </p:sp>
      <p:sp>
        <p:nvSpPr>
          <p:cNvPr id="18" name="Rectangle 17"/>
          <p:cNvSpPr/>
          <p:nvPr/>
        </p:nvSpPr>
        <p:spPr>
          <a:xfrm>
            <a:off x="1" y="3899427"/>
            <a:ext cx="6023376" cy="29473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87680" tIns="0" rIns="487680" bIns="182880" rtlCol="0" anchor="ctr" anchorCtr="0"/>
          <a:lstStyle/>
          <a:p>
            <a:pPr defTabSz="1219170" fontAlgn="base">
              <a:spcAft>
                <a:spcPct val="0"/>
              </a:spcAft>
              <a:buClr>
                <a:srgbClr val="09AFED"/>
              </a:buClr>
              <a:defRPr/>
            </a:pPr>
            <a:r>
              <a:rPr lang="en-US" sz="2667" b="1" dirty="0">
                <a:solidFill>
                  <a:srgbClr val="FFFFFF"/>
                </a:solidFill>
                <a:latin typeface="Segoe UI" panose="020B0502040204020203" pitchFamily="34" charset="0"/>
                <a:cs typeface="Segoe UI" panose="020B0502040204020203" pitchFamily="34" charset="0"/>
              </a:rPr>
              <a:t>In Flight Work</a:t>
            </a:r>
          </a:p>
          <a:p>
            <a:pPr defTabSz="1219170" fontAlgn="base">
              <a:spcAft>
                <a:spcPct val="0"/>
              </a:spcAft>
              <a:buClr>
                <a:srgbClr val="09AFED"/>
              </a:buClr>
              <a:defRPr/>
            </a:pPr>
            <a:endParaRPr lang="en-US" sz="2667" b="1" dirty="0">
              <a:solidFill>
                <a:srgbClr val="FFFFFF"/>
              </a:solidFill>
              <a:latin typeface="Segoe UI" panose="020B0502040204020203" pitchFamily="34" charset="0"/>
              <a:cs typeface="Segoe UI" panose="020B0502040204020203" pitchFamily="34" charset="0"/>
            </a:endParaRPr>
          </a:p>
          <a:p>
            <a:pPr marL="228594" indent="-228594" defTabSz="1219170" fontAlgn="base">
              <a:spcAft>
                <a:spcPct val="0"/>
              </a:spcAft>
              <a:buClr>
                <a:srgbClr val="09AFED"/>
              </a:buClr>
              <a:buFont typeface="Arial" panose="020B0604020202020204" pitchFamily="34" charset="0"/>
              <a:buChar char="•"/>
              <a:defRPr/>
            </a:pPr>
            <a:r>
              <a:rPr lang="en-US" sz="1600" dirty="0">
                <a:solidFill>
                  <a:srgbClr val="FFFFFF"/>
                </a:solidFill>
                <a:latin typeface="Segoe UI Light" panose="020B0502040204020203" pitchFamily="34" charset="0"/>
                <a:cs typeface="Segoe UI Light" panose="020B0502040204020203" pitchFamily="34" charset="0"/>
              </a:rPr>
              <a:t>T-Mobile Radio Frequency (RF) planning demand and capacity</a:t>
            </a:r>
          </a:p>
          <a:p>
            <a:pPr marL="228594" indent="-228594" defTabSz="1219170" fontAlgn="base">
              <a:spcAft>
                <a:spcPct val="0"/>
              </a:spcAft>
              <a:buClr>
                <a:srgbClr val="09AFED"/>
              </a:buClr>
              <a:buFont typeface="Arial" panose="020B0604020202020204" pitchFamily="34" charset="0"/>
              <a:buChar char="•"/>
              <a:defRPr/>
            </a:pPr>
            <a:r>
              <a:rPr lang="en-US" sz="1600" dirty="0" err="1">
                <a:solidFill>
                  <a:srgbClr val="FFFFFF"/>
                </a:solidFill>
                <a:latin typeface="Segoe UI Light" panose="020B0502040204020203" pitchFamily="34" charset="0"/>
                <a:cs typeface="Segoe UI Light" panose="020B0502040204020203" pitchFamily="34" charset="0"/>
              </a:rPr>
              <a:t>Allrecipes</a:t>
            </a:r>
            <a:r>
              <a:rPr lang="en-US" sz="1600" dirty="0">
                <a:solidFill>
                  <a:srgbClr val="FFFFFF"/>
                </a:solidFill>
                <a:latin typeface="Segoe UI Light" panose="020B0502040204020203" pitchFamily="34" charset="0"/>
                <a:cs typeface="Segoe UI Light" panose="020B0502040204020203" pitchFamily="34" charset="0"/>
              </a:rPr>
              <a:t> Shopper Analytics- UPC matching and weather models</a:t>
            </a:r>
          </a:p>
          <a:p>
            <a:pPr marL="228594" indent="-228594" defTabSz="1219170" fontAlgn="base">
              <a:spcAft>
                <a:spcPct val="0"/>
              </a:spcAft>
              <a:buClr>
                <a:srgbClr val="09AFED"/>
              </a:buClr>
              <a:buFont typeface="Arial" panose="020B0604020202020204" pitchFamily="34" charset="0"/>
              <a:buChar char="•"/>
              <a:defRPr/>
            </a:pPr>
            <a:r>
              <a:rPr lang="en-US" sz="1600" dirty="0">
                <a:solidFill>
                  <a:srgbClr val="FFFFFF"/>
                </a:solidFill>
                <a:latin typeface="Segoe UI Light" panose="020B0502040204020203" pitchFamily="34" charset="0"/>
                <a:cs typeface="Segoe UI Light" panose="020B0502040204020203" pitchFamily="34" charset="0"/>
              </a:rPr>
              <a:t>Power BI Product Team development support</a:t>
            </a:r>
          </a:p>
          <a:p>
            <a:pPr marL="228594" indent="-228594" defTabSz="1219170" fontAlgn="base">
              <a:spcAft>
                <a:spcPct val="0"/>
              </a:spcAft>
              <a:buClr>
                <a:srgbClr val="09AFED"/>
              </a:buClr>
              <a:buFont typeface="Arial" panose="020B0604020202020204" pitchFamily="34" charset="0"/>
              <a:buChar char="•"/>
              <a:defRPr/>
            </a:pPr>
            <a:r>
              <a:rPr lang="en-US" sz="1600" dirty="0">
                <a:solidFill>
                  <a:srgbClr val="FFFFFF"/>
                </a:solidFill>
                <a:latin typeface="Segoe UI Light" panose="020B0502040204020203" pitchFamily="34" charset="0"/>
                <a:cs typeface="Segoe UI Light" panose="020B0502040204020203" pitchFamily="34" charset="0"/>
              </a:rPr>
              <a:t>Microsoft Office Insights- marketing attribution and lead gen</a:t>
            </a:r>
            <a:endParaRPr lang="en-US" sz="1400" dirty="0">
              <a:solidFill>
                <a:srgbClr val="FFFFFF"/>
              </a:solidFill>
              <a:latin typeface="Segoe UI Light" panose="020B0502040204020203" pitchFamily="34" charset="0"/>
              <a:cs typeface="Segoe UI Light" panose="020B0502040204020203" pitchFamily="34" charset="0"/>
            </a:endParaRPr>
          </a:p>
        </p:txBody>
      </p:sp>
      <p:sp>
        <p:nvSpPr>
          <p:cNvPr id="21" name="Rectangle 20">
            <a:extLst>
              <a:ext uri="{FF2B5EF4-FFF2-40B4-BE49-F238E27FC236}">
                <a16:creationId xmlns:a16="http://schemas.microsoft.com/office/drawing/2014/main" id="{C61D4448-AF4E-4C69-895A-1698AE003B6F}"/>
              </a:ext>
            </a:extLst>
          </p:cNvPr>
          <p:cNvSpPr/>
          <p:nvPr/>
        </p:nvSpPr>
        <p:spPr>
          <a:xfrm>
            <a:off x="6023378" y="3902136"/>
            <a:ext cx="6168623" cy="29473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87680" tIns="0" rIns="487680" bIns="182880" rtlCol="0" anchor="ctr" anchorCtr="0"/>
          <a:lstStyle/>
          <a:p>
            <a:pPr defTabSz="1219170" fontAlgn="base">
              <a:spcAft>
                <a:spcPct val="0"/>
              </a:spcAft>
              <a:buClr>
                <a:srgbClr val="09AFED"/>
              </a:buClr>
              <a:defRPr/>
            </a:pPr>
            <a:r>
              <a:rPr lang="en-US" sz="2667" b="1" dirty="0">
                <a:solidFill>
                  <a:srgbClr val="FFFFFF"/>
                </a:solidFill>
                <a:latin typeface="Segoe UI" panose="020B0502040204020203" pitchFamily="34" charset="0"/>
                <a:cs typeface="Segoe UI" panose="020B0502040204020203" pitchFamily="34" charset="0"/>
              </a:rPr>
              <a:t>Leading External Training</a:t>
            </a:r>
          </a:p>
          <a:p>
            <a:pPr defTabSz="1219170" fontAlgn="base">
              <a:spcAft>
                <a:spcPct val="0"/>
              </a:spcAft>
              <a:buClr>
                <a:srgbClr val="09AFED"/>
              </a:buClr>
              <a:defRPr/>
            </a:pPr>
            <a:endParaRPr lang="en-US" sz="2667" b="1" dirty="0">
              <a:solidFill>
                <a:srgbClr val="FFFFFF"/>
              </a:solidFill>
              <a:latin typeface="Segoe UI" panose="020B0502040204020203" pitchFamily="34" charset="0"/>
              <a:cs typeface="Segoe UI" panose="020B0502040204020203" pitchFamily="34" charset="0"/>
            </a:endParaRPr>
          </a:p>
          <a:p>
            <a:pPr marL="228594" indent="-228594" defTabSz="1219170" fontAlgn="base">
              <a:spcAft>
                <a:spcPct val="0"/>
              </a:spcAft>
              <a:buClr>
                <a:srgbClr val="09AFED"/>
              </a:buClr>
              <a:buFont typeface="Arial" panose="020B0604020202020204" pitchFamily="34" charset="0"/>
              <a:buChar char="•"/>
              <a:defRPr/>
            </a:pPr>
            <a:r>
              <a:rPr lang="en-US" sz="1600" dirty="0">
                <a:solidFill>
                  <a:srgbClr val="FFFFFF"/>
                </a:solidFill>
                <a:latin typeface="Segoe UI Light" panose="020B0502040204020203" pitchFamily="34" charset="0"/>
                <a:cs typeface="Segoe UI Light" panose="020B0502040204020203" pitchFamily="34" charset="0"/>
              </a:rPr>
              <a:t>R Server</a:t>
            </a:r>
          </a:p>
          <a:p>
            <a:pPr marL="228594" indent="-228594" defTabSz="1219170" fontAlgn="base">
              <a:spcAft>
                <a:spcPct val="0"/>
              </a:spcAft>
              <a:buClr>
                <a:srgbClr val="09AFED"/>
              </a:buClr>
              <a:buFont typeface="Arial" panose="020B0604020202020204" pitchFamily="34" charset="0"/>
              <a:buChar char="•"/>
              <a:defRPr/>
            </a:pPr>
            <a:r>
              <a:rPr lang="en-US" sz="1600" dirty="0">
                <a:solidFill>
                  <a:srgbClr val="FFFFFF"/>
                </a:solidFill>
                <a:latin typeface="Segoe UI Light" panose="020B0502040204020203" pitchFamily="34" charset="0"/>
                <a:cs typeface="Segoe UI Light" panose="020B0502040204020203" pitchFamily="34" charset="0"/>
              </a:rPr>
              <a:t>Cortana Intelligence Suite (including Azure ML)</a:t>
            </a:r>
          </a:p>
          <a:p>
            <a:pPr marL="228594" indent="-228594" defTabSz="1219170" fontAlgn="base">
              <a:spcAft>
                <a:spcPct val="0"/>
              </a:spcAft>
              <a:buClr>
                <a:srgbClr val="09AFED"/>
              </a:buClr>
              <a:buFont typeface="Arial" panose="020B0604020202020204" pitchFamily="34" charset="0"/>
              <a:buChar char="•"/>
              <a:defRPr/>
            </a:pPr>
            <a:r>
              <a:rPr lang="en-US" sz="1600" dirty="0">
                <a:solidFill>
                  <a:srgbClr val="FFFFFF"/>
                </a:solidFill>
                <a:latin typeface="Segoe UI Light" panose="020B0502040204020203" pitchFamily="34" charset="0"/>
                <a:cs typeface="Segoe UI Light" panose="020B0502040204020203" pitchFamily="34" charset="0"/>
              </a:rPr>
              <a:t>Intro to R and Power BI</a:t>
            </a:r>
          </a:p>
          <a:p>
            <a:pPr marL="228594" indent="-228594" defTabSz="1219170" fontAlgn="base">
              <a:spcAft>
                <a:spcPct val="0"/>
              </a:spcAft>
              <a:buClr>
                <a:srgbClr val="09AFED"/>
              </a:buClr>
              <a:buFont typeface="Arial" panose="020B0604020202020204" pitchFamily="34" charset="0"/>
              <a:buChar char="•"/>
              <a:defRPr/>
            </a:pPr>
            <a:r>
              <a:rPr lang="en-US" sz="1600" dirty="0">
                <a:solidFill>
                  <a:srgbClr val="FFFFFF"/>
                </a:solidFill>
                <a:latin typeface="Segoe UI Light" panose="020B0502040204020203" pitchFamily="34" charset="0"/>
                <a:cs typeface="Segoe UI Light" panose="020B0502040204020203" pitchFamily="34" charset="0"/>
              </a:rPr>
              <a:t>Azure Analysis Services</a:t>
            </a:r>
          </a:p>
          <a:p>
            <a:pPr marL="228594" indent="-228594" defTabSz="1219170" fontAlgn="base">
              <a:spcAft>
                <a:spcPct val="0"/>
              </a:spcAft>
              <a:buClr>
                <a:srgbClr val="09AFED"/>
              </a:buClr>
              <a:buFont typeface="Arial" panose="020B0604020202020204" pitchFamily="34" charset="0"/>
              <a:buChar char="•"/>
              <a:defRPr/>
            </a:pPr>
            <a:r>
              <a:rPr lang="en-US" sz="1600" dirty="0">
                <a:solidFill>
                  <a:srgbClr val="FFFFFF"/>
                </a:solidFill>
                <a:latin typeface="Segoe UI Light" panose="020B0502040204020203" pitchFamily="34" charset="0"/>
                <a:cs typeface="Segoe UI Light" panose="020B0502040204020203" pitchFamily="34" charset="0"/>
              </a:rPr>
              <a:t>Power BI Dashboard in a Day, DAX, Data Modeling</a:t>
            </a:r>
          </a:p>
          <a:p>
            <a:pPr marL="228594" indent="-228594" defTabSz="1219170" fontAlgn="base">
              <a:spcAft>
                <a:spcPct val="0"/>
              </a:spcAft>
              <a:buClr>
                <a:srgbClr val="09AFED"/>
              </a:buClr>
              <a:buFont typeface="Arial" panose="020B0604020202020204" pitchFamily="34" charset="0"/>
              <a:buChar char="•"/>
              <a:defRPr/>
            </a:pPr>
            <a:endParaRPr lang="en-US" sz="1600" dirty="0">
              <a:solidFill>
                <a:srgbClr val="FFFFFF"/>
              </a:solidFill>
              <a:latin typeface="Segoe UI Light" panose="020B0502040204020203" pitchFamily="34" charset="0"/>
              <a:cs typeface="Segoe UI Light" panose="020B0502040204020203" pitchFamily="34" charset="0"/>
            </a:endParaRPr>
          </a:p>
          <a:p>
            <a:pPr marL="228594" indent="-228594" defTabSz="1219170" fontAlgn="base">
              <a:spcAft>
                <a:spcPct val="0"/>
              </a:spcAft>
              <a:buClr>
                <a:srgbClr val="09AFED"/>
              </a:buClr>
              <a:buFont typeface="Arial" panose="020B0604020202020204" pitchFamily="34" charset="0"/>
              <a:buChar char="•"/>
              <a:defRPr/>
            </a:pPr>
            <a:endParaRPr lang="en-US" sz="1400" dirty="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3692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B084A82E-73F1-4893-80A5-9287988053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6512" y="1068595"/>
            <a:ext cx="987552" cy="987552"/>
          </a:xfrm>
          <a:prstGeom prst="ellipse">
            <a:avLst/>
          </a:prstGeom>
          <a:ln w="28575" cap="rnd">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2" name="Picture 11">
            <a:extLst>
              <a:ext uri="{FF2B5EF4-FFF2-40B4-BE49-F238E27FC236}">
                <a16:creationId xmlns:a16="http://schemas.microsoft.com/office/drawing/2014/main" id="{A500E782-3759-451D-8168-CD69723579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1579" y="1562371"/>
            <a:ext cx="913019" cy="987552"/>
          </a:xfrm>
          <a:prstGeom prst="ellipse">
            <a:avLst/>
          </a:prstGeom>
          <a:ln w="28575" cap="rnd">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3" name="Picture 12">
            <a:extLst>
              <a:ext uri="{FF2B5EF4-FFF2-40B4-BE49-F238E27FC236}">
                <a16:creationId xmlns:a16="http://schemas.microsoft.com/office/drawing/2014/main" id="{CFF1F300-F50B-4D12-BEDA-14FEDDD7F8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2779" y="1578104"/>
            <a:ext cx="913019" cy="956085"/>
          </a:xfrm>
          <a:prstGeom prst="ellipse">
            <a:avLst/>
          </a:prstGeom>
          <a:ln w="28575" cap="rnd">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4" name="Picture 13">
            <a:extLst>
              <a:ext uri="{FF2B5EF4-FFF2-40B4-BE49-F238E27FC236}">
                <a16:creationId xmlns:a16="http://schemas.microsoft.com/office/drawing/2014/main" id="{1411CA20-A482-45FA-B10C-C48DE822EA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39491" y="3360704"/>
            <a:ext cx="913019" cy="913019"/>
          </a:xfrm>
          <a:prstGeom prst="ellipse">
            <a:avLst/>
          </a:prstGeom>
          <a:ln w="28575" cap="rnd">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5" name="Picture 14">
            <a:extLst>
              <a:ext uri="{FF2B5EF4-FFF2-40B4-BE49-F238E27FC236}">
                <a16:creationId xmlns:a16="http://schemas.microsoft.com/office/drawing/2014/main" id="{E6E9DEAE-CE71-41D6-A84D-BDE9AB81AC0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93845" y="2767522"/>
            <a:ext cx="913019" cy="829383"/>
          </a:xfrm>
          <a:prstGeom prst="ellipse">
            <a:avLst/>
          </a:prstGeom>
          <a:ln w="28575" cap="rnd">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16" name="TextBox 15">
            <a:extLst>
              <a:ext uri="{FF2B5EF4-FFF2-40B4-BE49-F238E27FC236}">
                <a16:creationId xmlns:a16="http://schemas.microsoft.com/office/drawing/2014/main" id="{3F393394-7FE7-446A-B952-32DCB9C4BDA1}"/>
              </a:ext>
            </a:extLst>
          </p:cNvPr>
          <p:cNvSpPr txBox="1"/>
          <p:nvPr/>
        </p:nvSpPr>
        <p:spPr>
          <a:xfrm>
            <a:off x="5554678" y="723885"/>
            <a:ext cx="1751221" cy="313932"/>
          </a:xfrm>
          <a:prstGeom prst="rect">
            <a:avLst/>
          </a:prstGeom>
          <a:solidFill>
            <a:schemeClr val="bg1">
              <a:lumMod val="75000"/>
              <a:alpha val="55000"/>
            </a:schemeClr>
          </a:solidFill>
        </p:spPr>
        <p:txBody>
          <a:bodyPr wrap="square" rtlCol="0">
            <a:spAutoFit/>
          </a:bodyPr>
          <a:lstStyle/>
          <a:p>
            <a:pPr algn="ctr" defTabSz="1219170">
              <a:lnSpc>
                <a:spcPct val="90000"/>
              </a:lnSpc>
              <a:spcBef>
                <a:spcPts val="1600"/>
              </a:spcBef>
              <a:buClr>
                <a:srgbClr val="CC0000"/>
              </a:buClr>
              <a:buSzPct val="110000"/>
            </a:pPr>
            <a:r>
              <a:rPr lang="en-US" sz="1600" dirty="0">
                <a:solidFill>
                  <a:srgbClr val="0070C0"/>
                </a:solidFill>
                <a:latin typeface="Arial" panose="020B0604020202020204" pitchFamily="34" charset="0"/>
                <a:cs typeface="Arial" panose="020B0604020202020204" pitchFamily="34" charset="0"/>
              </a:rPr>
              <a:t>Luke Stanke</a:t>
            </a:r>
          </a:p>
        </p:txBody>
      </p:sp>
      <p:sp>
        <p:nvSpPr>
          <p:cNvPr id="17" name="TextBox 16">
            <a:extLst>
              <a:ext uri="{FF2B5EF4-FFF2-40B4-BE49-F238E27FC236}">
                <a16:creationId xmlns:a16="http://schemas.microsoft.com/office/drawing/2014/main" id="{183030F7-9DD2-47EC-99CF-F805976072CE}"/>
              </a:ext>
            </a:extLst>
          </p:cNvPr>
          <p:cNvSpPr txBox="1"/>
          <p:nvPr/>
        </p:nvSpPr>
        <p:spPr>
          <a:xfrm>
            <a:off x="9474744" y="3642149"/>
            <a:ext cx="1751221" cy="313932"/>
          </a:xfrm>
          <a:prstGeom prst="rect">
            <a:avLst/>
          </a:prstGeom>
          <a:solidFill>
            <a:schemeClr val="bg1">
              <a:lumMod val="75000"/>
              <a:alpha val="55000"/>
            </a:schemeClr>
          </a:solidFill>
        </p:spPr>
        <p:txBody>
          <a:bodyPr wrap="square" rtlCol="0">
            <a:spAutoFit/>
          </a:bodyPr>
          <a:lstStyle/>
          <a:p>
            <a:pPr algn="ctr" defTabSz="1219170">
              <a:lnSpc>
                <a:spcPct val="90000"/>
              </a:lnSpc>
              <a:spcBef>
                <a:spcPts val="1600"/>
              </a:spcBef>
              <a:buClr>
                <a:srgbClr val="CC0000"/>
              </a:buClr>
              <a:buSzPct val="110000"/>
            </a:pPr>
            <a:r>
              <a:rPr lang="en-US" sz="1600" dirty="0">
                <a:solidFill>
                  <a:srgbClr val="0070C0"/>
                </a:solidFill>
                <a:latin typeface="Arial" panose="020B0604020202020204" pitchFamily="34" charset="0"/>
                <a:cs typeface="Arial" panose="020B0604020202020204" pitchFamily="34" charset="0"/>
              </a:rPr>
              <a:t>Navneet Tuteja</a:t>
            </a:r>
          </a:p>
        </p:txBody>
      </p:sp>
      <p:sp>
        <p:nvSpPr>
          <p:cNvPr id="18" name="TextBox 17">
            <a:extLst>
              <a:ext uri="{FF2B5EF4-FFF2-40B4-BE49-F238E27FC236}">
                <a16:creationId xmlns:a16="http://schemas.microsoft.com/office/drawing/2014/main" id="{10AB8E7B-7CC6-4FCD-856F-66D935C4D4B1}"/>
              </a:ext>
            </a:extLst>
          </p:cNvPr>
          <p:cNvSpPr txBox="1"/>
          <p:nvPr/>
        </p:nvSpPr>
        <p:spPr>
          <a:xfrm>
            <a:off x="9415478" y="1156966"/>
            <a:ext cx="1751221" cy="313932"/>
          </a:xfrm>
          <a:prstGeom prst="rect">
            <a:avLst/>
          </a:prstGeom>
          <a:solidFill>
            <a:schemeClr val="bg1">
              <a:lumMod val="75000"/>
              <a:alpha val="55000"/>
            </a:schemeClr>
          </a:solidFill>
        </p:spPr>
        <p:txBody>
          <a:bodyPr wrap="square" rtlCol="0">
            <a:spAutoFit/>
          </a:bodyPr>
          <a:lstStyle/>
          <a:p>
            <a:pPr algn="ctr" defTabSz="1219170">
              <a:lnSpc>
                <a:spcPct val="90000"/>
              </a:lnSpc>
              <a:spcBef>
                <a:spcPts val="1600"/>
              </a:spcBef>
              <a:buClr>
                <a:srgbClr val="CC0000"/>
              </a:buClr>
              <a:buSzPct val="110000"/>
            </a:pPr>
            <a:r>
              <a:rPr lang="en-US" sz="1600" dirty="0">
                <a:solidFill>
                  <a:srgbClr val="0070C0"/>
                </a:solidFill>
                <a:latin typeface="Arial" panose="020B0604020202020204" pitchFamily="34" charset="0"/>
                <a:cs typeface="Arial" panose="020B0604020202020204" pitchFamily="34" charset="0"/>
              </a:rPr>
              <a:t>Saken Kulkarni</a:t>
            </a:r>
          </a:p>
        </p:txBody>
      </p:sp>
      <p:sp>
        <p:nvSpPr>
          <p:cNvPr id="19" name="TextBox 18">
            <a:extLst>
              <a:ext uri="{FF2B5EF4-FFF2-40B4-BE49-F238E27FC236}">
                <a16:creationId xmlns:a16="http://schemas.microsoft.com/office/drawing/2014/main" id="{A5718EAE-D55E-4029-97D2-52EEF50F7578}"/>
              </a:ext>
            </a:extLst>
          </p:cNvPr>
          <p:cNvSpPr txBox="1"/>
          <p:nvPr/>
        </p:nvSpPr>
        <p:spPr>
          <a:xfrm>
            <a:off x="7205240" y="1173710"/>
            <a:ext cx="1625493" cy="313932"/>
          </a:xfrm>
          <a:prstGeom prst="rect">
            <a:avLst/>
          </a:prstGeom>
          <a:solidFill>
            <a:schemeClr val="bg1">
              <a:lumMod val="75000"/>
              <a:alpha val="55000"/>
            </a:schemeClr>
          </a:solidFill>
        </p:spPr>
        <p:txBody>
          <a:bodyPr wrap="square" rtlCol="0">
            <a:spAutoFit/>
          </a:bodyPr>
          <a:lstStyle/>
          <a:p>
            <a:pPr algn="ctr" defTabSz="1219170">
              <a:lnSpc>
                <a:spcPct val="90000"/>
              </a:lnSpc>
              <a:spcBef>
                <a:spcPts val="1600"/>
              </a:spcBef>
              <a:buClr>
                <a:srgbClr val="CC0000"/>
              </a:buClr>
              <a:buSzPct val="110000"/>
            </a:pPr>
            <a:r>
              <a:rPr lang="en-US" sz="1600" dirty="0">
                <a:solidFill>
                  <a:srgbClr val="0070C0"/>
                </a:solidFill>
                <a:latin typeface="Arial" panose="020B0604020202020204" pitchFamily="34" charset="0"/>
                <a:cs typeface="Arial" panose="020B0604020202020204" pitchFamily="34" charset="0"/>
              </a:rPr>
              <a:t>Marina Matovic</a:t>
            </a:r>
          </a:p>
        </p:txBody>
      </p:sp>
      <p:sp>
        <p:nvSpPr>
          <p:cNvPr id="20" name="TextBox 19">
            <a:extLst>
              <a:ext uri="{FF2B5EF4-FFF2-40B4-BE49-F238E27FC236}">
                <a16:creationId xmlns:a16="http://schemas.microsoft.com/office/drawing/2014/main" id="{2E0F1498-B404-41DE-9891-D0A275EDCC9D}"/>
              </a:ext>
            </a:extLst>
          </p:cNvPr>
          <p:cNvSpPr txBox="1"/>
          <p:nvPr/>
        </p:nvSpPr>
        <p:spPr>
          <a:xfrm>
            <a:off x="5172843" y="2952458"/>
            <a:ext cx="1751221" cy="313932"/>
          </a:xfrm>
          <a:prstGeom prst="rect">
            <a:avLst/>
          </a:prstGeom>
          <a:solidFill>
            <a:schemeClr val="bg1">
              <a:lumMod val="75000"/>
              <a:alpha val="55000"/>
            </a:schemeClr>
          </a:solidFill>
        </p:spPr>
        <p:txBody>
          <a:bodyPr wrap="square" rtlCol="0">
            <a:spAutoFit/>
          </a:bodyPr>
          <a:lstStyle/>
          <a:p>
            <a:pPr algn="ctr" defTabSz="1219170">
              <a:lnSpc>
                <a:spcPct val="90000"/>
              </a:lnSpc>
              <a:spcBef>
                <a:spcPts val="1600"/>
              </a:spcBef>
              <a:buClr>
                <a:srgbClr val="CC0000"/>
              </a:buClr>
              <a:buSzPct val="110000"/>
            </a:pPr>
            <a:r>
              <a:rPr lang="en-US" sz="1600" dirty="0">
                <a:solidFill>
                  <a:srgbClr val="0070C0"/>
                </a:solidFill>
                <a:latin typeface="Arial" panose="020B0604020202020204" pitchFamily="34" charset="0"/>
                <a:cs typeface="Arial" panose="020B0604020202020204" pitchFamily="34" charset="0"/>
              </a:rPr>
              <a:t>Austin Tidmore</a:t>
            </a:r>
          </a:p>
        </p:txBody>
      </p:sp>
      <p:pic>
        <p:nvPicPr>
          <p:cNvPr id="21" name="Picture 20">
            <a:extLst>
              <a:ext uri="{FF2B5EF4-FFF2-40B4-BE49-F238E27FC236}">
                <a16:creationId xmlns:a16="http://schemas.microsoft.com/office/drawing/2014/main" id="{CFA6FD45-EB28-47E3-B956-CA0A61E1D16F}"/>
              </a:ext>
            </a:extLst>
          </p:cNvPr>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2569488" y="169413"/>
            <a:ext cx="987552" cy="987552"/>
          </a:xfrm>
          <a:prstGeom prst="ellipse">
            <a:avLst/>
          </a:prstGeom>
          <a:ln w="28575" cap="rnd">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22" name="TextBox 21">
            <a:extLst>
              <a:ext uri="{FF2B5EF4-FFF2-40B4-BE49-F238E27FC236}">
                <a16:creationId xmlns:a16="http://schemas.microsoft.com/office/drawing/2014/main" id="{86B72C94-57DA-45A0-B9DA-4ED51EE61AC7}"/>
              </a:ext>
            </a:extLst>
          </p:cNvPr>
          <p:cNvSpPr txBox="1"/>
          <p:nvPr/>
        </p:nvSpPr>
        <p:spPr>
          <a:xfrm>
            <a:off x="3214733" y="1154025"/>
            <a:ext cx="1611267" cy="313932"/>
          </a:xfrm>
          <a:prstGeom prst="rect">
            <a:avLst/>
          </a:prstGeom>
          <a:solidFill>
            <a:schemeClr val="bg1">
              <a:lumMod val="75000"/>
              <a:alpha val="55000"/>
            </a:schemeClr>
          </a:solidFill>
        </p:spPr>
        <p:txBody>
          <a:bodyPr wrap="square" rtlCol="0">
            <a:spAutoFit/>
          </a:bodyPr>
          <a:lstStyle/>
          <a:p>
            <a:pPr algn="ctr" defTabSz="1219170">
              <a:lnSpc>
                <a:spcPct val="90000"/>
              </a:lnSpc>
              <a:spcBef>
                <a:spcPts val="1600"/>
              </a:spcBef>
              <a:buClr>
                <a:srgbClr val="CC0000"/>
              </a:buClr>
              <a:buSzPct val="110000"/>
            </a:pPr>
            <a:r>
              <a:rPr lang="en-US" sz="1600" dirty="0">
                <a:solidFill>
                  <a:srgbClr val="0070C0"/>
                </a:solidFill>
                <a:latin typeface="Arial" panose="020B0604020202020204" pitchFamily="34" charset="0"/>
                <a:cs typeface="Arial" panose="020B0604020202020204" pitchFamily="34" charset="0"/>
              </a:rPr>
              <a:t>Anthony Gould</a:t>
            </a:r>
          </a:p>
        </p:txBody>
      </p:sp>
      <p:sp>
        <p:nvSpPr>
          <p:cNvPr id="23" name="TextBox 22">
            <a:extLst>
              <a:ext uri="{FF2B5EF4-FFF2-40B4-BE49-F238E27FC236}">
                <a16:creationId xmlns:a16="http://schemas.microsoft.com/office/drawing/2014/main" id="{E33FFBE0-7E28-465C-8944-23D16E028B72}"/>
              </a:ext>
            </a:extLst>
          </p:cNvPr>
          <p:cNvSpPr txBox="1"/>
          <p:nvPr/>
        </p:nvSpPr>
        <p:spPr>
          <a:xfrm>
            <a:off x="212266" y="5545387"/>
            <a:ext cx="4385135" cy="1183914"/>
          </a:xfrm>
          <a:prstGeom prst="rect">
            <a:avLst/>
          </a:prstGeom>
          <a:solidFill>
            <a:schemeClr val="bg1"/>
          </a:solidFill>
        </p:spPr>
        <p:txBody>
          <a:bodyPr wrap="square" rtlCol="0">
            <a:spAutoFit/>
          </a:bodyPr>
          <a:lstStyle/>
          <a:p>
            <a:pPr algn="ctr" defTabSz="1219170">
              <a:lnSpc>
                <a:spcPct val="90000"/>
              </a:lnSpc>
              <a:spcBef>
                <a:spcPts val="1600"/>
              </a:spcBef>
              <a:buClr>
                <a:srgbClr val="CC0000"/>
              </a:buClr>
              <a:buSzPct val="110000"/>
            </a:pPr>
            <a:r>
              <a:rPr lang="en-US" sz="1600" b="1" dirty="0">
                <a:solidFill>
                  <a:srgbClr val="373737">
                    <a:lumMod val="75000"/>
                  </a:srgbClr>
                </a:solidFill>
                <a:latin typeface="Arial" panose="020B0604020202020204" pitchFamily="34" charset="0"/>
                <a:cs typeface="Arial" panose="020B0604020202020204" pitchFamily="34" charset="0"/>
              </a:rPr>
              <a:t>Building Network</a:t>
            </a:r>
          </a:p>
          <a:p>
            <a:pPr algn="ctr" defTabSz="1219170">
              <a:lnSpc>
                <a:spcPct val="90000"/>
              </a:lnSpc>
              <a:spcBef>
                <a:spcPts val="1600"/>
              </a:spcBef>
              <a:buClr>
                <a:srgbClr val="CC0000"/>
              </a:buClr>
              <a:buSzPct val="110000"/>
            </a:pPr>
            <a:r>
              <a:rPr lang="en-US" sz="1600" dirty="0">
                <a:solidFill>
                  <a:srgbClr val="0070C0"/>
                </a:solidFill>
                <a:latin typeface="Arial" panose="020B0604020202020204" pitchFamily="34" charset="0"/>
                <a:cs typeface="Arial" panose="020B0604020202020204" pitchFamily="34" charset="0"/>
              </a:rPr>
              <a:t>We want to thank these Slalom team members that have been fantastic support this year!</a:t>
            </a:r>
            <a:endParaRPr lang="en-US" sz="533"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540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9528478" cy="2677648"/>
          </a:xfrm>
        </p:spPr>
        <p:txBody>
          <a:bodyPr/>
          <a:lstStyle/>
          <a:p>
            <a:r>
              <a:rPr lang="en-US" dirty="0"/>
              <a:t>2017 United States   Pollution Forecasting</a:t>
            </a:r>
          </a:p>
        </p:txBody>
      </p:sp>
      <p:sp>
        <p:nvSpPr>
          <p:cNvPr id="3" name="Subtitle 2"/>
          <p:cNvSpPr>
            <a:spLocks noGrp="1"/>
          </p:cNvSpPr>
          <p:nvPr>
            <p:ph type="subTitle" idx="1"/>
          </p:nvPr>
        </p:nvSpPr>
        <p:spPr/>
        <p:txBody>
          <a:bodyPr/>
          <a:lstStyle/>
          <a:p>
            <a:r>
              <a:rPr lang="en-US" b="1" dirty="0">
                <a:solidFill>
                  <a:schemeClr val="bg1"/>
                </a:solidFill>
              </a:rPr>
              <a:t>Dan Tetrick - Data Scientist</a:t>
            </a:r>
          </a:p>
        </p:txBody>
      </p:sp>
      <p:pic>
        <p:nvPicPr>
          <p:cNvPr id="5" name="Picture 4"/>
          <p:cNvPicPr>
            <a:picLocks noChangeAspect="1"/>
          </p:cNvPicPr>
          <p:nvPr/>
        </p:nvPicPr>
        <p:blipFill>
          <a:blip r:embed="rId2"/>
          <a:stretch>
            <a:fillRect/>
          </a:stretch>
        </p:blipFill>
        <p:spPr>
          <a:xfrm>
            <a:off x="8180388" y="5208090"/>
            <a:ext cx="3600450" cy="1266825"/>
          </a:xfrm>
          <a:prstGeom prst="rect">
            <a:avLst/>
          </a:prstGeom>
        </p:spPr>
      </p:pic>
    </p:spTree>
    <p:extLst>
      <p:ext uri="{BB962C8B-B14F-4D97-AF65-F5344CB8AC3E}">
        <p14:creationId xmlns:p14="http://schemas.microsoft.com/office/powerpoint/2010/main" val="32865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PROBLEM TASK</a:t>
            </a:r>
          </a:p>
        </p:txBody>
      </p:sp>
      <p:sp>
        <p:nvSpPr>
          <p:cNvPr id="3" name="Content Placeholder 2"/>
          <p:cNvSpPr>
            <a:spLocks noGrp="1"/>
          </p:cNvSpPr>
          <p:nvPr>
            <p:ph idx="1"/>
          </p:nvPr>
        </p:nvSpPr>
        <p:spPr/>
        <p:txBody>
          <a:bodyPr/>
          <a:lstStyle/>
          <a:p>
            <a:r>
              <a:rPr lang="en-US" dirty="0"/>
              <a:t>Create an accurate and actionable “BIG DATA” end-to-end solution leveraging R Programming, SQL Server 2016, and </a:t>
            </a:r>
            <a:r>
              <a:rPr lang="en-US" dirty="0" err="1"/>
              <a:t>PowerBI</a:t>
            </a:r>
            <a:r>
              <a:rPr lang="en-US" dirty="0"/>
              <a:t> against a publicly available US Pollution dataset.</a:t>
            </a:r>
          </a:p>
          <a:p>
            <a:r>
              <a:rPr lang="en-US" dirty="0"/>
              <a:t>Utilize the integration of R with the Microsoft data stack to display how the technologies work together to make data science tasks more efficient, powerful, and scalable. </a:t>
            </a:r>
          </a:p>
          <a:p>
            <a:r>
              <a:rPr lang="en-US" dirty="0"/>
              <a:t>Make the project available to the public as an example of machine learning with big data in the modern environment.</a:t>
            </a:r>
          </a:p>
        </p:txBody>
      </p:sp>
      <p:pic>
        <p:nvPicPr>
          <p:cNvPr id="6" name="Picture 5"/>
          <p:cNvPicPr>
            <a:picLocks noChangeAspect="1"/>
          </p:cNvPicPr>
          <p:nvPr/>
        </p:nvPicPr>
        <p:blipFill rotWithShape="1">
          <a:blip r:embed="rId2"/>
          <a:srcRect r="37260"/>
          <a:stretch/>
        </p:blipFill>
        <p:spPr>
          <a:xfrm>
            <a:off x="9179307" y="5453959"/>
            <a:ext cx="2557712" cy="1123950"/>
          </a:xfrm>
          <a:prstGeom prst="rect">
            <a:avLst/>
          </a:prstGeom>
        </p:spPr>
      </p:pic>
      <p:pic>
        <p:nvPicPr>
          <p:cNvPr id="8" name="Picture 7"/>
          <p:cNvPicPr>
            <a:picLocks noChangeAspect="1"/>
          </p:cNvPicPr>
          <p:nvPr/>
        </p:nvPicPr>
        <p:blipFill>
          <a:blip r:embed="rId3"/>
          <a:stretch>
            <a:fillRect/>
          </a:stretch>
        </p:blipFill>
        <p:spPr>
          <a:xfrm>
            <a:off x="4042697" y="5396351"/>
            <a:ext cx="1649742" cy="1246898"/>
          </a:xfrm>
          <a:prstGeom prst="rect">
            <a:avLst/>
          </a:prstGeom>
        </p:spPr>
      </p:pic>
      <p:pic>
        <p:nvPicPr>
          <p:cNvPr id="10" name="Picture 9"/>
          <p:cNvPicPr>
            <a:picLocks noChangeAspect="1"/>
          </p:cNvPicPr>
          <p:nvPr/>
        </p:nvPicPr>
        <p:blipFill>
          <a:blip r:embed="rId4"/>
          <a:stretch>
            <a:fillRect/>
          </a:stretch>
        </p:blipFill>
        <p:spPr>
          <a:xfrm>
            <a:off x="5969023" y="5234884"/>
            <a:ext cx="2933700" cy="1562100"/>
          </a:xfrm>
          <a:prstGeom prst="rect">
            <a:avLst/>
          </a:prstGeom>
        </p:spPr>
      </p:pic>
      <p:pic>
        <p:nvPicPr>
          <p:cNvPr id="12" name="Picture 11"/>
          <p:cNvPicPr>
            <a:picLocks noChangeAspect="1"/>
          </p:cNvPicPr>
          <p:nvPr/>
        </p:nvPicPr>
        <p:blipFill>
          <a:blip r:embed="rId5"/>
          <a:stretch>
            <a:fillRect/>
          </a:stretch>
        </p:blipFill>
        <p:spPr>
          <a:xfrm>
            <a:off x="637776" y="5301715"/>
            <a:ext cx="2904077" cy="1436170"/>
          </a:xfrm>
          <a:prstGeom prst="rect">
            <a:avLst/>
          </a:prstGeom>
        </p:spPr>
      </p:pic>
    </p:spTree>
    <p:extLst>
      <p:ext uri="{BB962C8B-B14F-4D97-AF65-F5344CB8AC3E}">
        <p14:creationId xmlns:p14="http://schemas.microsoft.com/office/powerpoint/2010/main" val="258788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8130" y="2549664"/>
            <a:ext cx="2978710" cy="2684939"/>
          </a:xfrm>
          <a:prstGeom prst="ellipse">
            <a:avLst/>
          </a:prstGeom>
        </p:spPr>
      </p:pic>
      <p:sp>
        <p:nvSpPr>
          <p:cNvPr id="4" name="Oval 3"/>
          <p:cNvSpPr/>
          <p:nvPr/>
        </p:nvSpPr>
        <p:spPr>
          <a:xfrm>
            <a:off x="8558130" y="2309763"/>
            <a:ext cx="2978710" cy="3056993"/>
          </a:xfrm>
          <a:prstGeom prst="ellipse">
            <a:avLst/>
          </a:prstGeom>
          <a:noFill/>
          <a:ln w="457200">
            <a:solidFill>
              <a:schemeClr val="tx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64569" tIns="137141" rIns="137141" bIns="91427" numCol="1" spcCol="0" rtlCol="0" fromWordArt="0" anchor="t" anchorCtr="0" forceAA="0" compatLnSpc="1">
            <a:prstTxWarp prst="textNoShape">
              <a:avLst/>
            </a:prstTxWarp>
            <a:noAutofit/>
          </a:bodyPr>
          <a:lstStyle/>
          <a:p>
            <a:pPr algn="ctr">
              <a:spcBef>
                <a:spcPts val="600"/>
              </a:spcBef>
            </a:pPr>
            <a:endParaRPr lang="en-US" sz="1200" dirty="0" err="1">
              <a:gradFill>
                <a:gsLst>
                  <a:gs pos="42083">
                    <a:srgbClr val="FFFFFF"/>
                  </a:gs>
                  <a:gs pos="85000">
                    <a:srgbClr val="FFFFFF"/>
                  </a:gs>
                </a:gsLst>
                <a:lin ang="5400000" scaled="0"/>
              </a:gradFill>
              <a:cs typeface="Segoe UI" panose="020B0502040204020203" pitchFamily="34" charset="0"/>
            </a:endParaRPr>
          </a:p>
        </p:txBody>
      </p:sp>
      <p:sp>
        <p:nvSpPr>
          <p:cNvPr id="6" name="Title 1"/>
          <p:cNvSpPr txBox="1">
            <a:spLocks/>
          </p:cNvSpPr>
          <p:nvPr/>
        </p:nvSpPr>
        <p:spPr bwMode="gray">
          <a:xfrm>
            <a:off x="630870" y="370830"/>
            <a:ext cx="4970310" cy="749651"/>
          </a:xfrm>
          <a:prstGeom prst="rect">
            <a:avLst/>
          </a:prstGeom>
          <a:noFill/>
        </p:spPr>
        <p:txBody>
          <a:bodyPr vert="horz" wrap="square" lIns="182854" tIns="97522" rIns="182854" bIns="85332" rtlCol="0" anchor="t" anchorCtr="0">
            <a:spAutoFit/>
          </a:bodyPr>
          <a:lstStyle>
            <a:lvl1pPr algn="l" defTabSz="914400" rtl="0" eaLnBrk="1" latinLnBrk="0" hangingPunct="1">
              <a:lnSpc>
                <a:spcPct val="90000"/>
              </a:lnSpc>
              <a:spcBef>
                <a:spcPct val="0"/>
              </a:spcBef>
              <a:buNone/>
              <a:defRPr sz="2800" b="0" kern="1200" spc="-100" baseline="0">
                <a:gradFill>
                  <a:gsLst>
                    <a:gs pos="24583">
                      <a:srgbClr val="000000"/>
                    </a:gs>
                    <a:gs pos="81000">
                      <a:srgbClr val="000000"/>
                    </a:gs>
                  </a:gsLst>
                  <a:lin ang="5400000" scaled="0"/>
                </a:gradFill>
                <a:latin typeface="Segoe UI Semibold" panose="020B0702040204020203" pitchFamily="34" charset="0"/>
                <a:ea typeface="+mj-ea"/>
                <a:cs typeface="Segoe UI Semibold" panose="020B0702040204020203" pitchFamily="34" charset="0"/>
              </a:defRPr>
            </a:lvl1pPr>
          </a:lstStyle>
          <a:p>
            <a:r>
              <a:rPr lang="en-US" sz="4000" spc="-67" dirty="0">
                <a:solidFill>
                  <a:schemeClr val="tx1">
                    <a:lumMod val="60000"/>
                    <a:lumOff val="40000"/>
                  </a:schemeClr>
                </a:solidFill>
                <a:cs typeface="Segoe UI" panose="020B0502040204020203" pitchFamily="34" charset="0"/>
              </a:rPr>
              <a:t>Meet Dan</a:t>
            </a:r>
          </a:p>
        </p:txBody>
      </p:sp>
      <p:sp>
        <p:nvSpPr>
          <p:cNvPr id="8" name="Rectangle 7"/>
          <p:cNvSpPr/>
          <p:nvPr/>
        </p:nvSpPr>
        <p:spPr>
          <a:xfrm>
            <a:off x="251460" y="1211921"/>
            <a:ext cx="8161019" cy="5524589"/>
          </a:xfrm>
          <a:prstGeom prst="rect">
            <a:avLst/>
          </a:prstGeom>
        </p:spPr>
        <p:txBody>
          <a:bodyPr wrap="square">
            <a:spAutoFit/>
          </a:bodyPr>
          <a:lstStyle/>
          <a:p>
            <a:pPr eaLnBrk="0" fontAlgn="base" hangingPunct="0">
              <a:spcBef>
                <a:spcPct val="0"/>
              </a:spcBef>
              <a:spcAft>
                <a:spcPct val="0"/>
              </a:spcAft>
            </a:pPr>
            <a:r>
              <a:rPr lang="en-US" sz="1765" dirty="0">
                <a:solidFill>
                  <a:schemeClr val="tx1">
                    <a:lumMod val="60000"/>
                    <a:lumOff val="40000"/>
                  </a:schemeClr>
                </a:solidFill>
              </a:rPr>
              <a:t>After completing a 6 year enlistment as a Nuclear Missile Technician aboard submarines in the </a:t>
            </a:r>
            <a:r>
              <a:rPr lang="en-US" sz="1765" b="1" dirty="0">
                <a:solidFill>
                  <a:schemeClr val="tx1">
                    <a:lumMod val="60000"/>
                    <a:lumOff val="40000"/>
                  </a:schemeClr>
                </a:solidFill>
              </a:rPr>
              <a:t>US Navy</a:t>
            </a:r>
            <a:r>
              <a:rPr lang="en-US" sz="1765" dirty="0">
                <a:solidFill>
                  <a:schemeClr val="tx1">
                    <a:lumMod val="60000"/>
                    <a:lumOff val="40000"/>
                  </a:schemeClr>
                </a:solidFill>
              </a:rPr>
              <a:t>, Dan became a </a:t>
            </a:r>
            <a:r>
              <a:rPr lang="en-US" sz="1765" b="1" dirty="0">
                <a:solidFill>
                  <a:schemeClr val="tx1">
                    <a:lumMod val="60000"/>
                    <a:lumOff val="40000"/>
                  </a:schemeClr>
                </a:solidFill>
              </a:rPr>
              <a:t>Learning Scientist </a:t>
            </a:r>
            <a:r>
              <a:rPr lang="en-US" sz="1765" dirty="0">
                <a:solidFill>
                  <a:schemeClr val="tx1">
                    <a:lumMod val="60000"/>
                    <a:lumOff val="40000"/>
                  </a:schemeClr>
                </a:solidFill>
              </a:rPr>
              <a:t>where he develop </a:t>
            </a:r>
            <a:r>
              <a:rPr lang="en-US" sz="1765" b="1" dirty="0">
                <a:solidFill>
                  <a:schemeClr val="tx1">
                    <a:lumMod val="60000"/>
                    <a:lumOff val="40000"/>
                  </a:schemeClr>
                </a:solidFill>
              </a:rPr>
              <a:t>RescuShell</a:t>
            </a:r>
            <a:r>
              <a:rPr lang="en-US" sz="1765" dirty="0">
                <a:solidFill>
                  <a:schemeClr val="tx1">
                    <a:lumMod val="60000"/>
                    <a:lumOff val="40000"/>
                  </a:schemeClr>
                </a:solidFill>
              </a:rPr>
              <a:t>, the first all-virtual engineering course for a major university. His passion for statistics and computational modeling eventually led him into a career in </a:t>
            </a:r>
            <a:r>
              <a:rPr lang="en-US" sz="1765" b="1" dirty="0">
                <a:solidFill>
                  <a:schemeClr val="tx1">
                    <a:lumMod val="60000"/>
                    <a:lumOff val="40000"/>
                  </a:schemeClr>
                </a:solidFill>
              </a:rPr>
              <a:t>predictive modeling</a:t>
            </a:r>
            <a:r>
              <a:rPr lang="en-US" sz="1765" dirty="0">
                <a:solidFill>
                  <a:schemeClr val="tx1">
                    <a:lumMod val="60000"/>
                    <a:lumOff val="40000"/>
                  </a:schemeClr>
                </a:solidFill>
              </a:rPr>
              <a:t>. Here his first major accomplishment was providing </a:t>
            </a:r>
            <a:r>
              <a:rPr lang="en-US" sz="1765" b="1" dirty="0">
                <a:solidFill>
                  <a:schemeClr val="tx1">
                    <a:lumMod val="60000"/>
                    <a:lumOff val="40000"/>
                  </a:schemeClr>
                </a:solidFill>
              </a:rPr>
              <a:t>statistical evidence </a:t>
            </a:r>
            <a:r>
              <a:rPr lang="en-US" sz="1765" dirty="0">
                <a:solidFill>
                  <a:schemeClr val="tx1">
                    <a:lumMod val="60000"/>
                    <a:lumOff val="40000"/>
                  </a:schemeClr>
                </a:solidFill>
              </a:rPr>
              <a:t>to the federal government regarding the mortgage back security and appraisal fraud cases. Dan’s next major success was at Boeing where he helped them through their spare parts </a:t>
            </a:r>
            <a:r>
              <a:rPr lang="en-US" sz="1765" b="1" dirty="0">
                <a:solidFill>
                  <a:schemeClr val="tx1">
                    <a:lumMod val="60000"/>
                    <a:lumOff val="40000"/>
                  </a:schemeClr>
                </a:solidFill>
              </a:rPr>
              <a:t>pricing transformation</a:t>
            </a:r>
            <a:r>
              <a:rPr lang="en-US" sz="1765" dirty="0">
                <a:solidFill>
                  <a:schemeClr val="tx1">
                    <a:lumMod val="60000"/>
                    <a:lumOff val="40000"/>
                  </a:schemeClr>
                </a:solidFill>
              </a:rPr>
              <a:t>. He was responsible for creating their pricing models</a:t>
            </a:r>
            <a:r>
              <a:rPr lang="en-US" sz="1765" b="1" dirty="0">
                <a:solidFill>
                  <a:schemeClr val="tx1">
                    <a:lumMod val="60000"/>
                    <a:lumOff val="40000"/>
                  </a:schemeClr>
                </a:solidFill>
              </a:rPr>
              <a:t> </a:t>
            </a:r>
            <a:r>
              <a:rPr lang="en-US" sz="1765" dirty="0">
                <a:solidFill>
                  <a:schemeClr val="tx1">
                    <a:lumMod val="60000"/>
                    <a:lumOff val="40000"/>
                  </a:schemeClr>
                </a:solidFill>
              </a:rPr>
              <a:t>and </a:t>
            </a:r>
            <a:r>
              <a:rPr lang="en-US" sz="1765" b="1" dirty="0">
                <a:solidFill>
                  <a:schemeClr val="tx1">
                    <a:lumMod val="60000"/>
                    <a:lumOff val="40000"/>
                  </a:schemeClr>
                </a:solidFill>
              </a:rPr>
              <a:t>optimization algorithms </a:t>
            </a:r>
            <a:r>
              <a:rPr lang="en-US" sz="1765" dirty="0">
                <a:solidFill>
                  <a:schemeClr val="tx1">
                    <a:lumMod val="60000"/>
                    <a:lumOff val="40000"/>
                  </a:schemeClr>
                </a:solidFill>
              </a:rPr>
              <a:t>leading them to a </a:t>
            </a:r>
            <a:r>
              <a:rPr lang="en-US" sz="1765" b="1" dirty="0">
                <a:solidFill>
                  <a:schemeClr val="tx1">
                    <a:lumMod val="60000"/>
                    <a:lumOff val="40000"/>
                  </a:schemeClr>
                </a:solidFill>
              </a:rPr>
              <a:t>market-based pricing </a:t>
            </a:r>
            <a:r>
              <a:rPr lang="en-US" sz="1765" dirty="0">
                <a:solidFill>
                  <a:schemeClr val="tx1">
                    <a:lumMod val="60000"/>
                    <a:lumOff val="40000"/>
                  </a:schemeClr>
                </a:solidFill>
              </a:rPr>
              <a:t>strategy. Now he is a Slalom </a:t>
            </a:r>
            <a:r>
              <a:rPr lang="en-US" sz="1765" b="1" dirty="0">
                <a:solidFill>
                  <a:schemeClr val="tx1">
                    <a:lumMod val="60000"/>
                    <a:lumOff val="40000"/>
                  </a:schemeClr>
                </a:solidFill>
              </a:rPr>
              <a:t>data scientist </a:t>
            </a:r>
            <a:r>
              <a:rPr lang="en-US" sz="1765" dirty="0">
                <a:solidFill>
                  <a:schemeClr val="tx1">
                    <a:lumMod val="60000"/>
                    <a:lumOff val="40000"/>
                  </a:schemeClr>
                </a:solidFill>
              </a:rPr>
              <a:t>where he creates </a:t>
            </a:r>
            <a:r>
              <a:rPr lang="en-US" sz="1765" b="1" dirty="0">
                <a:solidFill>
                  <a:schemeClr val="tx1">
                    <a:lumMod val="60000"/>
                    <a:lumOff val="40000"/>
                  </a:schemeClr>
                </a:solidFill>
              </a:rPr>
              <a:t>forecasting</a:t>
            </a:r>
            <a:r>
              <a:rPr lang="en-US" sz="1765" dirty="0">
                <a:solidFill>
                  <a:schemeClr val="tx1">
                    <a:lumMod val="60000"/>
                    <a:lumOff val="40000"/>
                  </a:schemeClr>
                </a:solidFill>
              </a:rPr>
              <a:t> models for Microsoft’s Azure platform and conducts national training on </a:t>
            </a:r>
            <a:r>
              <a:rPr lang="en-US" sz="1765" b="1" dirty="0">
                <a:solidFill>
                  <a:schemeClr val="tx1">
                    <a:lumMod val="60000"/>
                    <a:lumOff val="40000"/>
                  </a:schemeClr>
                </a:solidFill>
              </a:rPr>
              <a:t>Machine Learning </a:t>
            </a:r>
            <a:r>
              <a:rPr lang="en-US" sz="1765" dirty="0">
                <a:solidFill>
                  <a:schemeClr val="tx1">
                    <a:lumMod val="60000"/>
                    <a:lumOff val="40000"/>
                  </a:schemeClr>
                </a:solidFill>
              </a:rPr>
              <a:t>and </a:t>
            </a:r>
            <a:r>
              <a:rPr lang="en-US" sz="1765" b="1" dirty="0">
                <a:solidFill>
                  <a:schemeClr val="tx1">
                    <a:lumMod val="60000"/>
                    <a:lumOff val="40000"/>
                  </a:schemeClr>
                </a:solidFill>
              </a:rPr>
              <a:t>R programming</a:t>
            </a:r>
            <a:r>
              <a:rPr lang="en-US" sz="1765" dirty="0">
                <a:solidFill>
                  <a:schemeClr val="tx1">
                    <a:lumMod val="60000"/>
                    <a:lumOff val="40000"/>
                  </a:schemeClr>
                </a:solidFill>
              </a:rPr>
              <a:t>. </a:t>
            </a:r>
          </a:p>
          <a:p>
            <a:pPr eaLnBrk="0" fontAlgn="base" hangingPunct="0">
              <a:spcBef>
                <a:spcPct val="0"/>
              </a:spcBef>
              <a:spcAft>
                <a:spcPct val="0"/>
              </a:spcAft>
            </a:pPr>
            <a:endParaRPr lang="en-US" sz="1765" dirty="0">
              <a:solidFill>
                <a:schemeClr val="tx1">
                  <a:lumMod val="60000"/>
                  <a:lumOff val="40000"/>
                </a:schemeClr>
              </a:solidFill>
            </a:endParaRPr>
          </a:p>
          <a:p>
            <a:pPr eaLnBrk="0" fontAlgn="base" hangingPunct="0">
              <a:spcBef>
                <a:spcPct val="0"/>
              </a:spcBef>
              <a:spcAft>
                <a:spcPct val="0"/>
              </a:spcAft>
            </a:pPr>
            <a:r>
              <a:rPr lang="en-US" sz="1765" dirty="0">
                <a:solidFill>
                  <a:schemeClr val="tx1">
                    <a:lumMod val="60000"/>
                    <a:lumOff val="40000"/>
                  </a:schemeClr>
                </a:solidFill>
              </a:rPr>
              <a:t>Dan is an expert in R programming and his career interests include </a:t>
            </a:r>
            <a:r>
              <a:rPr lang="en-US" sz="1765" b="1" dirty="0">
                <a:solidFill>
                  <a:schemeClr val="tx1">
                    <a:lumMod val="60000"/>
                    <a:lumOff val="40000"/>
                  </a:schemeClr>
                </a:solidFill>
              </a:rPr>
              <a:t>p</a:t>
            </a:r>
            <a:r>
              <a:rPr lang="en-US" sz="1765" dirty="0">
                <a:solidFill>
                  <a:schemeClr val="tx1">
                    <a:lumMod val="60000"/>
                    <a:lumOff val="40000"/>
                  </a:schemeClr>
                </a:solidFill>
              </a:rPr>
              <a:t>redictive modeling, distributed computation, and other highly analytical areas with problem-solving and consulting functionalities in nature.</a:t>
            </a:r>
            <a:br>
              <a:rPr lang="en-US" sz="1765" dirty="0">
                <a:solidFill>
                  <a:schemeClr val="tx1">
                    <a:lumMod val="60000"/>
                    <a:lumOff val="40000"/>
                  </a:schemeClr>
                </a:solidFill>
              </a:rPr>
            </a:br>
            <a:br>
              <a:rPr lang="en-US" sz="1765" dirty="0">
                <a:solidFill>
                  <a:schemeClr val="tx1">
                    <a:lumMod val="60000"/>
                    <a:lumOff val="40000"/>
                  </a:schemeClr>
                </a:solidFill>
              </a:rPr>
            </a:br>
            <a:r>
              <a:rPr lang="en-US" sz="1765" dirty="0">
                <a:solidFill>
                  <a:schemeClr val="tx1">
                    <a:lumMod val="60000"/>
                    <a:lumOff val="40000"/>
                  </a:schemeClr>
                </a:solidFill>
              </a:rPr>
              <a:t>M.S., </a:t>
            </a:r>
            <a:r>
              <a:rPr lang="en-US" sz="1765" b="1" dirty="0">
                <a:solidFill>
                  <a:schemeClr val="tx1">
                    <a:lumMod val="60000"/>
                    <a:lumOff val="40000"/>
                  </a:schemeClr>
                </a:solidFill>
              </a:rPr>
              <a:t>Education Psychology, </a:t>
            </a:r>
            <a:r>
              <a:rPr lang="en-US" sz="1765" dirty="0">
                <a:solidFill>
                  <a:schemeClr val="tx1">
                    <a:lumMod val="60000"/>
                    <a:lumOff val="40000"/>
                  </a:schemeClr>
                </a:solidFill>
              </a:rPr>
              <a:t>University of Wisconsin-Madison</a:t>
            </a:r>
            <a:br>
              <a:rPr lang="en-US" sz="1765" dirty="0">
                <a:solidFill>
                  <a:schemeClr val="tx1">
                    <a:lumMod val="60000"/>
                    <a:lumOff val="40000"/>
                  </a:schemeClr>
                </a:solidFill>
              </a:rPr>
            </a:br>
            <a:r>
              <a:rPr lang="en-US" sz="1765" dirty="0">
                <a:solidFill>
                  <a:schemeClr val="tx1">
                    <a:lumMod val="60000"/>
                    <a:lumOff val="40000"/>
                  </a:schemeClr>
                </a:solidFill>
              </a:rPr>
              <a:t>B.S., </a:t>
            </a:r>
            <a:r>
              <a:rPr lang="en-US" sz="1765" b="1" dirty="0">
                <a:solidFill>
                  <a:schemeClr val="tx1">
                    <a:lumMod val="60000"/>
                    <a:lumOff val="40000"/>
                  </a:schemeClr>
                </a:solidFill>
              </a:rPr>
              <a:t>Psychology (Neuroscience), </a:t>
            </a:r>
            <a:r>
              <a:rPr lang="en-US" sz="1765" dirty="0">
                <a:solidFill>
                  <a:schemeClr val="tx1">
                    <a:lumMod val="60000"/>
                    <a:lumOff val="40000"/>
                  </a:schemeClr>
                </a:solidFill>
              </a:rPr>
              <a:t>University of Washington</a:t>
            </a:r>
            <a:endParaRPr lang="en-US" altLang="en-US" sz="1765" dirty="0">
              <a:solidFill>
                <a:schemeClr val="tx1">
                  <a:lumMod val="60000"/>
                  <a:lumOff val="40000"/>
                </a:schemeClr>
              </a:solidFill>
            </a:endParaRPr>
          </a:p>
        </p:txBody>
      </p:sp>
    </p:spTree>
    <p:extLst>
      <p:ext uri="{BB962C8B-B14F-4D97-AF65-F5344CB8AC3E}">
        <p14:creationId xmlns:p14="http://schemas.microsoft.com/office/powerpoint/2010/main" val="2548612848"/>
      </p:ext>
    </p:extLst>
  </p:cSld>
  <p:clrMapOvr>
    <a:masterClrMapping/>
  </p:clrMapOvr>
  <p:transition spd="med">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a:spLocks noChangeAspect="1"/>
          </p:cNvSpPr>
          <p:nvPr/>
        </p:nvSpPr>
        <p:spPr bwMode="auto">
          <a:xfrm>
            <a:off x="-1602779" y="436524"/>
            <a:ext cx="6074349" cy="6074349"/>
          </a:xfrm>
          <a:prstGeom prst="ellipse">
            <a:avLst/>
          </a:prstGeom>
          <a:noFill/>
          <a:ln w="28575" cap="flat" cmpd="sng" algn="ctr">
            <a:solidFill>
              <a:schemeClr val="accent2"/>
            </a:solidFill>
            <a:prstDash val="solid"/>
            <a:headEnd type="none" w="med" len="med"/>
            <a:tailEnd type="none" w="med" len="med"/>
          </a:ln>
          <a:effectLst/>
        </p:spPr>
        <p:txBody>
          <a:bodyPr rot="0" spcFirstLastPara="0" vertOverflow="overflow" horzOverflow="overflow" vert="horz" wrap="none" lIns="182854" tIns="146284" rIns="182854" bIns="146284" numCol="1" spcCol="0" rtlCol="0" fromWordArt="0" anchor="ctr" anchorCtr="0" forceAA="0" compatLnSpc="1">
            <a:prstTxWarp prst="textNoShape">
              <a:avLst/>
            </a:prstTxWarp>
            <a:noAutofit/>
          </a:bodyPr>
          <a:lstStyle/>
          <a:p>
            <a:pPr algn="ctr" defTabSz="913900">
              <a:defRPr/>
            </a:pPr>
            <a:r>
              <a:rPr lang="en-US" sz="6472" kern="0" dirty="0">
                <a:latin typeface="+mj-lt"/>
                <a:ea typeface="Segoe UI" pitchFamily="34" charset="0"/>
                <a:cs typeface="Segoe UI" pitchFamily="34" charset="0"/>
              </a:rPr>
              <a:t>What is</a:t>
            </a:r>
            <a:br>
              <a:rPr lang="en-US" sz="6472" kern="0" dirty="0">
                <a:latin typeface="+mj-lt"/>
                <a:ea typeface="Segoe UI" pitchFamily="34" charset="0"/>
                <a:cs typeface="Segoe UI" pitchFamily="34" charset="0"/>
              </a:rPr>
            </a:br>
            <a:endParaRPr lang="en-US" sz="6472" kern="0" dirty="0">
              <a:latin typeface="+mj-lt"/>
              <a:ea typeface="Segoe UI" pitchFamily="34" charset="0"/>
              <a:cs typeface="Segoe UI" pitchFamily="34" charset="0"/>
            </a:endParaRPr>
          </a:p>
        </p:txBody>
      </p:sp>
      <p:sp>
        <p:nvSpPr>
          <p:cNvPr id="80" name="Title 1"/>
          <p:cNvSpPr txBox="1">
            <a:spLocks/>
          </p:cNvSpPr>
          <p:nvPr/>
        </p:nvSpPr>
        <p:spPr>
          <a:xfrm>
            <a:off x="231891" y="289960"/>
            <a:ext cx="2897733" cy="1632388"/>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endParaRPr lang="en-US" sz="4705" dirty="0">
              <a:solidFill>
                <a:schemeClr val="tx1"/>
              </a:solidFill>
            </a:endParaRPr>
          </a:p>
        </p:txBody>
      </p:sp>
      <p:grpSp>
        <p:nvGrpSpPr>
          <p:cNvPr id="4" name="Group 3"/>
          <p:cNvGrpSpPr/>
          <p:nvPr/>
        </p:nvGrpSpPr>
        <p:grpSpPr>
          <a:xfrm>
            <a:off x="3636794" y="2525140"/>
            <a:ext cx="9161162" cy="1488319"/>
            <a:chOff x="3709719" y="2575277"/>
            <a:chExt cx="9344862" cy="1518163"/>
          </a:xfrm>
        </p:grpSpPr>
        <p:sp>
          <p:nvSpPr>
            <p:cNvPr id="112" name="Rectangle 111"/>
            <p:cNvSpPr/>
            <p:nvPr/>
          </p:nvSpPr>
          <p:spPr bwMode="auto">
            <a:xfrm>
              <a:off x="5209039" y="2599172"/>
              <a:ext cx="7845542" cy="43985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284155" indent="-284155" defTabSz="913900">
                <a:spcAft>
                  <a:spcPts val="600"/>
                </a:spcAft>
                <a:buFont typeface="Arial" panose="020B0604020202020204" pitchFamily="34" charset="0"/>
                <a:buChar char="•"/>
              </a:pPr>
              <a:r>
                <a:rPr lang="en-US" sz="2000" dirty="0">
                  <a:solidFill>
                    <a:schemeClr val="tx1"/>
                  </a:solidFill>
                  <a:latin typeface="+mj-lt"/>
                </a:rPr>
                <a:t>2.5+M users </a:t>
              </a:r>
            </a:p>
          </p:txBody>
        </p:sp>
        <p:sp>
          <p:nvSpPr>
            <p:cNvPr id="113" name="Rectangle 112"/>
            <p:cNvSpPr/>
            <p:nvPr/>
          </p:nvSpPr>
          <p:spPr bwMode="auto">
            <a:xfrm>
              <a:off x="5209039" y="2961325"/>
              <a:ext cx="7845542" cy="45334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284155" indent="-284155" defTabSz="913900">
                <a:spcAft>
                  <a:spcPts val="600"/>
                </a:spcAft>
                <a:buFont typeface="Arial" panose="020B0604020202020204" pitchFamily="34" charset="0"/>
                <a:buChar char="•"/>
              </a:pPr>
              <a:r>
                <a:rPr lang="en-US" sz="2000" dirty="0">
                  <a:solidFill>
                    <a:schemeClr val="tx1"/>
                  </a:solidFill>
                  <a:latin typeface="+mj-lt"/>
                </a:rPr>
                <a:t>Taught in most universities</a:t>
              </a:r>
              <a:endParaRPr lang="en-US" sz="2000" dirty="0">
                <a:solidFill>
                  <a:schemeClr val="tx1"/>
                </a:solidFill>
                <a:latin typeface="+mj-lt"/>
                <a:ea typeface="Segoe UI" pitchFamily="34" charset="0"/>
                <a:cs typeface="Segoe UI" pitchFamily="34" charset="0"/>
              </a:endParaRPr>
            </a:p>
          </p:txBody>
        </p:sp>
        <p:sp>
          <p:nvSpPr>
            <p:cNvPr id="114" name="Rectangle 113"/>
            <p:cNvSpPr/>
            <p:nvPr/>
          </p:nvSpPr>
          <p:spPr bwMode="auto">
            <a:xfrm>
              <a:off x="5209039" y="3696403"/>
              <a:ext cx="7845542" cy="39703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284155" indent="-284155" defTabSz="913900">
                <a:spcAft>
                  <a:spcPts val="600"/>
                </a:spcAft>
                <a:buFont typeface="Arial" panose="020B0604020202020204" pitchFamily="34" charset="0"/>
                <a:buChar char="•"/>
              </a:pPr>
              <a:r>
                <a:rPr lang="en-US" sz="2000" dirty="0">
                  <a:solidFill>
                    <a:schemeClr val="tx1"/>
                  </a:solidFill>
                  <a:latin typeface="+mj-lt"/>
                </a:rPr>
                <a:t>Thriving user groups worldwide</a:t>
              </a:r>
              <a:endParaRPr lang="en-US" sz="2000" dirty="0">
                <a:solidFill>
                  <a:schemeClr val="tx1"/>
                </a:solidFill>
                <a:latin typeface="+mj-lt"/>
                <a:ea typeface="Segoe UI" pitchFamily="34" charset="0"/>
                <a:cs typeface="Segoe UI" pitchFamily="34" charset="0"/>
              </a:endParaRPr>
            </a:p>
          </p:txBody>
        </p:sp>
        <p:sp>
          <p:nvSpPr>
            <p:cNvPr id="117" name="Rectangle 116"/>
            <p:cNvSpPr/>
            <p:nvPr/>
          </p:nvSpPr>
          <p:spPr bwMode="auto">
            <a:xfrm>
              <a:off x="5209039" y="3329798"/>
              <a:ext cx="7845542" cy="39703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284155" indent="-284155" defTabSz="913900">
                <a:spcAft>
                  <a:spcPts val="600"/>
                </a:spcAft>
                <a:buFont typeface="Arial" panose="020B0604020202020204" pitchFamily="34" charset="0"/>
                <a:buChar char="•"/>
              </a:pPr>
              <a:r>
                <a:rPr lang="en-US" sz="2000" dirty="0">
                  <a:solidFill>
                    <a:schemeClr val="tx1"/>
                  </a:solidFill>
                  <a:latin typeface="+mj-lt"/>
                </a:rPr>
                <a:t>New and recent grad’s use it</a:t>
              </a:r>
              <a:endParaRPr lang="en-US" sz="2000" dirty="0">
                <a:solidFill>
                  <a:schemeClr val="tx1"/>
                </a:solidFill>
                <a:latin typeface="+mj-lt"/>
                <a:ea typeface="Segoe UI" pitchFamily="34" charset="0"/>
                <a:cs typeface="Segoe UI" pitchFamily="34" charset="0"/>
              </a:endParaRPr>
            </a:p>
          </p:txBody>
        </p:sp>
        <p:sp>
          <p:nvSpPr>
            <p:cNvPr id="107" name="Oval 106"/>
            <p:cNvSpPr>
              <a:spLocks noChangeAspect="1"/>
            </p:cNvSpPr>
            <p:nvPr/>
          </p:nvSpPr>
          <p:spPr bwMode="auto">
            <a:xfrm>
              <a:off x="3709719" y="2575277"/>
              <a:ext cx="1499322" cy="1499322"/>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2854" tIns="146284" rIns="182854" bIns="146284" numCol="1" spcCol="0" rtlCol="0" fromWordArt="0" anchor="ctr" anchorCtr="0" forceAA="0" compatLnSpc="1">
              <a:prstTxWarp prst="textNoShape">
                <a:avLst/>
              </a:prstTxWarp>
              <a:noAutofit/>
            </a:bodyPr>
            <a:lstStyle/>
            <a:p>
              <a:pPr algn="ctr" defTabSz="913900">
                <a:defRPr/>
              </a:pPr>
              <a:r>
                <a:rPr lang="en-US" sz="1962" kern="0" dirty="0">
                  <a:latin typeface="+mj-lt"/>
                  <a:ea typeface="Segoe UI" pitchFamily="34" charset="0"/>
                  <a:cs typeface="Segoe UI" pitchFamily="34" charset="0"/>
                </a:rPr>
                <a:t>Community</a:t>
              </a:r>
            </a:p>
          </p:txBody>
        </p:sp>
      </p:grpSp>
      <p:grpSp>
        <p:nvGrpSpPr>
          <p:cNvPr id="6" name="Group 5"/>
          <p:cNvGrpSpPr/>
          <p:nvPr/>
        </p:nvGrpSpPr>
        <p:grpSpPr>
          <a:xfrm>
            <a:off x="3001721" y="4427812"/>
            <a:ext cx="7033581" cy="1567022"/>
            <a:chOff x="3061911" y="4516103"/>
            <a:chExt cx="7174619" cy="1598445"/>
          </a:xfrm>
        </p:grpSpPr>
        <p:sp>
          <p:nvSpPr>
            <p:cNvPr id="115" name="Rectangle 114"/>
            <p:cNvSpPr/>
            <p:nvPr/>
          </p:nvSpPr>
          <p:spPr bwMode="auto">
            <a:xfrm>
              <a:off x="4561233" y="4703712"/>
              <a:ext cx="4428388" cy="44873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284155" indent="-284155" defTabSz="913900">
                <a:spcAft>
                  <a:spcPts val="600"/>
                </a:spcAft>
                <a:buFont typeface="Arial" panose="020B0604020202020204" pitchFamily="34" charset="0"/>
                <a:buChar char="•"/>
              </a:pPr>
              <a:r>
                <a:rPr lang="en-US" sz="2000" dirty="0">
                  <a:solidFill>
                    <a:schemeClr val="tx1"/>
                  </a:solidFill>
                  <a:latin typeface="+mj-lt"/>
                </a:rPr>
                <a:t>10,000+ free algorithms in CRAN</a:t>
              </a:r>
            </a:p>
          </p:txBody>
        </p:sp>
        <p:sp>
          <p:nvSpPr>
            <p:cNvPr id="116" name="Rectangle 115"/>
            <p:cNvSpPr/>
            <p:nvPr/>
          </p:nvSpPr>
          <p:spPr bwMode="auto">
            <a:xfrm>
              <a:off x="4561232" y="5182456"/>
              <a:ext cx="5675298" cy="45334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284155" indent="-284155" defTabSz="913900">
                <a:spcAft>
                  <a:spcPts val="600"/>
                </a:spcAft>
                <a:buFont typeface="Arial" panose="020B0604020202020204" pitchFamily="34" charset="0"/>
                <a:buChar char="•"/>
              </a:pPr>
              <a:r>
                <a:rPr lang="en-US" sz="2000" dirty="0">
                  <a:solidFill>
                    <a:schemeClr val="tx1"/>
                  </a:solidFill>
                  <a:latin typeface="+mj-lt"/>
                </a:rPr>
                <a:t>Scalable to big data</a:t>
              </a:r>
              <a:endParaRPr lang="en-US" sz="2000" dirty="0">
                <a:solidFill>
                  <a:schemeClr val="tx1"/>
                </a:solidFill>
                <a:latin typeface="+mj-lt"/>
                <a:ea typeface="Segoe UI" pitchFamily="34" charset="0"/>
                <a:cs typeface="Segoe UI" pitchFamily="34" charset="0"/>
              </a:endParaRPr>
            </a:p>
          </p:txBody>
        </p:sp>
        <p:sp>
          <p:nvSpPr>
            <p:cNvPr id="108" name="Oval 107"/>
            <p:cNvSpPr>
              <a:spLocks noChangeAspect="1"/>
            </p:cNvSpPr>
            <p:nvPr/>
          </p:nvSpPr>
          <p:spPr bwMode="auto">
            <a:xfrm>
              <a:off x="3061911" y="4516103"/>
              <a:ext cx="1499322" cy="1499322"/>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2854" tIns="146284" rIns="182854" bIns="146284" numCol="1" spcCol="0" rtlCol="0" fromWordArt="0" anchor="ctr" anchorCtr="0" forceAA="0" compatLnSpc="1">
              <a:prstTxWarp prst="textNoShape">
                <a:avLst/>
              </a:prstTxWarp>
              <a:noAutofit/>
            </a:bodyPr>
            <a:lstStyle/>
            <a:p>
              <a:pPr algn="ctr" defTabSz="913900">
                <a:defRPr/>
              </a:pPr>
              <a:r>
                <a:rPr lang="en-US" sz="1962" kern="0" dirty="0">
                  <a:latin typeface="+mj-lt"/>
                  <a:ea typeface="Segoe UI" pitchFamily="34" charset="0"/>
                  <a:cs typeface="Segoe UI" pitchFamily="34" charset="0"/>
                </a:rPr>
                <a:t>Ecosystem</a:t>
              </a:r>
              <a:endParaRPr lang="en-US" sz="6472" kern="0" dirty="0">
                <a:latin typeface="+mj-lt"/>
                <a:ea typeface="Segoe UI" pitchFamily="34" charset="0"/>
                <a:cs typeface="Segoe UI" pitchFamily="34" charset="0"/>
              </a:endParaRPr>
            </a:p>
          </p:txBody>
        </p:sp>
        <p:sp>
          <p:nvSpPr>
            <p:cNvPr id="16" name="Rectangle 15"/>
            <p:cNvSpPr/>
            <p:nvPr/>
          </p:nvSpPr>
          <p:spPr bwMode="auto">
            <a:xfrm>
              <a:off x="4561232" y="5665811"/>
              <a:ext cx="4870866" cy="44873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284155" indent="-284155" defTabSz="913900">
                <a:spcAft>
                  <a:spcPts val="600"/>
                </a:spcAft>
                <a:buFont typeface="Arial" panose="020B0604020202020204" pitchFamily="34" charset="0"/>
                <a:buChar char="•"/>
              </a:pPr>
              <a:r>
                <a:rPr lang="en-US" sz="2000" dirty="0">
                  <a:solidFill>
                    <a:schemeClr val="tx1"/>
                  </a:solidFill>
                  <a:latin typeface="+mj-lt"/>
                </a:rPr>
                <a:t>Rich application &amp; platform integration</a:t>
              </a:r>
            </a:p>
          </p:txBody>
        </p:sp>
      </p:grpSp>
      <p:pic>
        <p:nvPicPr>
          <p:cNvPr id="17" name="Picture 1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867775" y="3376620"/>
            <a:ext cx="1290112" cy="1130999"/>
          </a:xfrm>
          <a:prstGeom prst="rect">
            <a:avLst/>
          </a:prstGeom>
        </p:spPr>
      </p:pic>
      <p:grpSp>
        <p:nvGrpSpPr>
          <p:cNvPr id="3" name="Group 2"/>
          <p:cNvGrpSpPr/>
          <p:nvPr/>
        </p:nvGrpSpPr>
        <p:grpSpPr>
          <a:xfrm>
            <a:off x="2855445" y="611514"/>
            <a:ext cx="9336555" cy="1505663"/>
            <a:chOff x="2912702" y="623279"/>
            <a:chExt cx="9523773" cy="1535855"/>
          </a:xfrm>
        </p:grpSpPr>
        <p:sp>
          <p:nvSpPr>
            <p:cNvPr id="109" name="Rectangle 108"/>
            <p:cNvSpPr/>
            <p:nvPr/>
          </p:nvSpPr>
          <p:spPr bwMode="auto">
            <a:xfrm>
              <a:off x="4412022" y="668290"/>
              <a:ext cx="7845542" cy="365759"/>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284155" indent="-284155" defTabSz="913900">
                <a:spcAft>
                  <a:spcPts val="600"/>
                </a:spcAft>
                <a:buFont typeface="Arial" panose="020B0604020202020204" pitchFamily="34" charset="0"/>
                <a:buChar char="•"/>
              </a:pPr>
              <a:r>
                <a:rPr lang="en-US" sz="2000" dirty="0">
                  <a:solidFill>
                    <a:schemeClr val="bg1"/>
                  </a:solidFill>
                  <a:latin typeface="+mj-lt"/>
                </a:rPr>
                <a:t>Statistics programming language</a:t>
              </a:r>
            </a:p>
          </p:txBody>
        </p:sp>
        <p:sp>
          <p:nvSpPr>
            <p:cNvPr id="110" name="Rectangle 109"/>
            <p:cNvSpPr/>
            <p:nvPr/>
          </p:nvSpPr>
          <p:spPr bwMode="auto">
            <a:xfrm>
              <a:off x="4412022" y="1024110"/>
              <a:ext cx="7845542" cy="365759"/>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284155" indent="-284155" defTabSz="913900">
                <a:spcAft>
                  <a:spcPts val="600"/>
                </a:spcAft>
                <a:buFont typeface="Arial" panose="020B0604020202020204" pitchFamily="34" charset="0"/>
                <a:buChar char="•"/>
              </a:pPr>
              <a:r>
                <a:rPr lang="en-US" sz="2000" dirty="0">
                  <a:solidFill>
                    <a:schemeClr val="bg1"/>
                  </a:solidFill>
                  <a:latin typeface="+mj-lt"/>
                  <a:ea typeface="Segoe UI" pitchFamily="34" charset="0"/>
                  <a:cs typeface="Segoe UI" pitchFamily="34" charset="0"/>
                </a:rPr>
                <a:t>Data visualization tool</a:t>
              </a:r>
            </a:p>
          </p:txBody>
        </p:sp>
        <p:sp>
          <p:nvSpPr>
            <p:cNvPr id="111" name="Rectangle 110"/>
            <p:cNvSpPr/>
            <p:nvPr/>
          </p:nvSpPr>
          <p:spPr bwMode="auto">
            <a:xfrm>
              <a:off x="4412022" y="1346036"/>
              <a:ext cx="7845542" cy="365759"/>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284155" indent="-284155" defTabSz="913900">
                <a:spcAft>
                  <a:spcPts val="600"/>
                </a:spcAft>
                <a:buFont typeface="Arial" panose="020B0604020202020204" pitchFamily="34" charset="0"/>
                <a:buChar char="•"/>
              </a:pPr>
              <a:r>
                <a:rPr lang="en-US" sz="2000" dirty="0">
                  <a:solidFill>
                    <a:schemeClr val="bg1"/>
                  </a:solidFill>
                  <a:latin typeface="+mj-lt"/>
                  <a:ea typeface="Segoe UI" pitchFamily="34" charset="0"/>
                  <a:cs typeface="Segoe UI" pitchFamily="34" charset="0"/>
                </a:rPr>
                <a:t>Open source</a:t>
              </a:r>
            </a:p>
          </p:txBody>
        </p:sp>
        <p:sp>
          <p:nvSpPr>
            <p:cNvPr id="106" name="Oval 105"/>
            <p:cNvSpPr>
              <a:spLocks noChangeAspect="1"/>
            </p:cNvSpPr>
            <p:nvPr/>
          </p:nvSpPr>
          <p:spPr bwMode="auto">
            <a:xfrm>
              <a:off x="2912702" y="623279"/>
              <a:ext cx="1499322" cy="1499322"/>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2854" tIns="146284" rIns="182854" bIns="146284" numCol="1" spcCol="0" rtlCol="0" fromWordArt="0" anchor="ctr" anchorCtr="0" forceAA="0" compatLnSpc="1">
              <a:prstTxWarp prst="textNoShape">
                <a:avLst/>
              </a:prstTxWarp>
              <a:noAutofit/>
            </a:bodyPr>
            <a:lstStyle/>
            <a:p>
              <a:pPr algn="ctr" defTabSz="913900">
                <a:defRPr/>
              </a:pPr>
              <a:r>
                <a:rPr lang="en-US" sz="1962" kern="0" dirty="0">
                  <a:solidFill>
                    <a:srgbClr val="164F7E"/>
                  </a:solidFill>
                  <a:latin typeface="+mj-lt"/>
                  <a:ea typeface="Segoe UI" pitchFamily="34" charset="0"/>
                  <a:cs typeface="Segoe UI" pitchFamily="34" charset="0"/>
                </a:rPr>
                <a:t> </a:t>
              </a:r>
              <a:r>
                <a:rPr lang="en-US" sz="1962" kern="0" dirty="0">
                  <a:latin typeface="+mj-lt"/>
                  <a:ea typeface="Segoe UI" pitchFamily="34" charset="0"/>
                  <a:cs typeface="Segoe UI" pitchFamily="34" charset="0"/>
                </a:rPr>
                <a:t>Language</a:t>
              </a:r>
              <a:r>
                <a:rPr lang="en-US" sz="1962" kern="0" dirty="0">
                  <a:solidFill>
                    <a:srgbClr val="164F7E"/>
                  </a:solidFill>
                  <a:latin typeface="+mj-lt"/>
                  <a:ea typeface="Segoe UI" pitchFamily="34" charset="0"/>
                  <a:cs typeface="Segoe UI" pitchFamily="34" charset="0"/>
                </a:rPr>
                <a:t> </a:t>
              </a:r>
            </a:p>
            <a:p>
              <a:pPr algn="ctr" defTabSz="913900">
                <a:defRPr/>
              </a:pPr>
              <a:r>
                <a:rPr lang="en-US" sz="1962" kern="0" dirty="0">
                  <a:latin typeface="+mj-lt"/>
                  <a:ea typeface="Segoe UI" pitchFamily="34" charset="0"/>
                  <a:cs typeface="Segoe UI" pitchFamily="34" charset="0"/>
                </a:rPr>
                <a:t>Platform</a:t>
              </a:r>
              <a:endParaRPr lang="en-US" sz="6472" kern="0" dirty="0">
                <a:latin typeface="+mj-lt"/>
                <a:ea typeface="Segoe UI" pitchFamily="34" charset="0"/>
                <a:cs typeface="Segoe UI" pitchFamily="34" charset="0"/>
              </a:endParaRPr>
            </a:p>
          </p:txBody>
        </p:sp>
        <p:sp>
          <p:nvSpPr>
            <p:cNvPr id="20" name="Rectangle 19"/>
            <p:cNvSpPr/>
            <p:nvPr/>
          </p:nvSpPr>
          <p:spPr bwMode="auto">
            <a:xfrm>
              <a:off x="4412022" y="1793375"/>
              <a:ext cx="5020077" cy="365759"/>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284155" indent="-284155" defTabSz="913900">
                <a:spcAft>
                  <a:spcPts val="600"/>
                </a:spcAft>
                <a:buFont typeface="Arial" panose="020B0604020202020204" pitchFamily="34" charset="0"/>
                <a:buChar char="•"/>
              </a:pPr>
              <a:r>
                <a:rPr lang="en-US" sz="2000" dirty="0">
                  <a:solidFill>
                    <a:schemeClr val="bg1"/>
                  </a:solidFill>
                  <a:latin typeface="+mj-lt"/>
                  <a:ea typeface="Segoe UI" pitchFamily="34" charset="0"/>
                  <a:cs typeface="Segoe UI" pitchFamily="34" charset="0"/>
                </a:rPr>
                <a:t>Focus on statistics and machine learning</a:t>
              </a:r>
            </a:p>
          </p:txBody>
        </p:sp>
        <p:sp>
          <p:nvSpPr>
            <p:cNvPr id="21" name="Rectangle 20"/>
            <p:cNvSpPr/>
            <p:nvPr/>
          </p:nvSpPr>
          <p:spPr bwMode="auto">
            <a:xfrm>
              <a:off x="8989621" y="834889"/>
              <a:ext cx="2670970" cy="365759"/>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284155" indent="-284155" defTabSz="913900">
                <a:spcAft>
                  <a:spcPts val="600"/>
                </a:spcAft>
                <a:buFont typeface="Arial" panose="020B0604020202020204" pitchFamily="34" charset="0"/>
                <a:buChar char="•"/>
              </a:pPr>
              <a:r>
                <a:rPr lang="en-US" sz="2000" dirty="0">
                  <a:solidFill>
                    <a:schemeClr val="bg1"/>
                  </a:solidFill>
                  <a:latin typeface="+mj-lt"/>
                  <a:ea typeface="Segoe UI" pitchFamily="34" charset="0"/>
                  <a:cs typeface="Segoe UI" pitchFamily="34" charset="0"/>
                </a:rPr>
                <a:t>Single-threaded</a:t>
              </a:r>
            </a:p>
          </p:txBody>
        </p:sp>
        <p:sp>
          <p:nvSpPr>
            <p:cNvPr id="22" name="Rectangle 21"/>
            <p:cNvSpPr/>
            <p:nvPr/>
          </p:nvSpPr>
          <p:spPr bwMode="auto">
            <a:xfrm>
              <a:off x="9044430" y="1309676"/>
              <a:ext cx="3392045" cy="74193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284155" indent="-284155" defTabSz="913900">
                <a:spcAft>
                  <a:spcPts val="600"/>
                </a:spcAft>
                <a:buFont typeface="Arial" panose="020B0604020202020204" pitchFamily="34" charset="0"/>
                <a:buChar char="•"/>
              </a:pPr>
              <a:r>
                <a:rPr lang="en-US" sz="2000" dirty="0">
                  <a:solidFill>
                    <a:schemeClr val="bg1"/>
                  </a:solidFill>
                  <a:latin typeface="+mj-lt"/>
                  <a:ea typeface="Segoe UI" pitchFamily="34" charset="0"/>
                  <a:cs typeface="Segoe UI" pitchFamily="34" charset="0"/>
                </a:rPr>
                <a:t>Data stored in-memory (RAM)</a:t>
              </a:r>
            </a:p>
          </p:txBody>
        </p:sp>
      </p:grpSp>
    </p:spTree>
    <p:extLst>
      <p:ext uri="{BB962C8B-B14F-4D97-AF65-F5344CB8AC3E}">
        <p14:creationId xmlns:p14="http://schemas.microsoft.com/office/powerpoint/2010/main" val="213639583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txBox="1">
            <a:spLocks/>
          </p:cNvSpPr>
          <p:nvPr/>
        </p:nvSpPr>
        <p:spPr>
          <a:xfrm>
            <a:off x="231892" y="289960"/>
            <a:ext cx="11655078" cy="899537"/>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14375" fontAlgn="auto">
              <a:spcBef>
                <a:spcPts val="0"/>
              </a:spcBef>
              <a:spcAft>
                <a:spcPts val="0"/>
              </a:spcAft>
              <a:defRPr/>
            </a:pPr>
            <a:endParaRPr lang="en-US" sz="4705" b="1" kern="0" dirty="0">
              <a:solidFill>
                <a:schemeClr val="tx1"/>
              </a:solidFill>
            </a:endParaRPr>
          </a:p>
        </p:txBody>
      </p:sp>
      <p:sp>
        <p:nvSpPr>
          <p:cNvPr id="9" name="Title 8"/>
          <p:cNvSpPr>
            <a:spLocks noGrp="1"/>
          </p:cNvSpPr>
          <p:nvPr>
            <p:ph type="title"/>
          </p:nvPr>
        </p:nvSpPr>
        <p:spPr/>
        <p:txBody>
          <a:bodyPr/>
          <a:lstStyle/>
          <a:p>
            <a:r>
              <a:rPr lang="en-US" dirty="0"/>
              <a:t>Introducing Microsoft R Server</a:t>
            </a:r>
            <a:br>
              <a:rPr lang="en-US" dirty="0"/>
            </a:br>
            <a:endParaRPr lang="en-US" dirty="0"/>
          </a:p>
        </p:txBody>
      </p:sp>
      <p:sp>
        <p:nvSpPr>
          <p:cNvPr id="11" name="Text Placeholder 10"/>
          <p:cNvSpPr>
            <a:spLocks noGrp="1"/>
          </p:cNvSpPr>
          <p:nvPr>
            <p:ph type="body" sz="quarter" idx="10"/>
          </p:nvPr>
        </p:nvSpPr>
        <p:spPr>
          <a:xfrm>
            <a:off x="312023" y="2654004"/>
            <a:ext cx="6350513" cy="3058872"/>
          </a:xfrm>
        </p:spPr>
        <p:txBody>
          <a:bodyPr>
            <a:normAutofit fontScale="92500" lnSpcReduction="20000"/>
          </a:bodyPr>
          <a:lstStyle/>
          <a:p>
            <a:r>
              <a:rPr lang="en-US" dirty="0"/>
              <a:t>High-performance, Scalable R</a:t>
            </a:r>
          </a:p>
          <a:p>
            <a:pPr marL="336145" lvl="1" indent="-336145">
              <a:buFont typeface="Arial" panose="020B0604020202020204" pitchFamily="34" charset="0"/>
              <a:buChar char="•"/>
            </a:pPr>
            <a:r>
              <a:rPr lang="en-US" dirty="0"/>
              <a:t>100% open source R </a:t>
            </a:r>
          </a:p>
          <a:p>
            <a:pPr marL="336145" lvl="1" indent="-336145">
              <a:buFont typeface="Arial" panose="020B0604020202020204" pitchFamily="34" charset="0"/>
              <a:buChar char="•"/>
            </a:pPr>
            <a:r>
              <a:rPr lang="en-US" dirty="0"/>
              <a:t>CRAN, Bioconductor, MRAN, GitHub compatibility</a:t>
            </a:r>
          </a:p>
          <a:p>
            <a:pPr marL="336145" lvl="1" indent="-336145">
              <a:buFont typeface="Arial" panose="020B0604020202020204" pitchFamily="34" charset="0"/>
              <a:buChar char="•"/>
            </a:pPr>
            <a:r>
              <a:rPr lang="en-US" dirty="0"/>
              <a:t>Big-data connectivity</a:t>
            </a:r>
          </a:p>
          <a:p>
            <a:pPr marL="336145" lvl="1" indent="-336145">
              <a:buFont typeface="Arial" panose="020B0604020202020204" pitchFamily="34" charset="0"/>
              <a:buChar char="•"/>
            </a:pPr>
            <a:r>
              <a:rPr lang="en-US" dirty="0"/>
              <a:t>Scalable analytics</a:t>
            </a:r>
          </a:p>
          <a:p>
            <a:pPr marL="336145" lvl="1" indent="-336145">
              <a:buFont typeface="Arial" panose="020B0604020202020204" pitchFamily="34" charset="0"/>
              <a:buChar char="•"/>
            </a:pPr>
            <a:r>
              <a:rPr lang="en-US" dirty="0"/>
              <a:t>Multi-platform </a:t>
            </a:r>
          </a:p>
          <a:p>
            <a:pPr marL="336145" lvl="1" indent="-336145">
              <a:buFont typeface="Arial" panose="020B0604020202020204" pitchFamily="34" charset="0"/>
              <a:buChar char="•"/>
            </a:pPr>
            <a:r>
              <a:rPr lang="en-US" dirty="0"/>
              <a:t>In-database, in-cluster scalability</a:t>
            </a:r>
          </a:p>
          <a:p>
            <a:pPr marL="336145" lvl="1" indent="-336145">
              <a:buFont typeface="Arial" panose="020B0604020202020204" pitchFamily="34" charset="0"/>
              <a:buChar char="•"/>
            </a:pPr>
            <a:r>
              <a:rPr lang="en-US" dirty="0"/>
              <a:t>Choice of IDE</a:t>
            </a:r>
          </a:p>
        </p:txBody>
      </p:sp>
      <p:sp>
        <p:nvSpPr>
          <p:cNvPr id="7" name="Text Placeholder 6"/>
          <p:cNvSpPr>
            <a:spLocks noGrp="1"/>
          </p:cNvSpPr>
          <p:nvPr>
            <p:ph type="body" sz="quarter" idx="11"/>
          </p:nvPr>
        </p:nvSpPr>
        <p:spPr>
          <a:xfrm>
            <a:off x="1154953" y="1299000"/>
            <a:ext cx="6333502" cy="774029"/>
          </a:xfrm>
        </p:spPr>
        <p:txBody>
          <a:bodyPr/>
          <a:lstStyle/>
          <a:p>
            <a:r>
              <a:rPr lang="en-US" dirty="0"/>
              <a:t>Linux, Windows, Hadoop &amp; Teradata</a:t>
            </a:r>
          </a:p>
          <a:p>
            <a:endParaRPr lang="en-US" dirty="0"/>
          </a:p>
        </p:txBody>
      </p:sp>
      <p:grpSp>
        <p:nvGrpSpPr>
          <p:cNvPr id="18" name="Group 17"/>
          <p:cNvGrpSpPr/>
          <p:nvPr/>
        </p:nvGrpSpPr>
        <p:grpSpPr>
          <a:xfrm>
            <a:off x="7189146" y="6055540"/>
            <a:ext cx="3929972" cy="622239"/>
            <a:chOff x="7608777" y="5461650"/>
            <a:chExt cx="3929972" cy="622239"/>
          </a:xfrm>
        </p:grpSpPr>
        <p:sp>
          <p:nvSpPr>
            <p:cNvPr id="19" name="Rectangle 18"/>
            <p:cNvSpPr/>
            <p:nvPr/>
          </p:nvSpPr>
          <p:spPr>
            <a:xfrm>
              <a:off x="7608777" y="5461650"/>
              <a:ext cx="1388844" cy="622239"/>
            </a:xfrm>
            <a:prstGeom prst="rect">
              <a:avLst/>
            </a:prstGeom>
            <a:solidFill>
              <a:srgbClr val="0078D7"/>
            </a:solidFill>
            <a:ln w="25400" cap="flat" cmpd="sng" algn="ctr">
              <a:noFill/>
              <a:prstDash val="solid"/>
            </a:ln>
            <a:effectLst/>
          </p:spPr>
          <p:txBody>
            <a:bodyPr vert="horz" lIns="182880" rtlCol="0" anchor="ctr"/>
            <a:lstStyle/>
            <a:p>
              <a:pPr marL="0" marR="0" lvl="0" indent="0" defTabSz="124345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alpha val="99000"/>
                    </a:prstClr>
                  </a:solidFill>
                  <a:effectLst/>
                  <a:uLnTx/>
                  <a:uFillTx/>
                  <a:latin typeface="Segoe UI"/>
                </a:rPr>
                <a:t>Open Source Components </a:t>
              </a:r>
            </a:p>
          </p:txBody>
        </p:sp>
        <p:sp>
          <p:nvSpPr>
            <p:cNvPr id="20" name="Rectangle 19"/>
            <p:cNvSpPr/>
            <p:nvPr/>
          </p:nvSpPr>
          <p:spPr>
            <a:xfrm>
              <a:off x="9052688" y="5461650"/>
              <a:ext cx="2486061" cy="622239"/>
            </a:xfrm>
            <a:prstGeom prst="rect">
              <a:avLst/>
            </a:prstGeom>
            <a:solidFill>
              <a:srgbClr val="D83B01"/>
            </a:solidFill>
            <a:ln w="25400" cap="flat" cmpd="sng" algn="ctr">
              <a:noFill/>
              <a:prstDash val="solid"/>
            </a:ln>
            <a:effectLst/>
          </p:spPr>
          <p:txBody>
            <a:bodyPr vert="horz" lIns="182880" rtlCol="0" anchor="ctr"/>
            <a:lstStyle/>
            <a:p>
              <a:pPr marL="0" marR="0" lvl="0" indent="0" defTabSz="124345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alpha val="99000"/>
                    </a:prstClr>
                  </a:solidFill>
                  <a:effectLst/>
                  <a:uLnTx/>
                  <a:uFillTx/>
                  <a:latin typeface="Segoe UI"/>
                </a:rPr>
                <a:t>Licensed Capabilities</a:t>
              </a:r>
            </a:p>
          </p:txBody>
        </p:sp>
      </p:grpSp>
      <p:grpSp>
        <p:nvGrpSpPr>
          <p:cNvPr id="21" name="Group 20"/>
          <p:cNvGrpSpPr/>
          <p:nvPr/>
        </p:nvGrpSpPr>
        <p:grpSpPr>
          <a:xfrm>
            <a:off x="7085302" y="2639860"/>
            <a:ext cx="4137660" cy="3166110"/>
            <a:chOff x="7509511" y="2045970"/>
            <a:chExt cx="4137660" cy="3166110"/>
          </a:xfrm>
        </p:grpSpPr>
        <p:sp>
          <p:nvSpPr>
            <p:cNvPr id="22" name="Rectangle 21"/>
            <p:cNvSpPr/>
            <p:nvPr/>
          </p:nvSpPr>
          <p:spPr bwMode="auto">
            <a:xfrm>
              <a:off x="7509511" y="2045970"/>
              <a:ext cx="4137660" cy="3166110"/>
            </a:xfrm>
            <a:prstGeom prst="rect">
              <a:avLst/>
            </a:prstGeom>
            <a:solidFill>
              <a:srgbClr val="FFFFFF"/>
            </a:solidFill>
            <a:ln w="9525" cap="flat" cmpd="sng" algn="ctr">
              <a:noFill/>
              <a:prstDash val="solid"/>
              <a:headEnd type="none" w="med" len="med"/>
              <a:tailEnd type="none" w="med" len="med"/>
            </a:ln>
            <a:effectLst/>
            <a:scene3d>
              <a:camera prst="orthographicFront"/>
              <a:lightRig rig="threePt" dir="t"/>
            </a:scene3d>
            <a:sp3d>
              <a:bevelT/>
            </a:sp3d>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002050"/>
                  </a:solidFill>
                  <a:effectLst/>
                  <a:uLnTx/>
                  <a:uFillTx/>
                  <a:latin typeface="Arial" panose="020B0604020202020204" pitchFamily="34" charset="0"/>
                  <a:ea typeface="Segoe UI" pitchFamily="34" charset="0"/>
                  <a:cs typeface="Arial" panose="020B0604020202020204" pitchFamily="34" charset="0"/>
                </a:rPr>
                <a:t>R Server Technology</a:t>
              </a:r>
            </a:p>
          </p:txBody>
        </p:sp>
        <p:sp>
          <p:nvSpPr>
            <p:cNvPr id="23" name="Cube 22"/>
            <p:cNvSpPr/>
            <p:nvPr/>
          </p:nvSpPr>
          <p:spPr bwMode="auto">
            <a:xfrm>
              <a:off x="7631285" y="2749990"/>
              <a:ext cx="621769" cy="2261473"/>
            </a:xfrm>
            <a:prstGeom prst="cube">
              <a:avLst/>
            </a:prstGeom>
            <a:solidFill>
              <a:srgbClr val="0078D7"/>
            </a:solidFill>
            <a:ln w="10795" cap="flat" cmpd="sng" algn="ctr">
              <a:noFill/>
              <a:prstDash val="solid"/>
            </a:ln>
            <a:effectLst/>
          </p:spPr>
          <p:txBody>
            <a:bodyPr vert="vert270" anchor="ctr"/>
            <a:lstStyle/>
            <a:p>
              <a:pPr marL="0" marR="0" lvl="0" indent="0" algn="ctr" defTabSz="932544" eaLnBrk="1" fontAlgn="auto" latinLnBrk="0" hangingPunct="1">
                <a:lnSpc>
                  <a:spcPct val="100000"/>
                </a:lnSpc>
                <a:spcBef>
                  <a:spcPts val="0"/>
                </a:spcBef>
                <a:spcAft>
                  <a:spcPts val="0"/>
                </a:spcAft>
                <a:buClrTx/>
                <a:buSzTx/>
                <a:buFontTx/>
                <a:buNone/>
                <a:tabLst/>
                <a:defRPr/>
              </a:pPr>
              <a:r>
                <a:rPr kumimoji="0" lang="en-US" sz="1903" b="0" i="0" u="none" strike="noStrike" kern="0" cap="none" spc="0" normalizeH="0" baseline="0" noProof="0" dirty="0">
                  <a:ln>
                    <a:noFill/>
                  </a:ln>
                  <a:solidFill>
                    <a:srgbClr val="505050">
                      <a:lumMod val="75000"/>
                      <a:alpha val="99000"/>
                    </a:srgbClr>
                  </a:solidFill>
                  <a:effectLst/>
                  <a:uLnTx/>
                  <a:uFillTx/>
                  <a:latin typeface="Segoe UI"/>
                  <a:ea typeface="+mn-ea"/>
                  <a:cs typeface="+mn-cs"/>
                </a:rPr>
                <a:t>CRAN</a:t>
              </a:r>
            </a:p>
          </p:txBody>
        </p:sp>
        <p:sp>
          <p:nvSpPr>
            <p:cNvPr id="29" name="Cube 28"/>
            <p:cNvSpPr/>
            <p:nvPr/>
          </p:nvSpPr>
          <p:spPr bwMode="auto">
            <a:xfrm>
              <a:off x="8175343" y="2749990"/>
              <a:ext cx="621769" cy="2261473"/>
            </a:xfrm>
            <a:prstGeom prst="cube">
              <a:avLst/>
            </a:prstGeom>
            <a:solidFill>
              <a:srgbClr val="0078D7"/>
            </a:solidFill>
            <a:ln w="10795" cap="flat" cmpd="sng" algn="ctr">
              <a:solidFill>
                <a:srgbClr val="0078D7"/>
              </a:solidFill>
              <a:prstDash val="solid"/>
            </a:ln>
            <a:effectLst/>
          </p:spPr>
          <p:txBody>
            <a:bodyPr vert="vert270" anchor="ctr"/>
            <a:lstStyle/>
            <a:p>
              <a:pPr marL="0" marR="0" lvl="0" indent="0" algn="ctr" defTabSz="932544" eaLnBrk="1" fontAlgn="auto" latinLnBrk="0" hangingPunct="1">
                <a:lnSpc>
                  <a:spcPct val="100000"/>
                </a:lnSpc>
                <a:spcBef>
                  <a:spcPts val="0"/>
                </a:spcBef>
                <a:spcAft>
                  <a:spcPts val="0"/>
                </a:spcAft>
                <a:buClrTx/>
                <a:buSzTx/>
                <a:buFontTx/>
                <a:buNone/>
                <a:tabLst/>
                <a:defRPr/>
              </a:pPr>
              <a:r>
                <a:rPr kumimoji="0" lang="en-US" sz="1903" b="0" i="0" u="none" strike="noStrike" kern="0" cap="none" spc="0" normalizeH="0" baseline="0" noProof="0" dirty="0">
                  <a:ln>
                    <a:noFill/>
                  </a:ln>
                  <a:solidFill>
                    <a:srgbClr val="FFFFFF">
                      <a:alpha val="99000"/>
                    </a:srgbClr>
                  </a:solidFill>
                  <a:effectLst/>
                  <a:uLnTx/>
                  <a:uFillTx/>
                  <a:latin typeface="Segoe UI"/>
                  <a:ea typeface="+mn-ea"/>
                  <a:cs typeface="+mn-cs"/>
                </a:rPr>
                <a:t>Microsoft R Open</a:t>
              </a:r>
            </a:p>
          </p:txBody>
        </p:sp>
        <p:sp>
          <p:nvSpPr>
            <p:cNvPr id="30" name="Cube 29"/>
            <p:cNvSpPr/>
            <p:nvPr/>
          </p:nvSpPr>
          <p:spPr bwMode="auto">
            <a:xfrm>
              <a:off x="8738593" y="4318250"/>
              <a:ext cx="2726184" cy="682232"/>
            </a:xfrm>
            <a:prstGeom prst="cube">
              <a:avLst/>
            </a:prstGeom>
            <a:solidFill>
              <a:srgbClr val="D83B01"/>
            </a:solidFill>
            <a:ln w="10795" cap="flat" cmpd="sng" algn="ctr">
              <a:noFill/>
              <a:prstDash val="solid"/>
            </a:ln>
            <a:effectLst/>
          </p:spPr>
          <p:txBody>
            <a:bodyPr vert="horz" anchor="ctr"/>
            <a:lstStyle/>
            <a:p>
              <a:pPr marL="0" marR="0" lvl="0" indent="0" algn="ctr" defTabSz="932544" eaLnBrk="1" fontAlgn="auto" latinLnBrk="0" hangingPunct="1">
                <a:lnSpc>
                  <a:spcPct val="100000"/>
                </a:lnSpc>
                <a:spcBef>
                  <a:spcPts val="0"/>
                </a:spcBef>
                <a:spcAft>
                  <a:spcPts val="0"/>
                </a:spcAft>
                <a:buClrTx/>
                <a:buSzTx/>
                <a:buFontTx/>
                <a:buNone/>
                <a:tabLst/>
                <a:defRPr/>
              </a:pPr>
              <a:r>
                <a:rPr kumimoji="0" lang="en-US" sz="1903" b="0" i="0" u="none" strike="noStrike" kern="0" cap="none" spc="0" normalizeH="0" baseline="0" noProof="0" dirty="0">
                  <a:ln>
                    <a:noFill/>
                  </a:ln>
                  <a:solidFill>
                    <a:srgbClr val="FFFFFF">
                      <a:alpha val="99000"/>
                    </a:srgbClr>
                  </a:solidFill>
                  <a:effectLst/>
                  <a:uLnTx/>
                  <a:uFillTx/>
                  <a:latin typeface="Segoe UI"/>
                  <a:ea typeface="+mn-ea"/>
                  <a:cs typeface="+mn-cs"/>
                </a:rPr>
                <a:t>HDInsight/SQL Integration</a:t>
              </a:r>
            </a:p>
          </p:txBody>
        </p:sp>
        <p:sp>
          <p:nvSpPr>
            <p:cNvPr id="31" name="Cube 30"/>
            <p:cNvSpPr/>
            <p:nvPr/>
          </p:nvSpPr>
          <p:spPr bwMode="auto">
            <a:xfrm>
              <a:off x="8732119" y="3785099"/>
              <a:ext cx="2726182" cy="621647"/>
            </a:xfrm>
            <a:prstGeom prst="cube">
              <a:avLst/>
            </a:prstGeom>
            <a:solidFill>
              <a:srgbClr val="D83B01"/>
            </a:solidFill>
            <a:ln w="10795" cap="flat" cmpd="sng" algn="ctr">
              <a:noFill/>
              <a:prstDash val="solid"/>
            </a:ln>
            <a:effectLst/>
          </p:spPr>
          <p:txBody>
            <a:bodyPr vert="horz" anchor="ctr"/>
            <a:lstStyle/>
            <a:p>
              <a:pPr marL="0" marR="0" lvl="0" indent="0" algn="ctr" defTabSz="932544" eaLnBrk="1" fontAlgn="auto" latinLnBrk="0" hangingPunct="1">
                <a:lnSpc>
                  <a:spcPct val="100000"/>
                </a:lnSpc>
                <a:spcBef>
                  <a:spcPts val="0"/>
                </a:spcBef>
                <a:spcAft>
                  <a:spcPts val="0"/>
                </a:spcAft>
                <a:buClrTx/>
                <a:buSzTx/>
                <a:buFontTx/>
                <a:buNone/>
                <a:tabLst/>
                <a:defRPr/>
              </a:pPr>
              <a:r>
                <a:rPr kumimoji="0" lang="en-US" sz="1903" b="0" i="0" u="none" strike="noStrike" kern="0" cap="none" spc="0" normalizeH="0" baseline="0" noProof="0" dirty="0">
                  <a:ln>
                    <a:noFill/>
                  </a:ln>
                  <a:solidFill>
                    <a:srgbClr val="FFFFFF">
                      <a:alpha val="99000"/>
                    </a:srgbClr>
                  </a:solidFill>
                  <a:effectLst/>
                  <a:uLnTx/>
                  <a:uFillTx/>
                  <a:latin typeface="Segoe UI"/>
                  <a:ea typeface="+mn-ea"/>
                  <a:cs typeface="+mn-cs"/>
                </a:rPr>
                <a:t>PEMA / </a:t>
              </a:r>
              <a:r>
                <a:rPr kumimoji="0" lang="en-US" sz="1903" b="0" i="0" u="none" strike="noStrike" kern="0" cap="none" spc="0" normalizeH="0" baseline="0" noProof="0" dirty="0" err="1">
                  <a:ln>
                    <a:noFill/>
                  </a:ln>
                  <a:solidFill>
                    <a:srgbClr val="FFFFFF">
                      <a:alpha val="99000"/>
                    </a:srgbClr>
                  </a:solidFill>
                  <a:effectLst/>
                  <a:uLnTx/>
                  <a:uFillTx/>
                  <a:latin typeface="Segoe UI"/>
                  <a:ea typeface="+mn-ea"/>
                  <a:cs typeface="+mn-cs"/>
                </a:rPr>
                <a:t>ScaleR</a:t>
              </a:r>
              <a:endParaRPr kumimoji="0" lang="en-US" sz="1903" b="0" i="0" u="none" strike="noStrike" kern="0" cap="none" spc="0" normalizeH="0" baseline="0" noProof="0" dirty="0">
                <a:ln>
                  <a:noFill/>
                </a:ln>
                <a:solidFill>
                  <a:srgbClr val="FFFFFF">
                    <a:alpha val="99000"/>
                  </a:srgbClr>
                </a:solidFill>
                <a:effectLst/>
                <a:uLnTx/>
                <a:uFillTx/>
                <a:latin typeface="Segoe UI"/>
                <a:ea typeface="+mn-ea"/>
                <a:cs typeface="+mn-cs"/>
              </a:endParaRPr>
            </a:p>
          </p:txBody>
        </p:sp>
        <p:sp>
          <p:nvSpPr>
            <p:cNvPr id="32" name="Cube 31"/>
            <p:cNvSpPr/>
            <p:nvPr/>
          </p:nvSpPr>
          <p:spPr bwMode="auto">
            <a:xfrm>
              <a:off x="8732119" y="3234683"/>
              <a:ext cx="2726182" cy="621647"/>
            </a:xfrm>
            <a:prstGeom prst="cube">
              <a:avLst/>
            </a:prstGeom>
            <a:solidFill>
              <a:srgbClr val="D83B01"/>
            </a:solidFill>
            <a:ln w="10795" cap="flat" cmpd="sng" algn="ctr">
              <a:noFill/>
              <a:prstDash val="solid"/>
            </a:ln>
            <a:effectLst/>
          </p:spPr>
          <p:txBody>
            <a:bodyPr vert="horz" anchor="ctr"/>
            <a:lstStyle/>
            <a:p>
              <a:pPr marL="0" marR="0" lvl="0" indent="0" algn="ctr" defTabSz="932544" eaLnBrk="1" fontAlgn="auto" latinLnBrk="0" hangingPunct="1">
                <a:lnSpc>
                  <a:spcPct val="100000"/>
                </a:lnSpc>
                <a:spcBef>
                  <a:spcPts val="0"/>
                </a:spcBef>
                <a:spcAft>
                  <a:spcPts val="0"/>
                </a:spcAft>
                <a:buClrTx/>
                <a:buSzTx/>
                <a:buFontTx/>
                <a:buNone/>
                <a:tabLst/>
                <a:defRPr/>
              </a:pPr>
              <a:r>
                <a:rPr kumimoji="0" lang="en-US" sz="1903" b="0" i="0" u="none" strike="noStrike" kern="0" cap="none" spc="0" normalizeH="0" baseline="0" noProof="0" dirty="0">
                  <a:ln>
                    <a:noFill/>
                  </a:ln>
                  <a:solidFill>
                    <a:srgbClr val="FFFFFF">
                      <a:alpha val="99000"/>
                    </a:srgbClr>
                  </a:solidFill>
                  <a:effectLst/>
                  <a:uLnTx/>
                  <a:uFillTx/>
                  <a:latin typeface="Segoe UI"/>
                  <a:ea typeface="+mn-ea"/>
                  <a:cs typeface="+mn-cs"/>
                </a:rPr>
                <a:t>Machine Learning</a:t>
              </a:r>
            </a:p>
          </p:txBody>
        </p:sp>
        <p:sp>
          <p:nvSpPr>
            <p:cNvPr id="33" name="Cube 32"/>
            <p:cNvSpPr/>
            <p:nvPr/>
          </p:nvSpPr>
          <p:spPr bwMode="auto">
            <a:xfrm>
              <a:off x="8724717" y="2739009"/>
              <a:ext cx="2726182" cy="621647"/>
            </a:xfrm>
            <a:prstGeom prst="cube">
              <a:avLst/>
            </a:prstGeom>
            <a:solidFill>
              <a:srgbClr val="D83B01"/>
            </a:solidFill>
            <a:ln w="10795" cap="flat" cmpd="sng" algn="ctr">
              <a:noFill/>
              <a:prstDash val="solid"/>
            </a:ln>
            <a:effectLst/>
          </p:spPr>
          <p:txBody>
            <a:bodyPr vert="horz" anchor="ctr"/>
            <a:lstStyle/>
            <a:p>
              <a:pPr marL="0" marR="0" lvl="0" indent="0" algn="ctr" defTabSz="932544" eaLnBrk="1" fontAlgn="auto" latinLnBrk="0" hangingPunct="1">
                <a:lnSpc>
                  <a:spcPct val="100000"/>
                </a:lnSpc>
                <a:spcBef>
                  <a:spcPts val="0"/>
                </a:spcBef>
                <a:spcAft>
                  <a:spcPts val="0"/>
                </a:spcAft>
                <a:buClrTx/>
                <a:buSzTx/>
                <a:buFontTx/>
                <a:buNone/>
                <a:tabLst/>
                <a:defRPr/>
              </a:pPr>
              <a:r>
                <a:rPr kumimoji="0" lang="en-US" sz="1903" b="0" i="0" u="none" strike="noStrike" kern="0" cap="none" spc="0" normalizeH="0" baseline="0" noProof="0" dirty="0">
                  <a:ln>
                    <a:noFill/>
                  </a:ln>
                  <a:solidFill>
                    <a:srgbClr val="FFFFFF">
                      <a:alpha val="99000"/>
                    </a:srgbClr>
                  </a:solidFill>
                  <a:effectLst/>
                  <a:uLnTx/>
                  <a:uFillTx/>
                  <a:latin typeface="Segoe UI"/>
                  <a:ea typeface="+mn-ea"/>
                  <a:cs typeface="+mn-cs"/>
                </a:rPr>
                <a:t>Remote Execution</a:t>
              </a:r>
            </a:p>
          </p:txBody>
        </p:sp>
      </p:grpSp>
    </p:spTree>
    <p:extLst>
      <p:ext uri="{BB962C8B-B14F-4D97-AF65-F5344CB8AC3E}">
        <p14:creationId xmlns:p14="http://schemas.microsoft.com/office/powerpoint/2010/main" val="157915643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379" y="2275346"/>
            <a:ext cx="11653523" cy="4456924"/>
          </a:xfrm>
        </p:spPr>
        <p:txBody>
          <a:bodyPr/>
          <a:lstStyle/>
          <a:p>
            <a:pPr algn="l"/>
            <a:r>
              <a:rPr lang="en-US" sz="2400" dirty="0"/>
              <a:t>Multi-threading</a:t>
            </a:r>
            <a:endParaRPr lang="en-US" sz="1200" dirty="0"/>
          </a:p>
          <a:p>
            <a:pPr lvl="1"/>
            <a:r>
              <a:rPr lang="en-US" sz="2800" dirty="0"/>
              <a:t>Matrix operations, linear algebra, and many other math operations run on all available cores on a CPU or cluster node.</a:t>
            </a:r>
          </a:p>
          <a:p>
            <a:pPr lvl="2"/>
            <a:endParaRPr lang="en-US" sz="2800" dirty="0"/>
          </a:p>
          <a:p>
            <a:pPr algn="l"/>
            <a:r>
              <a:rPr lang="en-US" sz="2400" dirty="0"/>
              <a:t>Parallel processing</a:t>
            </a:r>
          </a:p>
          <a:p>
            <a:pPr lvl="1"/>
            <a:r>
              <a:rPr lang="en-US" sz="2800" dirty="0" err="1"/>
              <a:t>ScaleR</a:t>
            </a:r>
            <a:r>
              <a:rPr lang="en-US" sz="2800" dirty="0"/>
              <a:t> functions utilize all available resources, local or distributed</a:t>
            </a:r>
          </a:p>
          <a:p>
            <a:pPr lvl="2"/>
            <a:endParaRPr lang="en-US" sz="2800" dirty="0"/>
          </a:p>
          <a:p>
            <a:pPr algn="l"/>
            <a:r>
              <a:rPr lang="en-US" sz="2400" dirty="0"/>
              <a:t>On-disk data storage</a:t>
            </a:r>
          </a:p>
          <a:p>
            <a:pPr lvl="1"/>
            <a:r>
              <a:rPr lang="en-US" sz="2800" dirty="0"/>
              <a:t>RAM limitations lifted – Break Through Your Memory Barrier!</a:t>
            </a:r>
            <a:endParaRPr lang="en-US" dirty="0"/>
          </a:p>
        </p:txBody>
      </p:sp>
      <p:sp>
        <p:nvSpPr>
          <p:cNvPr id="2" name="Title 1"/>
          <p:cNvSpPr>
            <a:spLocks noGrp="1"/>
          </p:cNvSpPr>
          <p:nvPr>
            <p:ph type="title"/>
          </p:nvPr>
        </p:nvSpPr>
        <p:spPr>
          <a:xfrm>
            <a:off x="743473" y="905088"/>
            <a:ext cx="9566387" cy="912282"/>
          </a:xfrm>
        </p:spPr>
        <p:txBody>
          <a:bodyPr/>
          <a:lstStyle/>
          <a:p>
            <a:r>
              <a:rPr lang="en-US" dirty="0"/>
              <a:t>Microsoft R Server Extends Open-Source R:</a:t>
            </a:r>
          </a:p>
        </p:txBody>
      </p:sp>
    </p:spTree>
    <p:extLst>
      <p:ext uri="{BB962C8B-B14F-4D97-AF65-F5344CB8AC3E}">
        <p14:creationId xmlns:p14="http://schemas.microsoft.com/office/powerpoint/2010/main" val="1708517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Default Theme">
  <a:themeElements>
    <a:clrScheme name="Slalom LYF 2015">
      <a:dk1>
        <a:srgbClr val="373737"/>
      </a:dk1>
      <a:lt1>
        <a:srgbClr val="FFFFFF"/>
      </a:lt1>
      <a:dk2>
        <a:srgbClr val="525252"/>
      </a:dk2>
      <a:lt2>
        <a:srgbClr val="EFE9E5"/>
      </a:lt2>
      <a:accent1>
        <a:srgbClr val="3A5072"/>
      </a:accent1>
      <a:accent2>
        <a:srgbClr val="0072C8"/>
      </a:accent2>
      <a:accent3>
        <a:srgbClr val="F1663A"/>
      </a:accent3>
      <a:accent4>
        <a:srgbClr val="C3B841"/>
      </a:accent4>
      <a:accent5>
        <a:srgbClr val="60ACB2"/>
      </a:accent5>
      <a:accent6>
        <a:srgbClr val="BA4480"/>
      </a:accent6>
      <a:hlink>
        <a:srgbClr val="0072C8"/>
      </a:hlink>
      <a:folHlink>
        <a:srgbClr val="F1663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2C8"/>
        </a:solidFill>
        <a:ln>
          <a:noFill/>
        </a:ln>
      </a:spPr>
      <a:bodyPr lIns="0" tIns="0" rIns="0" bIns="137160" rtlCol="0" anchor="ctr" anchorCtr="0"/>
      <a:lstStyle>
        <a:defPPr algn="ctr">
          <a:defRPr sz="2400" dirty="0" smtClean="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200"/>
          </a:spcBef>
          <a:buClr>
            <a:srgbClr val="CC0000"/>
          </a:buClr>
          <a:buSzPct val="110000"/>
          <a:defRPr sz="1600" dirty="0" smtClean="0">
            <a:gradFill>
              <a:gsLst>
                <a:gs pos="0">
                  <a:schemeClr val="tx1"/>
                </a:gs>
                <a:gs pos="98000">
                  <a:schemeClr val="tx1"/>
                </a:gs>
              </a:gsLst>
              <a:lin ang="5400000" scaled="0"/>
            </a:gra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Seattle-Market-2015-Template" id="{B5B4E854-9F13-456A-8CD1-6F6548B8BCDA}" vid="{6B9DD75D-DB1B-41A5-9D59-44C8896F59AE}"/>
    </a:ext>
  </a:extLst>
</a:theme>
</file>

<file path=ppt/theme/theme3.xml><?xml version="1.0" encoding="utf-8"?>
<a:theme xmlns:a="http://schemas.openxmlformats.org/drawingml/2006/main" name="1_Default Theme">
  <a:themeElements>
    <a:clrScheme name="Slalom LYF 2015">
      <a:dk1>
        <a:srgbClr val="373737"/>
      </a:dk1>
      <a:lt1>
        <a:srgbClr val="FFFFFF"/>
      </a:lt1>
      <a:dk2>
        <a:srgbClr val="525252"/>
      </a:dk2>
      <a:lt2>
        <a:srgbClr val="EFE9E5"/>
      </a:lt2>
      <a:accent1>
        <a:srgbClr val="3A5072"/>
      </a:accent1>
      <a:accent2>
        <a:srgbClr val="0072C8"/>
      </a:accent2>
      <a:accent3>
        <a:srgbClr val="F1663A"/>
      </a:accent3>
      <a:accent4>
        <a:srgbClr val="C3B841"/>
      </a:accent4>
      <a:accent5>
        <a:srgbClr val="60ACB2"/>
      </a:accent5>
      <a:accent6>
        <a:srgbClr val="BA4480"/>
      </a:accent6>
      <a:hlink>
        <a:srgbClr val="0072C8"/>
      </a:hlink>
      <a:folHlink>
        <a:srgbClr val="F1663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2C8"/>
        </a:solidFill>
        <a:ln>
          <a:noFill/>
        </a:ln>
      </a:spPr>
      <a:bodyPr lIns="0" tIns="0" rIns="0" bIns="137160" rtlCol="0" anchor="ctr" anchorCtr="0"/>
      <a:lstStyle>
        <a:defPPr algn="ctr">
          <a:defRPr sz="2400" dirty="0" smtClean="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200"/>
          </a:spcBef>
          <a:buClr>
            <a:srgbClr val="CC0000"/>
          </a:buClr>
          <a:buSzPct val="110000"/>
          <a:defRPr sz="1600" dirty="0" smtClean="0">
            <a:gradFill>
              <a:gsLst>
                <a:gs pos="0">
                  <a:schemeClr val="tx1"/>
                </a:gs>
                <a:gs pos="98000">
                  <a:schemeClr val="tx1"/>
                </a:gs>
              </a:gsLst>
              <a:lin ang="5400000" scaled="0"/>
            </a:gra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Seattle-Market-2015-Template" id="{B5B4E854-9F13-456A-8CD1-6F6548B8BCDA}" vid="{6B9DD75D-DB1B-41A5-9D59-44C8896F59A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660</TotalTime>
  <Words>1783</Words>
  <Application>Microsoft Office PowerPoint</Application>
  <PresentationFormat>Widescreen</PresentationFormat>
  <Paragraphs>221</Paragraphs>
  <Slides>16</Slides>
  <Notes>5</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16</vt:i4>
      </vt:variant>
    </vt:vector>
  </HeadingPairs>
  <TitlesOfParts>
    <vt:vector size="33" baseType="lpstr">
      <vt:lpstr>MS PGothic</vt:lpstr>
      <vt:lpstr>MS PGothic</vt:lpstr>
      <vt:lpstr>Arial</vt:lpstr>
      <vt:lpstr>Calibri</vt:lpstr>
      <vt:lpstr>Century Gothic</vt:lpstr>
      <vt:lpstr>Georgia</vt:lpstr>
      <vt:lpstr>Roboto Light</vt:lpstr>
      <vt:lpstr>Roboto Medium</vt:lpstr>
      <vt:lpstr>Segoe UI</vt:lpstr>
      <vt:lpstr>Segoe UI Light</vt:lpstr>
      <vt:lpstr>Segoe UI Semibold</vt:lpstr>
      <vt:lpstr>Segoe UI Semilight</vt:lpstr>
      <vt:lpstr>Wingdings</vt:lpstr>
      <vt:lpstr>Wingdings 3</vt:lpstr>
      <vt:lpstr>Ion Boardroom</vt:lpstr>
      <vt:lpstr>Default Theme</vt:lpstr>
      <vt:lpstr>1_Default Theme</vt:lpstr>
      <vt:lpstr>Advanced Analytics Lunch and Learn</vt:lpstr>
      <vt:lpstr>The Seattle Advanced Analytics Team</vt:lpstr>
      <vt:lpstr>PowerPoint Presentation</vt:lpstr>
      <vt:lpstr>2017 United States   Pollution Forecasting</vt:lpstr>
      <vt:lpstr>INTRODUCTION – PROBLEM TASK</vt:lpstr>
      <vt:lpstr>PowerPoint Presentation</vt:lpstr>
      <vt:lpstr>PowerPoint Presentation</vt:lpstr>
      <vt:lpstr>Introducing Microsoft R Server </vt:lpstr>
      <vt:lpstr>Microsoft R Server Extends Open-Source R:</vt:lpstr>
      <vt:lpstr>Microsoft R Server family </vt:lpstr>
      <vt:lpstr>US Pollution Forecasting Model</vt:lpstr>
      <vt:lpstr>US Pollution Forecasting Model</vt:lpstr>
      <vt:lpstr>US Pollution Forecasting Model</vt:lpstr>
      <vt:lpstr>US Pollution Forecasting Model</vt:lpstr>
      <vt:lpstr>Report Results from SQL using PowerBI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United States   Pollution Forecasting</dc:title>
  <dc:creator>Dan Tetrick</dc:creator>
  <cp:lastModifiedBy>Dan Tetrick</cp:lastModifiedBy>
  <cp:revision>21</cp:revision>
  <dcterms:created xsi:type="dcterms:W3CDTF">2017-06-15T15:09:10Z</dcterms:created>
  <dcterms:modified xsi:type="dcterms:W3CDTF">2017-06-16T02:09:43Z</dcterms:modified>
</cp:coreProperties>
</file>