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51768" y="4914900"/>
            <a:ext cx="8640233" cy="19431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0" y="0"/>
            <a:ext cx="355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7253" y="502024"/>
            <a:ext cx="4978400" cy="310403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567A8D1-339B-456D-A3FD-F617564DB681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A1A6DCC4-2EF0-49D2-92FF-FB105290DEBD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47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eld rechts, blauwe bal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2166"/>
            <a:ext cx="12192000" cy="3815403"/>
          </a:xfrm>
          <a:solidFill>
            <a:srgbClr val="185BA7"/>
          </a:solidFill>
        </p:spPr>
        <p:txBody>
          <a:bodyPr lIns="576000" tIns="1152000" rIns="5220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98593" y="138"/>
            <a:ext cx="6193536" cy="6857862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433" y="2386584"/>
            <a:ext cx="4589856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6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192" y="2066544"/>
            <a:ext cx="5674944" cy="43708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54241" y="3154680"/>
            <a:ext cx="4937761" cy="37033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71B4E1C-391A-4DCA-BCD7-56E443138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146812" cy="1408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82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03137" y="1678780"/>
            <a:ext cx="5388865" cy="51792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133" y="1270000"/>
            <a:ext cx="5367867" cy="5167376"/>
          </a:xfrm>
          <a:solidFill>
            <a:schemeClr val="bg1"/>
          </a:solidFill>
        </p:spPr>
        <p:txBody>
          <a:bodyPr lIns="288000" tIns="288000" rIns="18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0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te foto tekst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6858000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61872"/>
            <a:ext cx="6096000" cy="5596128"/>
          </a:xfrm>
          <a:solidFill>
            <a:schemeClr val="bg1"/>
          </a:solidFill>
        </p:spPr>
        <p:txBody>
          <a:bodyPr lIns="576000" tIns="756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581912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13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2176272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5064"/>
            <a:ext cx="6425184" cy="5202936"/>
          </a:xfrm>
          <a:solidFill>
            <a:schemeClr val="bg1"/>
          </a:solidFill>
        </p:spPr>
        <p:txBody>
          <a:bodyPr lIns="576000" tIns="648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833510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BDE57EF-A71F-46B8-B57B-AE939979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42" y="2171649"/>
            <a:ext cx="4769113" cy="3503683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4165097-063F-478D-B4DB-9174446C79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1520" y="2176272"/>
            <a:ext cx="3376931" cy="320954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defRPr sz="2000" b="1">
                <a:solidFill>
                  <a:schemeClr val="accent2"/>
                </a:solidFill>
              </a:defRPr>
            </a:lvl2pPr>
            <a:lvl3pPr>
              <a:defRPr sz="2000" b="1">
                <a:solidFill>
                  <a:schemeClr val="accent2"/>
                </a:solidFill>
              </a:defRPr>
            </a:lvl3pPr>
            <a:lvl4pPr>
              <a:defRPr sz="2000" b="1">
                <a:solidFill>
                  <a:schemeClr val="accent2"/>
                </a:solidFill>
              </a:defRPr>
            </a:lvl4pPr>
            <a:lvl5pPr>
              <a:defRPr sz="2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Type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quote</a:t>
            </a:r>
          </a:p>
        </p:txBody>
      </p:sp>
    </p:spTree>
    <p:extLst>
      <p:ext uri="{BB962C8B-B14F-4D97-AF65-F5344CB8AC3E}">
        <p14:creationId xmlns:p14="http://schemas.microsoft.com/office/powerpoint/2010/main" val="1653865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blauw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44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roo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gro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614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AB26ACA-2592-4173-B4AC-DFAB31E64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74" y="957829"/>
            <a:ext cx="6543053" cy="494234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3CCB440-3D3F-4930-ADC2-E7E0853D9A59}"/>
              </a:ext>
            </a:extLst>
          </p:cNvPr>
          <p:cNvSpPr txBox="1">
            <a:spLocks/>
          </p:cNvSpPr>
          <p:nvPr/>
        </p:nvSpPr>
        <p:spPr>
          <a:xfrm>
            <a:off x="2926080" y="1033272"/>
            <a:ext cx="6327648" cy="4791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nl-NL" sz="7200" b="1" noProof="0"/>
              <a:t>Pauze</a:t>
            </a:r>
          </a:p>
        </p:txBody>
      </p:sp>
    </p:spTree>
    <p:extLst>
      <p:ext uri="{BB962C8B-B14F-4D97-AF65-F5344CB8AC3E}">
        <p14:creationId xmlns:p14="http://schemas.microsoft.com/office/powerpoint/2010/main" val="14719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 met f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7986C9AA-DDE5-4DF5-B6B0-96D048039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560457" cy="6858000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869EBCD6-4EDF-4C78-B1E3-80BE6F8BA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00" y="972458"/>
            <a:ext cx="6508800" cy="4942800"/>
          </a:xfrm>
          <a:blipFill>
            <a:blip r:embed="rId2"/>
            <a:stretch>
              <a:fillRect/>
            </a:stretch>
          </a:blipFill>
        </p:spPr>
        <p:txBody>
          <a:bodyPr lIns="648000" rIns="72000" bIns="720000" anchor="ctr" anchorCtr="0">
            <a:normAutofit/>
          </a:bodyPr>
          <a:lstStyle>
            <a:lvl1pPr marL="0" indent="0" algn="ctr">
              <a:buNone/>
              <a:defRPr sz="7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Pauze-boodschap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39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068047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8000" y="504000"/>
            <a:ext cx="4978400" cy="310320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jdelijke aanduiding voor tekst 14">
            <a:extLst>
              <a:ext uri="{FF2B5EF4-FFF2-40B4-BE49-F238E27FC236}">
                <a16:creationId xmlns:a16="http://schemas.microsoft.com/office/drawing/2014/main" id="{D47B9F3E-CC86-4E8D-BFB2-3A319A3FC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600" y="5295600"/>
            <a:ext cx="1752000" cy="1033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06A9DA1-CDB8-4A6F-9C3D-49E31CAFD330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86894007-5DD9-4E89-A7B5-5D8AC4270EF1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2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2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71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EC201FCC-10A3-40FB-B72E-45F0189CD1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5568" cy="343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584B28B-34D4-4B58-8AD0-ADDC3D1450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1917125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8DB7C85-266B-4B7C-A977-69E605114D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1112481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D4D80BF-F59B-450A-922E-771A825E7D2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tx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507320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1C66-6CD5-45B6-980A-64648993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80FF-8793-4B21-849A-1594FDCA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6A7C-9A7A-428F-AC21-C585EC6D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BC4-A371-4F83-AF21-BD5F4BB23F8A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304F-8C94-4DD3-9457-5006A299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3C48-ECFF-4AC5-A47D-46E24554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1169-8248-49F5-9D5E-87F51923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200" y="1835725"/>
            <a:ext cx="4978400" cy="32004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03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2" y="685801"/>
            <a:ext cx="5689601" cy="4217894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ijdelijke aanduiding voor afbeelding 10">
            <a:extLst>
              <a:ext uri="{FF2B5EF4-FFF2-40B4-BE49-F238E27FC236}">
                <a16:creationId xmlns:a16="http://schemas.microsoft.com/office/drawing/2014/main" id="{05C441A1-76AD-4759-AE71-07EE1271F2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611" y="5038165"/>
            <a:ext cx="11336283" cy="181983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561" y="907475"/>
            <a:ext cx="3669553" cy="3600000"/>
          </a:xfrm>
        </p:spPr>
        <p:txBody>
          <a:bodyPr/>
          <a:lstStyle>
            <a:lvl1pPr marL="360000" indent="-360000">
              <a:spcAft>
                <a:spcPts val="2400"/>
              </a:spcAft>
              <a:buClr>
                <a:schemeClr val="tx2"/>
              </a:buClr>
              <a:buSzPct val="200000"/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3FA8AD5-41EE-41EB-B993-4DEB48228550}"/>
              </a:ext>
            </a:extLst>
          </p:cNvPr>
          <p:cNvCxnSpPr>
            <a:cxnSpLocks/>
          </p:cNvCxnSpPr>
          <p:nvPr/>
        </p:nvCxnSpPr>
        <p:spPr>
          <a:xfrm>
            <a:off x="7537565" y="0"/>
            <a:ext cx="0" cy="4711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DB53CB8-55BD-43C3-A4C9-658D4B9DFF18}"/>
              </a:ext>
            </a:extLst>
          </p:cNvPr>
          <p:cNvCxnSpPr>
            <a:cxnSpLocks/>
          </p:cNvCxnSpPr>
          <p:nvPr/>
        </p:nvCxnSpPr>
        <p:spPr>
          <a:xfrm flipH="1">
            <a:off x="7587435" y="4674414"/>
            <a:ext cx="460456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5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2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00000"/>
            <a:ext cx="5109633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05217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287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 met beeld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824" y="1307592"/>
            <a:ext cx="6187008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1824" y="1800000"/>
            <a:ext cx="6187008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0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4353" y="3145536"/>
            <a:ext cx="6327649" cy="3712464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272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link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581022C-5DDA-4B99-BB47-902FB2BFD6E5}"/>
              </a:ext>
            </a:extLst>
          </p:cNvPr>
          <p:cNvSpPr/>
          <p:nvPr/>
        </p:nvSpPr>
        <p:spPr>
          <a:xfrm>
            <a:off x="246" y="6144768"/>
            <a:ext cx="1219150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642616"/>
            <a:ext cx="6717792" cy="3877056"/>
          </a:xfrm>
          <a:solidFill>
            <a:schemeClr val="bg1">
              <a:lumMod val="95000"/>
            </a:schemeClr>
          </a:solidFill>
        </p:spPr>
        <p:txBody>
          <a:bodyPr l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762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CE8F42C6-EF91-4EDB-8FB3-F11C4AE9D4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46812" cy="14081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584381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000" y="1800001"/>
            <a:ext cx="8584381" cy="42640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B28442-A4AA-402F-A148-BCD887F339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51767" y="4914900"/>
            <a:ext cx="8640233" cy="1943100"/>
          </a:xfrm>
        </p:spPr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8C9349-4440-4229-8856-FC2D560B6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E0E579-DE73-440F-B428-FC015ED00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Gevorderd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66B60-3FB4-4371-94C0-50D4C3BA4448}"/>
              </a:ext>
            </a:extLst>
          </p:cNvPr>
          <p:cNvSpPr txBox="1"/>
          <p:nvPr/>
        </p:nvSpPr>
        <p:spPr>
          <a:xfrm>
            <a:off x="3551767" y="4914900"/>
            <a:ext cx="864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Week 1 – </a:t>
            </a:r>
            <a:r>
              <a:rPr lang="en-GB" dirty="0" err="1"/>
              <a:t>Introductie</a:t>
            </a:r>
            <a:endParaRPr lang="en-GB" dirty="0"/>
          </a:p>
          <a:p>
            <a:r>
              <a:rPr lang="en-GB" dirty="0"/>
              <a:t>Jos Foppele</a:t>
            </a:r>
          </a:p>
        </p:txBody>
      </p:sp>
    </p:spTree>
    <p:extLst>
      <p:ext uri="{BB962C8B-B14F-4D97-AF65-F5344CB8AC3E}">
        <p14:creationId xmlns:p14="http://schemas.microsoft.com/office/powerpoint/2010/main" val="272998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514-AB60-4A8E-A1DD-6C4F786A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9DD9-52D1-4AB8-9AE8-B62B8BE7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Speciale methode</a:t>
            </a:r>
          </a:p>
          <a:p>
            <a:r>
              <a:rPr lang="nl-NL" b="1" dirty="0"/>
              <a:t>GEEN</a:t>
            </a:r>
            <a:r>
              <a:rPr lang="nl-NL" dirty="0"/>
              <a:t> returntype</a:t>
            </a:r>
          </a:p>
          <a:p>
            <a:r>
              <a:rPr lang="nl-NL" dirty="0"/>
              <a:t>Zelfde naam als class</a:t>
            </a:r>
          </a:p>
          <a:p>
            <a:endParaRPr lang="nl-NL" dirty="0"/>
          </a:p>
          <a:p>
            <a:r>
              <a:rPr lang="nl-NL" dirty="0"/>
              <a:t>Wordt gebruikt om object te maken</a:t>
            </a:r>
          </a:p>
          <a:p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EF796A9-3095-4106-BBE7-42CB9BC5302E}"/>
              </a:ext>
            </a:extLst>
          </p:cNvPr>
          <p:cNvSpPr txBox="1">
            <a:spLocks/>
          </p:cNvSpPr>
          <p:nvPr/>
        </p:nvSpPr>
        <p:spPr>
          <a:xfrm>
            <a:off x="7185781" y="1800001"/>
            <a:ext cx="4038600" cy="44864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90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2B24-D972-403D-9989-A1D7834E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</a:t>
            </a:r>
            <a:r>
              <a:rPr lang="en-GB" dirty="0" err="1"/>
              <a:t>aanroepen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86E8-2271-487F-81B8-FBB1A897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Keyword </a:t>
            </a:r>
            <a:r>
              <a:rPr lang="en-GB" b="1" dirty="0"/>
              <a:t>new</a:t>
            </a:r>
          </a:p>
          <a:p>
            <a:r>
              <a:rPr lang="en-GB" dirty="0" err="1"/>
              <a:t>Zorgt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geheugen</a:t>
            </a:r>
            <a:r>
              <a:rPr lang="en-GB" dirty="0"/>
              <a:t> management</a:t>
            </a:r>
          </a:p>
          <a:p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B42BB5E-DF83-45E0-8B14-B0CF842E95C7}"/>
              </a:ext>
            </a:extLst>
          </p:cNvPr>
          <p:cNvSpPr txBox="1">
            <a:spLocks/>
          </p:cNvSpPr>
          <p:nvPr/>
        </p:nvSpPr>
        <p:spPr>
          <a:xfrm>
            <a:off x="6120780" y="2943226"/>
            <a:ext cx="5544616" cy="231457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args[])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Persoon p1 = new Persoon(“Jos”);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Persoon p2 = new Persoon(“Fiona”);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naam = p1.GetNaam();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naam = p2.GetNaam();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2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F2F5-8126-48FF-848C-19D2D535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09BB-1617-496C-8A1E-EC21219B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Geeft</a:t>
            </a:r>
            <a:r>
              <a:rPr lang="en-GB" dirty="0"/>
              <a:t> </a:t>
            </a:r>
            <a:r>
              <a:rPr lang="en-GB" dirty="0" err="1"/>
              <a:t>verschil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parameter </a:t>
            </a:r>
            <a:r>
              <a:rPr lang="en-GB" dirty="0" err="1"/>
              <a:t>en</a:t>
            </a:r>
            <a:r>
              <a:rPr lang="en-GB" dirty="0"/>
              <a:t> class-</a:t>
            </a:r>
            <a:r>
              <a:rPr lang="en-GB" dirty="0" err="1"/>
              <a:t>variabele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654B225-9079-4023-9EB0-8FCDA96DB5BE}"/>
              </a:ext>
            </a:extLst>
          </p:cNvPr>
          <p:cNvSpPr txBox="1">
            <a:spLocks/>
          </p:cNvSpPr>
          <p:nvPr/>
        </p:nvSpPr>
        <p:spPr>
          <a:xfrm>
            <a:off x="6624562" y="2185684"/>
            <a:ext cx="4599819" cy="44864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7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FB69-BFE0-4A2A-BB78-0A9C6F03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0E8D-ED2E-436C-A136-E5BABEC8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001" y="1800001"/>
            <a:ext cx="3513150" cy="4264025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Class</a:t>
            </a:r>
          </a:p>
          <a:p>
            <a:r>
              <a:rPr lang="nl-NL" dirty="0"/>
              <a:t>Beschrijving van de werking</a:t>
            </a:r>
          </a:p>
          <a:p>
            <a:r>
              <a:rPr lang="nl-NL" dirty="0"/>
              <a:t>Er is er maar 1</a:t>
            </a:r>
          </a:p>
          <a:p>
            <a:r>
              <a:rPr lang="nl-NL" dirty="0"/>
              <a:t>Je kunt er niet mee rekenen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811900-5436-4791-AFBF-F4C5538878E7}"/>
              </a:ext>
            </a:extLst>
          </p:cNvPr>
          <p:cNvSpPr txBox="1">
            <a:spLocks/>
          </p:cNvSpPr>
          <p:nvPr/>
        </p:nvSpPr>
        <p:spPr>
          <a:xfrm>
            <a:off x="7116751" y="1800000"/>
            <a:ext cx="3513150" cy="42640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/>
              <a:t>Object</a:t>
            </a:r>
          </a:p>
          <a:p>
            <a:r>
              <a:rPr lang="nl-NL" dirty="0"/>
              <a:t>In het geheugen</a:t>
            </a:r>
          </a:p>
          <a:p>
            <a:r>
              <a:rPr lang="nl-NL" dirty="0"/>
              <a:t>Er kunnen er meerdere zijn</a:t>
            </a:r>
          </a:p>
          <a:p>
            <a:r>
              <a:rPr lang="nl-NL" dirty="0"/>
              <a:t>Je kunt er mee rekenen</a:t>
            </a:r>
          </a:p>
          <a:p>
            <a:r>
              <a:rPr lang="nl-NL" dirty="0"/>
              <a:t>Verschillende waarden voor attributen per object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08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5DAB-C805-4FC1-83A1-CAC43F43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2828-37F8-4A08-85EB-D380E051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Geeft schematisch inzicht in code</a:t>
            </a:r>
          </a:p>
          <a:p>
            <a:r>
              <a:rPr lang="nl-NL" dirty="0"/>
              <a:t>Alleen lezen is voor dit vak voldoende</a:t>
            </a:r>
          </a:p>
          <a:p>
            <a:r>
              <a:rPr lang="nl-NL" dirty="0"/>
              <a:t>Let op + en -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C01B315-8DA3-4494-8537-12E97C90ACA4}"/>
              </a:ext>
            </a:extLst>
          </p:cNvPr>
          <p:cNvSpPr txBox="1">
            <a:spLocks/>
          </p:cNvSpPr>
          <p:nvPr/>
        </p:nvSpPr>
        <p:spPr>
          <a:xfrm>
            <a:off x="7362825" y="1800001"/>
            <a:ext cx="4038600" cy="39624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Persoon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naam;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Persoon(string 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naam =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string GetNaam()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naam;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2BBD8-788A-4479-881E-1D9B158A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00" y="3283176"/>
            <a:ext cx="3791650" cy="30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2C66-85EC-495B-BCB6-B83230B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5537-2451-4F50-AEFA-BD526E90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Alternatief voor array</a:t>
            </a:r>
          </a:p>
          <a:p>
            <a:r>
              <a:rPr lang="nl-NL" dirty="0"/>
              <a:t>Geen vaste lengte</a:t>
            </a:r>
          </a:p>
          <a:p>
            <a:r>
              <a:rPr lang="nl-NL" dirty="0"/>
              <a:t>Makkelijk aanpasbaar</a:t>
            </a:r>
          </a:p>
          <a:p>
            <a:r>
              <a:rPr lang="nl-NL" dirty="0"/>
              <a:t>Veel hulpfuncties</a:t>
            </a:r>
          </a:p>
          <a:p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CDD5DFE-064B-4ABE-9092-42897E452163}"/>
              </a:ext>
            </a:extLst>
          </p:cNvPr>
          <p:cNvSpPr txBox="1">
            <a:spLocks/>
          </p:cNvSpPr>
          <p:nvPr/>
        </p:nvSpPr>
        <p:spPr>
          <a:xfrm>
            <a:off x="6172200" y="1800002"/>
            <a:ext cx="4038600" cy="344827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List&lt;int&gt; getallen;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 = new List&lt;int&gt;();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getallen.Add(4);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getallen.Add(-1);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(int g in getallen)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Console.WriteLine(g);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getallen.Add(42);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getallen[1] = 12;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getallen.Clear();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AEB8-409B-4F25-80FD-479A0D89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41B5-A353-4ADF-97A8-03F87BC43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000" y="1800001"/>
            <a:ext cx="3465525" cy="4264025"/>
          </a:xfrm>
        </p:spPr>
        <p:txBody>
          <a:bodyPr/>
          <a:lstStyle/>
          <a:p>
            <a:r>
              <a:rPr lang="nl-NL" dirty="0"/>
              <a:t>Goede manier van documentatie</a:t>
            </a:r>
          </a:p>
          <a:p>
            <a:r>
              <a:rPr lang="nl-NL" dirty="0"/>
              <a:t>Voorziet globale structuur van commentaar</a:t>
            </a:r>
          </a:p>
          <a:p>
            <a:pPr lvl="1"/>
            <a:r>
              <a:rPr lang="nl-NL" dirty="0"/>
              <a:t>Class</a:t>
            </a:r>
          </a:p>
          <a:p>
            <a:pPr lvl="1"/>
            <a:r>
              <a:rPr lang="nl-NL" dirty="0"/>
              <a:t>Attributen</a:t>
            </a:r>
          </a:p>
          <a:p>
            <a:pPr lvl="1"/>
            <a:r>
              <a:rPr lang="nl-NL" dirty="0"/>
              <a:t>Methodes</a:t>
            </a:r>
          </a:p>
          <a:p>
            <a:r>
              <a:rPr lang="nl-NL" dirty="0"/>
              <a:t>Automatisch met ///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1B2CDF2-0909-4697-9D5B-998CDA8205EF}"/>
              </a:ext>
            </a:extLst>
          </p:cNvPr>
          <p:cNvSpPr txBox="1">
            <a:spLocks/>
          </p:cNvSpPr>
          <p:nvPr/>
        </p:nvSpPr>
        <p:spPr>
          <a:xfrm>
            <a:off x="6172200" y="1800001"/>
            <a:ext cx="4038600" cy="283867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///&lt;summary&gt;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Bepaalt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iemand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oud 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///&lt;/summary&gt;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///&lt;returns&gt;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///true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oud 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///&lt;/returns&gt;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IsOud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60;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9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C33E-5E03-40CA-8516-D1F78BA7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kennen</a:t>
            </a:r>
            <a:r>
              <a:rPr lang="en-GB" dirty="0"/>
              <a:t> we nu?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7B28-FD21-4298-A250-66DB332B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  <a:p>
            <a:pPr lvl="1"/>
            <a:r>
              <a:rPr lang="en-GB" dirty="0"/>
              <a:t>Public, private, constructor</a:t>
            </a:r>
          </a:p>
          <a:p>
            <a:r>
              <a:rPr lang="en-GB" dirty="0"/>
              <a:t>Class vs Object</a:t>
            </a:r>
          </a:p>
          <a:p>
            <a:r>
              <a:rPr lang="en-GB" dirty="0"/>
              <a:t>Class diagram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loops</a:t>
            </a:r>
          </a:p>
          <a:p>
            <a:r>
              <a:rPr lang="en-GB" dirty="0"/>
              <a:t>XML Doc</a:t>
            </a:r>
          </a:p>
        </p:txBody>
      </p:sp>
    </p:spTree>
    <p:extLst>
      <p:ext uri="{BB962C8B-B14F-4D97-AF65-F5344CB8AC3E}">
        <p14:creationId xmlns:p14="http://schemas.microsoft.com/office/powerpoint/2010/main" val="2026567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20EE2D-23A6-4562-8F8C-322CA3F48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10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481F62-9DB2-4D81-8C4C-C07AF333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Doel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3707D6-A06C-4EFA-BF10-96C97FD7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Doel van </a:t>
            </a:r>
            <a:r>
              <a:rPr lang="en-GB" dirty="0" err="1"/>
              <a:t>gevorderd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Start </a:t>
            </a:r>
            <a:r>
              <a:rPr lang="nl-NL" dirty="0"/>
              <a:t>objectgeoriënteerd programmeren</a:t>
            </a:r>
          </a:p>
          <a:p>
            <a:pPr lvl="1"/>
            <a:r>
              <a:rPr lang="nl-NL" dirty="0"/>
              <a:t>veelgebruikte structuren leren kennen</a:t>
            </a:r>
          </a:p>
          <a:p>
            <a:pPr lvl="1"/>
            <a:r>
              <a:rPr lang="nl-NL" dirty="0"/>
              <a:t>gevorderde algoritmes leren maken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83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FB99-1ECD-4DFF-A261-D3E7EDC5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Eindcijfer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A7CC-5772-4093-808A-CF89AAA4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Uiteindelijke</a:t>
            </a:r>
            <a:r>
              <a:rPr lang="en-GB" dirty="0"/>
              <a:t> </a:t>
            </a:r>
            <a:r>
              <a:rPr lang="en-GB" dirty="0" err="1"/>
              <a:t>cijfer</a:t>
            </a:r>
            <a:r>
              <a:rPr lang="en-GB" dirty="0"/>
              <a:t> is:</a:t>
            </a:r>
          </a:p>
          <a:p>
            <a:pPr lvl="1"/>
            <a:r>
              <a:rPr lang="en-GB" dirty="0" err="1"/>
              <a:t>Gemiddelde</a:t>
            </a:r>
            <a:r>
              <a:rPr lang="en-GB" dirty="0"/>
              <a:t> van </a:t>
            </a:r>
            <a:r>
              <a:rPr lang="en-GB" dirty="0" err="1"/>
              <a:t>toetscijfer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practicumcijfer</a:t>
            </a:r>
            <a:endParaRPr lang="en-GB" dirty="0"/>
          </a:p>
          <a:p>
            <a:pPr lvl="1"/>
            <a:r>
              <a:rPr lang="en-GB" dirty="0" err="1"/>
              <a:t>Beide</a:t>
            </a:r>
            <a:r>
              <a:rPr lang="en-GB" dirty="0"/>
              <a:t> </a:t>
            </a:r>
            <a:r>
              <a:rPr lang="en-GB" dirty="0" err="1"/>
              <a:t>cijfers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voldoende</a:t>
            </a:r>
            <a:r>
              <a:rPr lang="en-GB" dirty="0"/>
              <a:t> </a:t>
            </a:r>
            <a:r>
              <a:rPr lang="en-GB" dirty="0" err="1"/>
              <a:t>zijn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94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7014-2F8C-42A7-B914-61F314C5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FBFE-4BB6-43F4-AB5D-43C064B7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Toets aan het einde van de periode!</a:t>
            </a:r>
          </a:p>
          <a:p>
            <a:pPr lvl="1"/>
            <a:r>
              <a:rPr lang="nl-NL" dirty="0"/>
              <a:t>Herkansing eind periode 4</a:t>
            </a:r>
          </a:p>
          <a:p>
            <a:r>
              <a:rPr lang="nl-NL" dirty="0"/>
              <a:t>Op papier!</a:t>
            </a:r>
          </a:p>
          <a:p>
            <a:pPr lvl="1"/>
            <a:r>
              <a:rPr lang="nl-NL" dirty="0"/>
              <a:t>Antwoordformulier</a:t>
            </a:r>
          </a:p>
          <a:p>
            <a:pPr lvl="1"/>
            <a:r>
              <a:rPr lang="nl-NL" dirty="0"/>
              <a:t>Individueel bewijs dat je kunt programmeren</a:t>
            </a:r>
          </a:p>
          <a:p>
            <a:pPr lvl="1"/>
            <a:r>
              <a:rPr lang="nl-NL" dirty="0"/>
              <a:t>Geen hulp van mens, compiler of code completion/IntelliSense</a:t>
            </a:r>
          </a:p>
          <a:p>
            <a:r>
              <a:rPr lang="nl-NL" dirty="0"/>
              <a:t>Proeftoets staat op elo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5CAB-F6E4-45C9-B72F-64C04ADA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Huiswerk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E3E0-0F4A-4895-AFB2-A6EE6E8E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Practica</a:t>
            </a:r>
          </a:p>
          <a:p>
            <a:pPr lvl="1"/>
            <a:r>
              <a:rPr lang="nl-NL" dirty="0"/>
              <a:t>Week 1 om weer in te komen</a:t>
            </a:r>
          </a:p>
          <a:p>
            <a:pPr lvl="1"/>
            <a:r>
              <a:rPr lang="nl-NL" dirty="0"/>
              <a:t>Vanaf week 2 steeds lastiger</a:t>
            </a:r>
          </a:p>
          <a:p>
            <a:pPr lvl="1"/>
            <a:r>
              <a:rPr lang="nl-NL" dirty="0"/>
              <a:t>Waarschuwing: Ga niet achter lopen!</a:t>
            </a:r>
          </a:p>
          <a:p>
            <a:pPr lvl="1"/>
            <a:r>
              <a:rPr lang="nl-NL" dirty="0"/>
              <a:t>Mogelijk toetsvragen uit practica</a:t>
            </a:r>
          </a:p>
          <a:p>
            <a:r>
              <a:rPr lang="nl-NL" dirty="0"/>
              <a:t>Atelier</a:t>
            </a:r>
          </a:p>
          <a:p>
            <a:pPr lvl="1"/>
            <a:r>
              <a:rPr lang="nl-NL" dirty="0"/>
              <a:t>Bij vragen, ga naar het atelier!</a:t>
            </a:r>
          </a:p>
          <a:p>
            <a:r>
              <a:rPr lang="nl-NL" dirty="0"/>
              <a:t>Inleveren</a:t>
            </a:r>
          </a:p>
          <a:p>
            <a:pPr lvl="1"/>
            <a:r>
              <a:rPr lang="nl-NL" dirty="0"/>
              <a:t>Afsluitende opdracht inleveren</a:t>
            </a:r>
          </a:p>
          <a:p>
            <a:pPr lvl="1"/>
            <a:r>
              <a:rPr lang="nl-NL" dirty="0"/>
              <a:t>Rubric beoordeling</a:t>
            </a:r>
          </a:p>
          <a:p>
            <a:pPr lvl="1"/>
            <a:r>
              <a:rPr lang="nl-NL" dirty="0"/>
              <a:t>Je mag/kan al in week 1 met deze opdracht beginnen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33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B1A064-53FC-4C59-A184-3F1C7E82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Deze</a:t>
            </a:r>
            <a:r>
              <a:rPr lang="en-GB" dirty="0"/>
              <a:t>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8EB39F-2A06-4D72-810C-92634DE2D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Classes (</a:t>
            </a:r>
            <a:r>
              <a:rPr lang="en-GB" dirty="0" err="1"/>
              <a:t>herhaling</a:t>
            </a:r>
            <a:r>
              <a:rPr lang="en-GB" dirty="0"/>
              <a:t>)</a:t>
            </a:r>
          </a:p>
          <a:p>
            <a:r>
              <a:rPr lang="en-GB" dirty="0"/>
              <a:t>Public, private, constructor</a:t>
            </a:r>
          </a:p>
          <a:p>
            <a:r>
              <a:rPr lang="en-GB" dirty="0"/>
              <a:t>Class vs Object</a:t>
            </a:r>
          </a:p>
          <a:p>
            <a:r>
              <a:rPr lang="en-GB" dirty="0"/>
              <a:t>Class diagram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loops</a:t>
            </a:r>
          </a:p>
          <a:p>
            <a:r>
              <a:rPr lang="en-GB" dirty="0"/>
              <a:t>XML Doc</a:t>
            </a:r>
          </a:p>
        </p:txBody>
      </p:sp>
    </p:spTree>
    <p:extLst>
      <p:ext uri="{BB962C8B-B14F-4D97-AF65-F5344CB8AC3E}">
        <p14:creationId xmlns:p14="http://schemas.microsoft.com/office/powerpoint/2010/main" val="324673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AF76-E304-4480-8B3A-8337D514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631A-138A-41DE-932A-8CDD0DE0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Combinatie van:</a:t>
            </a:r>
          </a:p>
          <a:p>
            <a:pPr lvl="1"/>
            <a:r>
              <a:rPr lang="nl-NL" dirty="0"/>
              <a:t>Attributen</a:t>
            </a:r>
          </a:p>
          <a:p>
            <a:pPr lvl="1"/>
            <a:r>
              <a:rPr lang="nl-NL" dirty="0"/>
              <a:t>Methodes</a:t>
            </a:r>
          </a:p>
          <a:p>
            <a:endParaRPr lang="nl-NL" dirty="0"/>
          </a:p>
          <a:p>
            <a:r>
              <a:rPr lang="nl-NL" dirty="0"/>
              <a:t>Geeft structuur</a:t>
            </a:r>
          </a:p>
          <a:p>
            <a:r>
              <a:rPr lang="nl-NL" dirty="0"/>
              <a:t>Maakt code herbuikbaar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74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FFFA-C1B3-4E91-82EF-203671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60A5-F7A8-44AF-BC1C-51D1320F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Combinatie van:</a:t>
            </a:r>
          </a:p>
          <a:p>
            <a:pPr lvl="1"/>
            <a:r>
              <a:rPr lang="nl-NL" dirty="0"/>
              <a:t>Attributen</a:t>
            </a:r>
          </a:p>
          <a:p>
            <a:pPr lvl="1"/>
            <a:r>
              <a:rPr lang="nl-NL" dirty="0"/>
              <a:t>Methodes</a:t>
            </a:r>
          </a:p>
          <a:p>
            <a:endParaRPr lang="nl-NL" dirty="0"/>
          </a:p>
          <a:p>
            <a:r>
              <a:rPr lang="nl-NL" dirty="0"/>
              <a:t>Goed voor:</a:t>
            </a:r>
          </a:p>
          <a:p>
            <a:pPr lvl="1"/>
            <a:r>
              <a:rPr lang="nl-NL" dirty="0"/>
              <a:t>Structuur</a:t>
            </a:r>
          </a:p>
          <a:p>
            <a:pPr lvl="1"/>
            <a:r>
              <a:rPr lang="nl-NL" dirty="0"/>
              <a:t>Code herbruikbaarheid</a:t>
            </a:r>
          </a:p>
          <a:p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029710E-ABBA-4D17-B7A4-FA0ABAC1406E}"/>
              </a:ext>
            </a:extLst>
          </p:cNvPr>
          <p:cNvSpPr txBox="1">
            <a:spLocks/>
          </p:cNvSpPr>
          <p:nvPr/>
        </p:nvSpPr>
        <p:spPr>
          <a:xfrm>
            <a:off x="6162675" y="1800001"/>
            <a:ext cx="4038600" cy="284797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IsOud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60;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09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47B3-FD29-4D94-B6FB-861E653B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public/private (access modifiers)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166F-8459-4034-9D77-99D074EA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Public:</a:t>
            </a:r>
          </a:p>
          <a:p>
            <a:pPr lvl="1"/>
            <a:r>
              <a:rPr lang="nl-NL" dirty="0"/>
              <a:t>Iedereen mag er bij</a:t>
            </a:r>
          </a:p>
          <a:p>
            <a:pPr lvl="1"/>
            <a:r>
              <a:rPr lang="nl-NL" dirty="0"/>
              <a:t>Onveilig!</a:t>
            </a:r>
          </a:p>
          <a:p>
            <a:endParaRPr lang="nl-NL" dirty="0"/>
          </a:p>
          <a:p>
            <a:r>
              <a:rPr lang="nl-NL" dirty="0"/>
              <a:t>Private:</a:t>
            </a:r>
          </a:p>
          <a:p>
            <a:pPr lvl="1"/>
            <a:r>
              <a:rPr lang="nl-NL" dirty="0"/>
              <a:t>Afgeschermd</a:t>
            </a:r>
          </a:p>
          <a:p>
            <a:pPr lvl="1"/>
            <a:r>
              <a:rPr lang="nl-NL" dirty="0"/>
              <a:t>Kan niet altijd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5744214-F5D7-4C15-A418-7BDE44CF324F}"/>
              </a:ext>
            </a:extLst>
          </p:cNvPr>
          <p:cNvSpPr txBox="1">
            <a:spLocks/>
          </p:cNvSpPr>
          <p:nvPr/>
        </p:nvSpPr>
        <p:spPr>
          <a:xfrm>
            <a:off x="6143625" y="1685926"/>
            <a:ext cx="4038600" cy="42386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Persoon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naam;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leeftijd;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 IsOud()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leeftijd &gt; 60;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GetNaam()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naam;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23133"/>
      </p:ext>
    </p:extLst>
  </p:cSld>
  <p:clrMapOvr>
    <a:masterClrMapping/>
  </p:clrMapOvr>
</p:sld>
</file>

<file path=ppt/theme/theme1.xml><?xml version="1.0" encoding="utf-8"?>
<a:theme xmlns:a="http://schemas.openxmlformats.org/drawingml/2006/main" name="NHL Stenden">
  <a:themeElements>
    <a:clrScheme name="NHL Stenden">
      <a:dk1>
        <a:srgbClr val="1C1C1A"/>
      </a:dk1>
      <a:lt1>
        <a:sysClr val="window" lastClr="FFFFFF"/>
      </a:lt1>
      <a:dk2>
        <a:srgbClr val="185BA7"/>
      </a:dk2>
      <a:lt2>
        <a:srgbClr val="FFFFFF"/>
      </a:lt2>
      <a:accent1>
        <a:srgbClr val="185BA7"/>
      </a:accent1>
      <a:accent2>
        <a:srgbClr val="DF3138"/>
      </a:accent2>
      <a:accent3>
        <a:srgbClr val="168488"/>
      </a:accent3>
      <a:accent4>
        <a:srgbClr val="185BA7"/>
      </a:accent4>
      <a:accent5>
        <a:srgbClr val="DF3138"/>
      </a:accent5>
      <a:accent6>
        <a:srgbClr val="168488"/>
      </a:accent6>
      <a:hlink>
        <a:srgbClr val="185BA7"/>
      </a:hlink>
      <a:folHlink>
        <a:srgbClr val="185BA7"/>
      </a:folHlink>
    </a:clrScheme>
    <a:fontScheme name="NHL Stend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L Stenden presentatie.potx" id="{10ED71E4-D61C-4930-A5BC-B5485E0D728D}" vid="{8B233843-5DEF-47E4-8CA2-D7F374A519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NHL Stenden presentatie</Template>
  <TotalTime>134</TotalTime>
  <Words>673</Words>
  <Application>Microsoft Office PowerPoint</Application>
  <PresentationFormat>Widescreen</PresentationFormat>
  <Paragraphs>209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NHL Stenden</vt:lpstr>
      <vt:lpstr>Gevorderd Programmeren</vt:lpstr>
      <vt:lpstr>Doel</vt:lpstr>
      <vt:lpstr>Eindcijfer</vt:lpstr>
      <vt:lpstr>Toets</vt:lpstr>
      <vt:lpstr>Huiswerk</vt:lpstr>
      <vt:lpstr>Deze week</vt:lpstr>
      <vt:lpstr>Class</vt:lpstr>
      <vt:lpstr>Class</vt:lpstr>
      <vt:lpstr>public/private (access modifiers)</vt:lpstr>
      <vt:lpstr>Constructor</vt:lpstr>
      <vt:lpstr>Constructor aanroepen</vt:lpstr>
      <vt:lpstr>Keyword this</vt:lpstr>
      <vt:lpstr>Class vs. Object</vt:lpstr>
      <vt:lpstr>Class Diagram</vt:lpstr>
      <vt:lpstr>List</vt:lpstr>
      <vt:lpstr>XML Doc</vt:lpstr>
      <vt:lpstr>Wat kennen we nu?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Gevorderd Programmeren</dc:title>
  <dc:creator>Foppele, J.</dc:creator>
  <cp:lastModifiedBy>Foppele, J.</cp:lastModifiedBy>
  <cp:revision>20</cp:revision>
  <dcterms:created xsi:type="dcterms:W3CDTF">2017-10-31T15:03:47Z</dcterms:created>
  <dcterms:modified xsi:type="dcterms:W3CDTF">2018-02-06T08:53:36Z</dcterms:modified>
</cp:coreProperties>
</file>