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51768" y="4914900"/>
            <a:ext cx="8640233" cy="19431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0" y="0"/>
            <a:ext cx="355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7253" y="502024"/>
            <a:ext cx="4978400" cy="310403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567A8D1-339B-456D-A3FD-F617564DB681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A1A6DCC4-2EF0-49D2-92FF-FB105290DEBD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08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eld rechts, blauwe bal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2166"/>
            <a:ext cx="12192000" cy="3815403"/>
          </a:xfrm>
          <a:solidFill>
            <a:srgbClr val="185BA7"/>
          </a:solidFill>
        </p:spPr>
        <p:txBody>
          <a:bodyPr lIns="576000" tIns="1152000" rIns="5220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98593" y="138"/>
            <a:ext cx="6193536" cy="6857862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433" y="2386584"/>
            <a:ext cx="4589856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192" y="2066544"/>
            <a:ext cx="5674944" cy="43708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54241" y="3154680"/>
            <a:ext cx="4937761" cy="37033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71B4E1C-391A-4DCA-BCD7-56E443138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146812" cy="1408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76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03137" y="1678780"/>
            <a:ext cx="5388865" cy="51792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133" y="1270000"/>
            <a:ext cx="5367867" cy="5167376"/>
          </a:xfrm>
          <a:solidFill>
            <a:schemeClr val="bg1"/>
          </a:solidFill>
        </p:spPr>
        <p:txBody>
          <a:bodyPr lIns="288000" tIns="288000" rIns="18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52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te foto tekst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6858000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61872"/>
            <a:ext cx="6096000" cy="5596128"/>
          </a:xfrm>
          <a:solidFill>
            <a:schemeClr val="bg1"/>
          </a:solidFill>
        </p:spPr>
        <p:txBody>
          <a:bodyPr lIns="576000" tIns="756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581912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8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2176272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5064"/>
            <a:ext cx="6425184" cy="5202936"/>
          </a:xfrm>
          <a:solidFill>
            <a:schemeClr val="bg1"/>
          </a:solidFill>
        </p:spPr>
        <p:txBody>
          <a:bodyPr lIns="576000" tIns="648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833510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BDE57EF-A71F-46B8-B57B-AE939979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42" y="2171649"/>
            <a:ext cx="4769113" cy="3503683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4165097-063F-478D-B4DB-9174446C79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51520" y="2176272"/>
            <a:ext cx="3376931" cy="320954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defRPr sz="2000" b="1">
                <a:solidFill>
                  <a:schemeClr val="accent2"/>
                </a:solidFill>
              </a:defRPr>
            </a:lvl2pPr>
            <a:lvl3pPr>
              <a:defRPr sz="2000" b="1">
                <a:solidFill>
                  <a:schemeClr val="accent2"/>
                </a:solidFill>
              </a:defRPr>
            </a:lvl3pPr>
            <a:lvl4pPr>
              <a:defRPr sz="2000" b="1">
                <a:solidFill>
                  <a:schemeClr val="accent2"/>
                </a:solidFill>
              </a:defRPr>
            </a:lvl4pPr>
            <a:lvl5pPr>
              <a:defRPr sz="2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Type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quote</a:t>
            </a:r>
          </a:p>
        </p:txBody>
      </p:sp>
    </p:spTree>
    <p:extLst>
      <p:ext uri="{BB962C8B-B14F-4D97-AF65-F5344CB8AC3E}">
        <p14:creationId xmlns:p14="http://schemas.microsoft.com/office/powerpoint/2010/main" val="4037944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blauw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14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roo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308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gro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855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AB26ACA-2592-4173-B4AC-DFAB31E64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74" y="957829"/>
            <a:ext cx="6543053" cy="494234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3CCB440-3D3F-4930-ADC2-E7E0853D9A59}"/>
              </a:ext>
            </a:extLst>
          </p:cNvPr>
          <p:cNvSpPr txBox="1">
            <a:spLocks/>
          </p:cNvSpPr>
          <p:nvPr/>
        </p:nvSpPr>
        <p:spPr>
          <a:xfrm>
            <a:off x="2926080" y="1033272"/>
            <a:ext cx="6327648" cy="4791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nl-NL" sz="7200" b="1" noProof="0"/>
              <a:t>Pauze</a:t>
            </a:r>
          </a:p>
        </p:txBody>
      </p:sp>
    </p:spTree>
    <p:extLst>
      <p:ext uri="{BB962C8B-B14F-4D97-AF65-F5344CB8AC3E}">
        <p14:creationId xmlns:p14="http://schemas.microsoft.com/office/powerpoint/2010/main" val="425091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 met f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7986C9AA-DDE5-4DF5-B6B0-96D048039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560457" cy="6858000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869EBCD6-4EDF-4C78-B1E3-80BE6F8BA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00" y="972458"/>
            <a:ext cx="6508800" cy="4942800"/>
          </a:xfrm>
          <a:blipFill>
            <a:blip r:embed="rId2"/>
            <a:stretch>
              <a:fillRect/>
            </a:stretch>
          </a:blipFill>
        </p:spPr>
        <p:txBody>
          <a:bodyPr lIns="648000" rIns="72000" bIns="720000" anchor="ctr" anchorCtr="0">
            <a:normAutofit/>
          </a:bodyPr>
          <a:lstStyle>
            <a:lvl1pPr marL="0" indent="0" algn="ctr">
              <a:buNone/>
              <a:defRPr sz="7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Pauze-boodschap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801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068047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8000" y="504000"/>
            <a:ext cx="4978400" cy="310320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ijdelijke aanduiding voor tekst 14">
            <a:extLst>
              <a:ext uri="{FF2B5EF4-FFF2-40B4-BE49-F238E27FC236}">
                <a16:creationId xmlns:a16="http://schemas.microsoft.com/office/drawing/2014/main" id="{D47B9F3E-CC86-4E8D-BFB2-3A319A3FC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600" y="5295600"/>
            <a:ext cx="1752000" cy="1033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06A9DA1-CDB8-4A6F-9C3D-49E31CAFD330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86894007-5DD9-4E89-A7B5-5D8AC4270EF1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256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00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803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EC201FCC-10A3-40FB-B72E-45F0189CD1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5568" cy="343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584B28B-34D4-4B58-8AD0-ADDC3D1450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1240268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8DB7C85-266B-4B7C-A977-69E605114D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128512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D4D80BF-F59B-450A-922E-771A825E7D2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tx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78943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1C66-6CD5-45B6-980A-64648993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480FF-8793-4B21-849A-1594FDCA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6A7C-9A7A-428F-AC21-C585EC6D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BCF7-ACC2-4F1C-8D01-28F0C5B0EBDB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304F-8C94-4DD3-9457-5006A299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3C48-ECFF-4AC5-A47D-46E24554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6700-0771-40F2-8FFC-65EB42796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9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200" y="1835725"/>
            <a:ext cx="4978400" cy="32004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76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2" y="685801"/>
            <a:ext cx="5689601" cy="4217894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ijdelijke aanduiding voor afbeelding 10">
            <a:extLst>
              <a:ext uri="{FF2B5EF4-FFF2-40B4-BE49-F238E27FC236}">
                <a16:creationId xmlns:a16="http://schemas.microsoft.com/office/drawing/2014/main" id="{05C441A1-76AD-4759-AE71-07EE1271F2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611" y="5038165"/>
            <a:ext cx="11336283" cy="181983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561" y="907475"/>
            <a:ext cx="3669553" cy="3600000"/>
          </a:xfrm>
        </p:spPr>
        <p:txBody>
          <a:bodyPr/>
          <a:lstStyle>
            <a:lvl1pPr marL="360000" indent="-360000">
              <a:spcAft>
                <a:spcPts val="2400"/>
              </a:spcAft>
              <a:buClr>
                <a:schemeClr val="tx2"/>
              </a:buClr>
              <a:buSzPct val="200000"/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3FA8AD5-41EE-41EB-B993-4DEB48228550}"/>
              </a:ext>
            </a:extLst>
          </p:cNvPr>
          <p:cNvCxnSpPr>
            <a:cxnSpLocks/>
          </p:cNvCxnSpPr>
          <p:nvPr/>
        </p:nvCxnSpPr>
        <p:spPr>
          <a:xfrm>
            <a:off x="7537565" y="0"/>
            <a:ext cx="0" cy="4711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DB53CB8-55BD-43C3-A4C9-658D4B9DFF18}"/>
              </a:ext>
            </a:extLst>
          </p:cNvPr>
          <p:cNvCxnSpPr>
            <a:cxnSpLocks/>
          </p:cNvCxnSpPr>
          <p:nvPr/>
        </p:nvCxnSpPr>
        <p:spPr>
          <a:xfrm flipH="1">
            <a:off x="7587435" y="4674414"/>
            <a:ext cx="460456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603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4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00000"/>
            <a:ext cx="5109633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05217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77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 met beeld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824" y="1307592"/>
            <a:ext cx="6187008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1824" y="1800000"/>
            <a:ext cx="6187008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572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4353" y="3145536"/>
            <a:ext cx="6327649" cy="3712464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361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link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581022C-5DDA-4B99-BB47-902FB2BFD6E5}"/>
              </a:ext>
            </a:extLst>
          </p:cNvPr>
          <p:cNvSpPr/>
          <p:nvPr/>
        </p:nvSpPr>
        <p:spPr>
          <a:xfrm>
            <a:off x="246" y="6144768"/>
            <a:ext cx="1219150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642616"/>
            <a:ext cx="6717792" cy="3877056"/>
          </a:xfrm>
          <a:solidFill>
            <a:schemeClr val="bg1">
              <a:lumMod val="95000"/>
            </a:schemeClr>
          </a:solidFill>
        </p:spPr>
        <p:txBody>
          <a:bodyPr l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788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CE8F42C6-EF91-4EDB-8FB3-F11C4AE9D4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46812" cy="14081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584381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000" y="1800001"/>
            <a:ext cx="8584381" cy="42640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8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54C56A-AF02-493A-9200-7D0768ABB5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5442DB-FC80-4C9A-9AB3-44905CF88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3A2144-964F-4F13-832B-BE495FC4A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Gevorderd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EC0EB-11A6-4DAD-B8CE-23E7A1E8952F}"/>
              </a:ext>
            </a:extLst>
          </p:cNvPr>
          <p:cNvSpPr txBox="1"/>
          <p:nvPr/>
        </p:nvSpPr>
        <p:spPr>
          <a:xfrm>
            <a:off x="3551767" y="4914900"/>
            <a:ext cx="864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Week 2 – </a:t>
            </a:r>
            <a:r>
              <a:rPr lang="en-GB" dirty="0" err="1"/>
              <a:t>Objectgeorienteerd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endParaRPr lang="en-GB" dirty="0"/>
          </a:p>
          <a:p>
            <a:r>
              <a:rPr lang="en-GB" dirty="0"/>
              <a:t>Jos Foppele</a:t>
            </a:r>
          </a:p>
        </p:txBody>
      </p:sp>
    </p:spTree>
    <p:extLst>
      <p:ext uri="{BB962C8B-B14F-4D97-AF65-F5344CB8AC3E}">
        <p14:creationId xmlns:p14="http://schemas.microsoft.com/office/powerpoint/2010/main" val="297267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DE19-09F0-40E7-8B5D-C4C248A7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7720-8371-45DA-8F6A-5BF5E09C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r>
              <a:rPr lang="en-GB" dirty="0"/>
              <a:t> die in </a:t>
            </a:r>
            <a:r>
              <a:rPr lang="en-GB" dirty="0" err="1"/>
              <a:t>subklasse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invulling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krijgen</a:t>
            </a:r>
            <a:r>
              <a:rPr lang="en-GB" dirty="0"/>
              <a:t>, maar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herbruikt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worden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786ED-2B83-4E46-8EAB-0B5EC323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2844864"/>
            <a:ext cx="2838450" cy="3305175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324542A-F8BA-4C68-ACFC-4D3C6271B3B9}"/>
              </a:ext>
            </a:extLst>
          </p:cNvPr>
          <p:cNvSpPr txBox="1">
            <a:spLocks/>
          </p:cNvSpPr>
          <p:nvPr/>
        </p:nvSpPr>
        <p:spPr>
          <a:xfrm>
            <a:off x="5328821" y="3129299"/>
            <a:ext cx="6343651" cy="273630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Kat :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SetPoten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base.Setpoten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20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C2E8-800E-4CE7-8862-43DFC5B0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00EE-CC62-488E-945F-34782BB5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Dezelfde</a:t>
            </a:r>
            <a:r>
              <a:rPr lang="en-GB" dirty="0"/>
              <a:t> </a:t>
            </a:r>
            <a:r>
              <a:rPr lang="en-GB" dirty="0" err="1"/>
              <a:t>methodes</a:t>
            </a:r>
            <a:r>
              <a:rPr lang="en-GB" dirty="0"/>
              <a:t> met </a:t>
            </a:r>
            <a:r>
              <a:rPr lang="en-GB" dirty="0" err="1"/>
              <a:t>verschillende</a:t>
            </a:r>
            <a:r>
              <a:rPr lang="en-GB" dirty="0"/>
              <a:t> parameters</a:t>
            </a:r>
          </a:p>
          <a:p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met constructors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E2CB8-1973-4287-9F8E-A415F60F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37" y="3698580"/>
            <a:ext cx="2600325" cy="14192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DFC1E-D397-4057-A4E3-3CB28C71DD58}"/>
              </a:ext>
            </a:extLst>
          </p:cNvPr>
          <p:cNvSpPr txBox="1">
            <a:spLocks/>
          </p:cNvSpPr>
          <p:nvPr/>
        </p:nvSpPr>
        <p:spPr bwMode="auto">
          <a:xfrm>
            <a:off x="5240325" y="2484734"/>
            <a:ext cx="6343651" cy="43351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Kat : 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</a:t>
            </a:r>
            <a:endParaRPr lang="en-GB" sz="1800" kern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override void 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SetPoten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4)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base.Setpoten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Tx/>
              <a:buNone/>
            </a:pPr>
            <a:endParaRPr lang="en-GB" sz="1800" kern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SetPoten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SetPoten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(4); //of 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aantalPoten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474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AC3B-D868-4B6A-A12A-8F22BF28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5168-096F-4FDE-8409-E5159456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Contructor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constructor </a:t>
            </a:r>
            <a:r>
              <a:rPr lang="en-GB" dirty="0" err="1"/>
              <a:t>aanroepen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12CF585-670F-4140-BB6E-0D3AA9707597}"/>
              </a:ext>
            </a:extLst>
          </p:cNvPr>
          <p:cNvSpPr txBox="1">
            <a:spLocks/>
          </p:cNvSpPr>
          <p:nvPr/>
        </p:nvSpPr>
        <p:spPr bwMode="auto">
          <a:xfrm>
            <a:off x="5240325" y="2484734"/>
            <a:ext cx="6343651" cy="43351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Kat : 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</a:t>
            </a:r>
            <a:endParaRPr lang="en-GB" sz="1800" kern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Kat(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aantalPoten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this.aantalPoten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kern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aantalPoten</a:t>
            </a: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Tx/>
              <a:buNone/>
            </a:pPr>
            <a:endParaRPr lang="en-GB" sz="1800" kern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Kat() : this(4)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60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DE19-09F0-40E7-8B5D-C4C248A7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7720-8371-45DA-8F6A-5BF5E09C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Overerven kan maar van 1 class</a:t>
            </a:r>
          </a:p>
          <a:p>
            <a:r>
              <a:rPr lang="nl-NL" dirty="0"/>
              <a:t>Oplossing: interfaces gebruiken</a:t>
            </a:r>
          </a:p>
          <a:p>
            <a:r>
              <a:rPr lang="nl-NL" dirty="0"/>
              <a:t>Een class kan meerdere interfaces hebben</a:t>
            </a:r>
          </a:p>
          <a:p>
            <a:endParaRPr lang="nl-NL" dirty="0"/>
          </a:p>
          <a:p>
            <a:r>
              <a:rPr lang="nl-NL" dirty="0"/>
              <a:t>Een interface bevat alleen methoden (zonder implementatie en geen properties)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68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B17D-06BA-426F-9614-507E10FE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68D3-ECC1-4525-8E80-C70FFA39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92B09-BB76-41D6-9D23-4FCC6F25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56" y="1800001"/>
            <a:ext cx="9797888" cy="39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6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C2E8-800E-4CE7-8862-43DFC5B0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00EE-CC62-488E-945F-34782BB5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8FB49F5-9539-4EBD-ABA9-A8E472715FA6}"/>
              </a:ext>
            </a:extLst>
          </p:cNvPr>
          <p:cNvSpPr txBox="1">
            <a:spLocks/>
          </p:cNvSpPr>
          <p:nvPr/>
        </p:nvSpPr>
        <p:spPr>
          <a:xfrm>
            <a:off x="1981200" y="1800001"/>
            <a:ext cx="8229600" cy="472191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IEierenLeggend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LegEi();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Slang: Dier,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IEierenLeggend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override double CalculateTopspeed()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LegEi()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7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DE19-09F0-40E7-8B5D-C4C248A7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kennen</a:t>
            </a:r>
            <a:r>
              <a:rPr lang="en-GB" dirty="0"/>
              <a:t> we nu?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7720-8371-45DA-8F6A-5BF5E09C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  <a:p>
            <a:r>
              <a:rPr lang="en-GB" dirty="0" err="1"/>
              <a:t>Overerving</a:t>
            </a:r>
            <a:endParaRPr lang="en-GB" dirty="0"/>
          </a:p>
          <a:p>
            <a:pPr lvl="1"/>
            <a:r>
              <a:rPr lang="en-GB" dirty="0"/>
              <a:t>class diagram, protected, override, </a:t>
            </a:r>
          </a:p>
          <a:p>
            <a:r>
              <a:rPr lang="en-GB" dirty="0"/>
              <a:t>Abstract class/method</a:t>
            </a:r>
          </a:p>
          <a:p>
            <a:r>
              <a:rPr lang="en-GB" dirty="0"/>
              <a:t>Virtual method</a:t>
            </a:r>
          </a:p>
          <a:p>
            <a:r>
              <a:rPr lang="en-GB" dirty="0"/>
              <a:t>Method overloading</a:t>
            </a:r>
          </a:p>
          <a:p>
            <a:r>
              <a:rPr lang="en-GB" dirty="0"/>
              <a:t>Interface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72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B17D-06BA-426F-9614-507E10FE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we </a:t>
            </a:r>
            <a:r>
              <a:rPr lang="en-GB" dirty="0" err="1"/>
              <a:t>dit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68D3-ECC1-4525-8E80-C70FFA39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zijn veelgebruikte technieken om:</a:t>
            </a:r>
          </a:p>
          <a:p>
            <a:pPr lvl="1"/>
            <a:r>
              <a:rPr lang="nl-NL" dirty="0"/>
              <a:t>Structuur toe te voegen</a:t>
            </a:r>
          </a:p>
          <a:p>
            <a:pPr lvl="1"/>
            <a:r>
              <a:rPr lang="nl-NL" dirty="0"/>
              <a:t>Minder code te hoeven schrijven</a:t>
            </a:r>
          </a:p>
          <a:p>
            <a:pPr lvl="1"/>
            <a:r>
              <a:rPr lang="nl-NL" dirty="0"/>
              <a:t>Betere herbruikbaarheid van code</a:t>
            </a:r>
          </a:p>
          <a:p>
            <a:pPr lvl="1"/>
            <a:r>
              <a:rPr lang="nl-NL" dirty="0"/>
              <a:t>Beter leesbare code</a:t>
            </a:r>
          </a:p>
          <a:p>
            <a:pPr lvl="1"/>
            <a:r>
              <a:rPr lang="nl-NL" dirty="0"/>
              <a:t>Beter onderhoudbare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67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7AB726B-7364-4A2A-BF70-C7127A870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1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EEBB20-BFCC-4331-B63C-71A4239D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Deze</a:t>
            </a:r>
            <a:r>
              <a:rPr lang="en-GB" dirty="0"/>
              <a:t> week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F77482-9E85-43BB-A156-4680E3DBF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  <a:p>
            <a:r>
              <a:rPr lang="en-GB" dirty="0" err="1"/>
              <a:t>Overerving</a:t>
            </a:r>
            <a:endParaRPr lang="en-GB" dirty="0"/>
          </a:p>
          <a:p>
            <a:pPr lvl="1"/>
            <a:r>
              <a:rPr lang="en-GB" dirty="0"/>
              <a:t>Class diagram, protected, override</a:t>
            </a:r>
          </a:p>
          <a:p>
            <a:r>
              <a:rPr lang="en-GB" dirty="0"/>
              <a:t>Abstract class/method</a:t>
            </a:r>
          </a:p>
          <a:p>
            <a:r>
              <a:rPr lang="en-GB" dirty="0"/>
              <a:t>Virtual method</a:t>
            </a:r>
          </a:p>
          <a:p>
            <a:r>
              <a:rPr lang="en-GB" dirty="0"/>
              <a:t>Method overloading</a:t>
            </a:r>
          </a:p>
          <a:p>
            <a:r>
              <a:rPr lang="en-GB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52361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F281D-8B5A-46BE-A106-7B193F0F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(</a:t>
            </a:r>
            <a:r>
              <a:rPr lang="en-GB" dirty="0" err="1"/>
              <a:t>herhaling</a:t>
            </a:r>
            <a:r>
              <a:rPr lang="en-GB" dirty="0"/>
              <a:t>!)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9D5C9-EB6C-4D6B-BDDA-823D8876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Combinatie</a:t>
            </a:r>
            <a:r>
              <a:rPr lang="en-GB" dirty="0"/>
              <a:t> van:</a:t>
            </a:r>
          </a:p>
          <a:p>
            <a:pPr lvl="1"/>
            <a:r>
              <a:rPr lang="en-GB" dirty="0" err="1"/>
              <a:t>Attributen</a:t>
            </a:r>
            <a:endParaRPr lang="en-GB" dirty="0"/>
          </a:p>
          <a:p>
            <a:pPr lvl="1"/>
            <a:r>
              <a:rPr lang="en-GB" dirty="0" err="1"/>
              <a:t>Methodes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Geeft</a:t>
            </a:r>
            <a:r>
              <a:rPr lang="en-GB" dirty="0"/>
              <a:t> </a:t>
            </a:r>
            <a:r>
              <a:rPr lang="en-GB" dirty="0" err="1"/>
              <a:t>structuur</a:t>
            </a:r>
            <a:endParaRPr lang="en-GB" dirty="0"/>
          </a:p>
          <a:p>
            <a:r>
              <a:rPr lang="en-GB" dirty="0" err="1"/>
              <a:t>Maakt</a:t>
            </a:r>
            <a:r>
              <a:rPr lang="en-GB" dirty="0"/>
              <a:t> code </a:t>
            </a:r>
            <a:r>
              <a:rPr lang="en-GB" dirty="0" err="1"/>
              <a:t>herbruikbaar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36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1F4F-758C-4055-961F-C87A4AC1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Overerving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D61E-1E1B-4094-83A4-C1F0E085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</a:t>
            </a:r>
            <a:r>
              <a:rPr lang="en-GB" dirty="0" err="1"/>
              <a:t>uitbreiden</a:t>
            </a:r>
            <a:r>
              <a:rPr lang="en-GB" dirty="0"/>
              <a:t> met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functionaliteit</a:t>
            </a:r>
            <a:endParaRPr lang="en-GB" dirty="0"/>
          </a:p>
          <a:p>
            <a:r>
              <a:rPr lang="en-GB" dirty="0"/>
              <a:t>Oude class </a:t>
            </a:r>
            <a:r>
              <a:rPr lang="en-GB" dirty="0" err="1"/>
              <a:t>blijft</a:t>
            </a:r>
            <a:r>
              <a:rPr lang="en-GB" dirty="0"/>
              <a:t> </a:t>
            </a:r>
            <a:r>
              <a:rPr lang="en-GB" dirty="0" err="1"/>
              <a:t>behouden</a:t>
            </a:r>
            <a:r>
              <a:rPr lang="en-GB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54D2E-D49B-4F2E-BBC7-28731F21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68" y="3211050"/>
            <a:ext cx="3981450" cy="25431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CB4D81-B674-4874-91E6-C632E6974139}"/>
              </a:ext>
            </a:extLst>
          </p:cNvPr>
          <p:cNvSpPr txBox="1">
            <a:spLocks/>
          </p:cNvSpPr>
          <p:nvPr/>
        </p:nvSpPr>
        <p:spPr>
          <a:xfrm>
            <a:off x="6932190" y="2514601"/>
            <a:ext cx="4038600" cy="393607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Kat :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Hond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BFE7E77-95E1-498F-B815-1F0DE71A1250}"/>
              </a:ext>
            </a:extLst>
          </p:cNvPr>
          <p:cNvSpPr/>
          <p:nvPr/>
        </p:nvSpPr>
        <p:spPr>
          <a:xfrm rot="16200000">
            <a:off x="3200401" y="3914775"/>
            <a:ext cx="285751" cy="369570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D5C64-4253-441B-BEB8-3A01D43B8487}"/>
              </a:ext>
            </a:extLst>
          </p:cNvPr>
          <p:cNvSpPr txBox="1"/>
          <p:nvPr/>
        </p:nvSpPr>
        <p:spPr>
          <a:xfrm>
            <a:off x="2343150" y="6064026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subclasses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FC710-3CAC-49DF-A1BB-F4F72954BB43}"/>
              </a:ext>
            </a:extLst>
          </p:cNvPr>
          <p:cNvSpPr txBox="1"/>
          <p:nvPr/>
        </p:nvSpPr>
        <p:spPr>
          <a:xfrm>
            <a:off x="911787" y="3143580"/>
            <a:ext cx="199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superclass</a:t>
            </a:r>
          </a:p>
          <a:p>
            <a:pPr algn="ctr"/>
            <a:r>
              <a:rPr lang="en-GB" dirty="0"/>
              <a:t>of</a:t>
            </a:r>
          </a:p>
          <a:p>
            <a:pPr algn="ctr"/>
            <a:r>
              <a:rPr lang="en-GB" dirty="0" err="1"/>
              <a:t>baseclass</a:t>
            </a:r>
            <a:endParaRPr lang="en-GB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E036DD9-E4EE-4080-BF03-2A066C4D1A1E}"/>
              </a:ext>
            </a:extLst>
          </p:cNvPr>
          <p:cNvSpPr/>
          <p:nvPr/>
        </p:nvSpPr>
        <p:spPr>
          <a:xfrm>
            <a:off x="2357552" y="3133460"/>
            <a:ext cx="409244" cy="93345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4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58BC-3C94-4D3C-BDAF-75050756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8BB0-18D1-4A73-8D61-030AEA8D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Private (-)</a:t>
            </a:r>
          </a:p>
          <a:p>
            <a:pPr lvl="1"/>
            <a:r>
              <a:rPr lang="en-GB" dirty="0"/>
              <a:t>Private members </a:t>
            </a:r>
            <a:r>
              <a:rPr lang="en-GB" dirty="0" err="1"/>
              <a:t>worden</a:t>
            </a:r>
            <a:r>
              <a:rPr lang="en-GB" dirty="0"/>
              <a:t> NIET </a:t>
            </a:r>
            <a:r>
              <a:rPr lang="en-GB" dirty="0" err="1"/>
              <a:t>geerfd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Protected (#)</a:t>
            </a:r>
          </a:p>
          <a:p>
            <a:pPr lvl="1"/>
            <a:r>
              <a:rPr lang="en-GB" dirty="0" err="1"/>
              <a:t>Zelfde</a:t>
            </a:r>
            <a:r>
              <a:rPr lang="en-GB" dirty="0"/>
              <a:t> </a:t>
            </a:r>
            <a:r>
              <a:rPr lang="en-GB" dirty="0" err="1"/>
              <a:t>bescherming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private</a:t>
            </a:r>
          </a:p>
          <a:p>
            <a:pPr lvl="1"/>
            <a:r>
              <a:rPr lang="en-GB" dirty="0"/>
              <a:t>Worden WEL </a:t>
            </a:r>
            <a:r>
              <a:rPr lang="en-GB" dirty="0" err="1"/>
              <a:t>overgeerfd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8A24C-BF55-48D2-AFEE-A3694C9FF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244" y="4219710"/>
            <a:ext cx="2484276" cy="164760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F35FA3-F32F-47E6-9D7B-5DB80E8D1203}"/>
              </a:ext>
            </a:extLst>
          </p:cNvPr>
          <p:cNvSpPr txBox="1">
            <a:spLocks/>
          </p:cNvSpPr>
          <p:nvPr/>
        </p:nvSpPr>
        <p:spPr>
          <a:xfrm>
            <a:off x="6756028" y="3261272"/>
            <a:ext cx="4608512" cy="260604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Dier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aantalPoten;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Kat : Dier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//hier is aantalPoten bekend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3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432F-E293-4F95-9FA3-D49D2A65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18ED-40B8-46EF-8F6F-30F3FA87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class </a:t>
            </a:r>
            <a:r>
              <a:rPr lang="en-GB" dirty="0" err="1"/>
              <a:t>waar</a:t>
            </a:r>
            <a:r>
              <a:rPr lang="en-GB" dirty="0"/>
              <a:t> GEEN object van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is</a:t>
            </a:r>
          </a:p>
          <a:p>
            <a:r>
              <a:rPr lang="en-GB" dirty="0" err="1"/>
              <a:t>Blauwdruk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ervende</a:t>
            </a:r>
            <a:r>
              <a:rPr lang="en-GB" dirty="0"/>
              <a:t>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F30EE-1C24-4C54-B54B-6116CFE3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11" y="3429000"/>
            <a:ext cx="3176389" cy="173363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BF31D83-DAD3-422D-99A4-4DE4F09598AE}"/>
              </a:ext>
            </a:extLst>
          </p:cNvPr>
          <p:cNvSpPr txBox="1">
            <a:spLocks/>
          </p:cNvSpPr>
          <p:nvPr/>
        </p:nvSpPr>
        <p:spPr>
          <a:xfrm>
            <a:off x="6096000" y="2752047"/>
            <a:ext cx="5112568" cy="342015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Dier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protected int aantalPoten;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//GEEN constructor!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SetPoten(int aantal)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(aantal &gt; -1)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aantalPoten = aantal;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9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FD88-7808-4C46-98FC-C2051BE2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4744-C30D-4270-A3F2-2232A09D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 in abstract class </a:t>
            </a:r>
            <a:r>
              <a:rPr lang="en-GB" b="1" dirty="0" err="1"/>
              <a:t>zonder</a:t>
            </a:r>
            <a:r>
              <a:rPr lang="en-GB" dirty="0"/>
              <a:t> </a:t>
            </a:r>
            <a:r>
              <a:rPr lang="en-GB" dirty="0" err="1"/>
              <a:t>inhoud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3FFDA-A9EC-4C3C-A58E-C652F258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64" y="2814410"/>
            <a:ext cx="3181350" cy="30289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C1D6C-B8CE-4144-BDA1-F27E2983EF02}"/>
              </a:ext>
            </a:extLst>
          </p:cNvPr>
          <p:cNvSpPr txBox="1">
            <a:spLocks/>
          </p:cNvSpPr>
          <p:nvPr/>
        </p:nvSpPr>
        <p:spPr>
          <a:xfrm>
            <a:off x="6107264" y="2367554"/>
            <a:ext cx="4860032" cy="446777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Dier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protected int aantalPoten;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CalculateTopspeed();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Hond : Dier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CalculateTopspeed()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0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FAD-24D1-4710-8B83-DDED4458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1D24-236D-4F7E-95C9-A1217C50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Bevordert</a:t>
            </a:r>
            <a:r>
              <a:rPr lang="en-GB" dirty="0"/>
              <a:t> </a:t>
            </a:r>
            <a:r>
              <a:rPr lang="en-GB" dirty="0" err="1"/>
              <a:t>leesbaarheid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onderhoudbaarheid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40EC3-1AD3-46E8-A067-B69431C5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647" y="2789959"/>
            <a:ext cx="3181350" cy="30289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EB742-072A-4A27-97C0-8FCB48E230D5}"/>
              </a:ext>
            </a:extLst>
          </p:cNvPr>
          <p:cNvSpPr txBox="1">
            <a:spLocks/>
          </p:cNvSpPr>
          <p:nvPr/>
        </p:nvSpPr>
        <p:spPr>
          <a:xfrm>
            <a:off x="6096000" y="2642525"/>
            <a:ext cx="5364088" cy="317638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dieren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List&lt;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dieren.Add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Hond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dieren.Add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Kat());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dieren.Add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Slang());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dieren.Add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Kat());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dieren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dier.CalculateTopspeed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72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DE19-09F0-40E7-8B5D-C4C248A7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7720-8371-45DA-8F6A-5BF5E09C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r>
              <a:rPr lang="en-GB" dirty="0"/>
              <a:t> die in </a:t>
            </a:r>
            <a:r>
              <a:rPr lang="en-GB" dirty="0" err="1"/>
              <a:t>subklasse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invulling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krijgen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6BE14FC-3AA8-4490-AFAA-8EEDACCE573E}"/>
              </a:ext>
            </a:extLst>
          </p:cNvPr>
          <p:cNvSpPr txBox="1">
            <a:spLocks/>
          </p:cNvSpPr>
          <p:nvPr/>
        </p:nvSpPr>
        <p:spPr>
          <a:xfrm>
            <a:off x="5406406" y="2531866"/>
            <a:ext cx="6236146" cy="393117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SetPoten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-1)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aantalPoten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Slang :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Dier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SetPoten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aantalPoten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786ED-2B83-4E46-8EAB-0B5EC323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2844864"/>
            <a:ext cx="2838450" cy="3305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DF0D9-C9E7-4C5B-83E0-B6703173BC8E}"/>
              </a:ext>
            </a:extLst>
          </p:cNvPr>
          <p:cNvSpPr txBox="1"/>
          <p:nvPr/>
        </p:nvSpPr>
        <p:spPr>
          <a:xfrm>
            <a:off x="2450236" y="5092015"/>
            <a:ext cx="719091" cy="2797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Slang</a:t>
            </a:r>
          </a:p>
        </p:txBody>
      </p:sp>
    </p:spTree>
    <p:extLst>
      <p:ext uri="{BB962C8B-B14F-4D97-AF65-F5344CB8AC3E}">
        <p14:creationId xmlns:p14="http://schemas.microsoft.com/office/powerpoint/2010/main" val="1199144871"/>
      </p:ext>
    </p:extLst>
  </p:cSld>
  <p:clrMapOvr>
    <a:masterClrMapping/>
  </p:clrMapOvr>
</p:sld>
</file>

<file path=ppt/theme/theme1.xml><?xml version="1.0" encoding="utf-8"?>
<a:theme xmlns:a="http://schemas.openxmlformats.org/drawingml/2006/main" name="NHLStendenTheme">
  <a:themeElements>
    <a:clrScheme name="NHL Stenden">
      <a:dk1>
        <a:srgbClr val="1C1C1A"/>
      </a:dk1>
      <a:lt1>
        <a:sysClr val="window" lastClr="FFFFFF"/>
      </a:lt1>
      <a:dk2>
        <a:srgbClr val="185BA7"/>
      </a:dk2>
      <a:lt2>
        <a:srgbClr val="FFFFFF"/>
      </a:lt2>
      <a:accent1>
        <a:srgbClr val="185BA7"/>
      </a:accent1>
      <a:accent2>
        <a:srgbClr val="DF3138"/>
      </a:accent2>
      <a:accent3>
        <a:srgbClr val="168488"/>
      </a:accent3>
      <a:accent4>
        <a:srgbClr val="185BA7"/>
      </a:accent4>
      <a:accent5>
        <a:srgbClr val="DF3138"/>
      </a:accent5>
      <a:accent6>
        <a:srgbClr val="168488"/>
      </a:accent6>
      <a:hlink>
        <a:srgbClr val="185BA7"/>
      </a:hlink>
      <a:folHlink>
        <a:srgbClr val="185BA7"/>
      </a:folHlink>
    </a:clrScheme>
    <a:fontScheme name="NHL Stend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LStendenTheme" id="{FFAED68D-5BD7-454E-9FFB-DDA3BE79E741}" vid="{00533479-775D-4C87-9F39-832F5A4154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NHLStendenTheme</Template>
  <TotalTime>187</TotalTime>
  <Words>588</Words>
  <Application>Microsoft Office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NHLStendenTheme</vt:lpstr>
      <vt:lpstr>Gevorderd Programmeren</vt:lpstr>
      <vt:lpstr>Deze week</vt:lpstr>
      <vt:lpstr>Class (herhaling!)</vt:lpstr>
      <vt:lpstr>Overerving</vt:lpstr>
      <vt:lpstr>Protected</vt:lpstr>
      <vt:lpstr>Abstract class</vt:lpstr>
      <vt:lpstr>Abstract method</vt:lpstr>
      <vt:lpstr>Abstract method</vt:lpstr>
      <vt:lpstr>Virtual method</vt:lpstr>
      <vt:lpstr>Virtual method</vt:lpstr>
      <vt:lpstr>Method overloading</vt:lpstr>
      <vt:lpstr>Constructor chaining</vt:lpstr>
      <vt:lpstr>Interface</vt:lpstr>
      <vt:lpstr>Interface</vt:lpstr>
      <vt:lpstr>Interface</vt:lpstr>
      <vt:lpstr>Wat kennen we nu?</vt:lpstr>
      <vt:lpstr>Waarom doen we dit?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Gevorderd Programmeren</dc:title>
  <dc:creator>Foppele, J.</dc:creator>
  <cp:lastModifiedBy>Foppele, J.</cp:lastModifiedBy>
  <cp:revision>17</cp:revision>
  <dcterms:created xsi:type="dcterms:W3CDTF">2017-11-09T08:50:09Z</dcterms:created>
  <dcterms:modified xsi:type="dcterms:W3CDTF">2018-02-12T08:23:46Z</dcterms:modified>
</cp:coreProperties>
</file>