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6" r:id="rId6"/>
    <p:sldId id="259" r:id="rId7"/>
    <p:sldId id="265" r:id="rId8"/>
    <p:sldId id="261" r:id="rId9"/>
    <p:sldId id="268" r:id="rId10"/>
    <p:sldId id="262" r:id="rId11"/>
    <p:sldId id="264" r:id="rId12"/>
    <p:sldId id="267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A18-9838-4C5A-A39A-521C1B58AE6B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EDEA-5660-46F1-B25F-86E4E233A7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7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Stack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groeiend</a:t>
            </a:r>
            <a:r>
              <a:rPr lang="en-GB" dirty="0"/>
              <a:t> </a:t>
            </a:r>
            <a:r>
              <a:rPr lang="en-GB" dirty="0" err="1"/>
              <a:t>stackframe</a:t>
            </a:r>
            <a:r>
              <a:rPr lang="en-GB" dirty="0"/>
              <a:t> </a:t>
            </a:r>
            <a:r>
              <a:rPr lang="en-GB" dirty="0" err="1"/>
              <a:t>benoemen</a:t>
            </a:r>
            <a:r>
              <a:rPr lang="en-GB" dirty="0"/>
              <a:t>!</a:t>
            </a:r>
          </a:p>
          <a:p>
            <a:r>
              <a:rPr lang="en-GB" dirty="0"/>
              <a:t>N </a:t>
            </a:r>
            <a:r>
              <a:rPr lang="en-GB" dirty="0" err="1"/>
              <a:t>wijzigt</a:t>
            </a:r>
            <a:r>
              <a:rPr lang="en-GB" dirty="0"/>
              <a:t> per </a:t>
            </a:r>
            <a:r>
              <a:rPr lang="en-GB" dirty="0" err="1"/>
              <a:t>stackframe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FEDEA-5660-46F1-B25F-86E4E233A78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3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51768" y="4914900"/>
            <a:ext cx="8640233" cy="19431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0" y="0"/>
            <a:ext cx="355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7253" y="502024"/>
            <a:ext cx="4978400" cy="310403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567A8D1-339B-456D-A3FD-F617564DB681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1A6DCC4-2EF0-49D2-92FF-FB105290DEBD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84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eld rechts, blauwe bal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2166"/>
            <a:ext cx="12192000" cy="3815403"/>
          </a:xfrm>
          <a:solidFill>
            <a:srgbClr val="185BA7"/>
          </a:solidFill>
        </p:spPr>
        <p:txBody>
          <a:bodyPr lIns="576000" tIns="1152000" rIns="5220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98593" y="138"/>
            <a:ext cx="6193536" cy="6857862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33" y="2386584"/>
            <a:ext cx="4589856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0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8192" y="2066544"/>
            <a:ext cx="5674944" cy="4370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54241" y="3154680"/>
            <a:ext cx="4937761" cy="37033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1B4E1C-391A-4DCA-BCD7-56E44313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146812" cy="1408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in balk, tekst,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8952EBF-85C0-4CDD-84EC-F3B8DE8DA532}"/>
              </a:ext>
            </a:extLst>
          </p:cNvPr>
          <p:cNvSpPr/>
          <p:nvPr/>
        </p:nvSpPr>
        <p:spPr>
          <a:xfrm>
            <a:off x="0" y="-1"/>
            <a:ext cx="12191755" cy="1678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03137" y="1678780"/>
            <a:ext cx="5388865" cy="51792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133" y="1270000"/>
            <a:ext cx="5367867" cy="5167376"/>
          </a:xfrm>
          <a:solidFill>
            <a:schemeClr val="bg1"/>
          </a:solidFill>
        </p:spPr>
        <p:txBody>
          <a:bodyPr lIns="288000" tIns="288000" rIns="18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0" y="685800"/>
            <a:ext cx="8454720" cy="342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te foto tekst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6858000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61872"/>
            <a:ext cx="6096000" cy="5596128"/>
          </a:xfrm>
          <a:solidFill>
            <a:schemeClr val="bg1"/>
          </a:solidFill>
        </p:spPr>
        <p:txBody>
          <a:bodyPr lIns="576000" tIns="756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581912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1" cy="2176272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5064"/>
            <a:ext cx="6425184" cy="5202936"/>
          </a:xfrm>
          <a:solidFill>
            <a:schemeClr val="bg1"/>
          </a:solidFill>
        </p:spPr>
        <p:txBody>
          <a:bodyPr lIns="576000" tIns="648000" rIns="180000" bIns="360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01" y="1833510"/>
            <a:ext cx="5103444" cy="342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BDE57EF-A71F-46B8-B57B-AE93997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42" y="2171649"/>
            <a:ext cx="4769113" cy="3503683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4165097-063F-478D-B4DB-9174446C79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1520" y="2176272"/>
            <a:ext cx="3376931" cy="320954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defRPr sz="2000" b="1">
                <a:solidFill>
                  <a:schemeClr val="accent2"/>
                </a:solidFill>
              </a:defRPr>
            </a:lvl2pPr>
            <a:lvl3pPr>
              <a:defRPr sz="2000" b="1">
                <a:solidFill>
                  <a:schemeClr val="accent2"/>
                </a:solidFill>
              </a:defRPr>
            </a:lvl3pPr>
            <a:lvl4pPr>
              <a:defRPr sz="2000" b="1">
                <a:solidFill>
                  <a:schemeClr val="accent2"/>
                </a:solidFill>
              </a:defRPr>
            </a:lvl4pPr>
            <a:lvl5pPr>
              <a:defRPr sz="2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Type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1811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blau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29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roo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21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ofdstuk gro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2019A25-CDE3-4F2A-94CC-7FD9CDD3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9" y="748272"/>
            <a:ext cx="9729236" cy="6109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518" y="1490472"/>
            <a:ext cx="5340361" cy="199325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83864"/>
            <a:ext cx="4675200" cy="3373998"/>
          </a:xfrm>
          <a:solidFill>
            <a:schemeClr val="tx1"/>
          </a:solidFill>
        </p:spPr>
        <p:txBody>
          <a:bodyPr lIns="108000" tIns="72000" rIns="72000" bIns="180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6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AB26ACA-2592-4173-B4AC-DFAB31E6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4" y="957829"/>
            <a:ext cx="6543053" cy="494234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3CCB440-3D3F-4930-ADC2-E7E0853D9A59}"/>
              </a:ext>
            </a:extLst>
          </p:cNvPr>
          <p:cNvSpPr txBox="1">
            <a:spLocks/>
          </p:cNvSpPr>
          <p:nvPr/>
        </p:nvSpPr>
        <p:spPr>
          <a:xfrm>
            <a:off x="2926080" y="1033272"/>
            <a:ext cx="6327648" cy="4791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nl-NL" sz="7200" b="1" noProof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237355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uze met f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7986C9AA-DDE5-4DF5-B6B0-96D048039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560457" cy="6858000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69EBCD6-4EDF-4C78-B1E3-80BE6F8BA8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00" y="972458"/>
            <a:ext cx="6508800" cy="4942800"/>
          </a:xfrm>
          <a:blipFill>
            <a:blip r:embed="rId2"/>
            <a:stretch>
              <a:fillRect/>
            </a:stretch>
          </a:blipFill>
        </p:spPr>
        <p:txBody>
          <a:bodyPr lIns="648000" rIns="72000" bIns="720000" anchor="ctr" anchorCtr="0">
            <a:normAutofit/>
          </a:bodyPr>
          <a:lstStyle>
            <a:lvl1pPr marL="0" indent="0" algn="ctr">
              <a:buNone/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Pauze-boodschap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52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BDC23C2A-7172-4A22-981A-19F4B1253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068047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8000" y="504000"/>
            <a:ext cx="4978400" cy="310320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jdelijke aanduiding voor tekst 14">
            <a:extLst>
              <a:ext uri="{FF2B5EF4-FFF2-40B4-BE49-F238E27FC236}">
                <a16:creationId xmlns:a16="http://schemas.microsoft.com/office/drawing/2014/main" id="{D47B9F3E-CC86-4E8D-BFB2-3A319A3FC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600" y="5295600"/>
            <a:ext cx="1752000" cy="1033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606A9DA1-CDB8-4A6F-9C3D-49E31CAFD330}"/>
              </a:ext>
            </a:extLst>
          </p:cNvPr>
          <p:cNvCxnSpPr/>
          <p:nvPr/>
        </p:nvCxnSpPr>
        <p:spPr>
          <a:xfrm>
            <a:off x="5725699" y="1"/>
            <a:ext cx="0" cy="419100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6894007-5DD9-4E89-A7B5-5D8AC4270EF1}"/>
              </a:ext>
            </a:extLst>
          </p:cNvPr>
          <p:cNvCxnSpPr>
            <a:cxnSpLocks/>
          </p:cNvCxnSpPr>
          <p:nvPr/>
        </p:nvCxnSpPr>
        <p:spPr>
          <a:xfrm flipH="1">
            <a:off x="5775568" y="4152920"/>
            <a:ext cx="641643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1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6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68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EC201FCC-10A3-40FB-B72E-45F0189CD1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5568" cy="3430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584B28B-34D4-4B58-8AD0-ADDC3D1450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405013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8DB7C85-266B-4B7C-A977-69E605114DD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bg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392620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edank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D4D80BF-F59B-450A-922E-771A825E7D20}"/>
              </a:ext>
            </a:extLst>
          </p:cNvPr>
          <p:cNvSpPr txBox="1">
            <a:spLocks/>
          </p:cNvSpPr>
          <p:nvPr/>
        </p:nvSpPr>
        <p:spPr>
          <a:xfrm>
            <a:off x="6297601" y="1043710"/>
            <a:ext cx="4064001" cy="477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3600" b="1" noProof="0" dirty="0">
                <a:solidFill>
                  <a:schemeClr val="tx1"/>
                </a:solidFill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159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1C66-6CD5-45B6-980A-64648993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480FF-8793-4B21-849A-1594FDCA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6A7C-9A7A-428F-AC21-C585EC6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B3D2-D9AE-434E-B79C-D7F458A5C235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304F-8C94-4DD3-9457-5006A29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3C48-ECFF-4AC5-A47D-46E24554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89E6-35CF-46D3-9406-CEA51875C1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8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DD468CE-DF7F-4644-B5D4-7D038EC09BF1}"/>
              </a:ext>
            </a:extLst>
          </p:cNvPr>
          <p:cNvSpPr/>
          <p:nvPr/>
        </p:nvSpPr>
        <p:spPr>
          <a:xfrm>
            <a:off x="4925568" y="0"/>
            <a:ext cx="7266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200" y="1835725"/>
            <a:ext cx="4978400" cy="32004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144000" cy="108000"/>
          </a:xfrm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D6DE6E-9087-47A3-B8C3-27AD5500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1" y="5295112"/>
            <a:ext cx="1753620" cy="10317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B108FCA-66C9-43DE-B3F8-48330857D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1" y="964754"/>
            <a:ext cx="6508509" cy="4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12" y="685801"/>
            <a:ext cx="5689601" cy="421789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afbeelding 10">
            <a:extLst>
              <a:ext uri="{FF2B5EF4-FFF2-40B4-BE49-F238E27FC236}">
                <a16:creationId xmlns:a16="http://schemas.microsoft.com/office/drawing/2014/main" id="{05C441A1-76AD-4759-AE71-07EE1271F2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611" y="5038165"/>
            <a:ext cx="11336283" cy="181983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561" y="907475"/>
            <a:ext cx="3669553" cy="3600000"/>
          </a:xfrm>
        </p:spPr>
        <p:txBody>
          <a:bodyPr/>
          <a:lstStyle>
            <a:lvl1pPr marL="360000" indent="-360000">
              <a:spcAft>
                <a:spcPts val="2400"/>
              </a:spcAft>
              <a:buClr>
                <a:schemeClr val="tx2"/>
              </a:buClr>
              <a:buSzPct val="200000"/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FA8AD5-41EE-41EB-B993-4DEB48228550}"/>
              </a:ext>
            </a:extLst>
          </p:cNvPr>
          <p:cNvCxnSpPr>
            <a:cxnSpLocks/>
          </p:cNvCxnSpPr>
          <p:nvPr/>
        </p:nvCxnSpPr>
        <p:spPr>
          <a:xfrm>
            <a:off x="7537565" y="0"/>
            <a:ext cx="0" cy="4711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DB53CB8-55BD-43C3-A4C9-658D4B9DFF18}"/>
              </a:ext>
            </a:extLst>
          </p:cNvPr>
          <p:cNvCxnSpPr>
            <a:cxnSpLocks/>
          </p:cNvCxnSpPr>
          <p:nvPr/>
        </p:nvCxnSpPr>
        <p:spPr>
          <a:xfrm flipH="1">
            <a:off x="7587435" y="4674414"/>
            <a:ext cx="460456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7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00000"/>
            <a:ext cx="5109633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5217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01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 met beeld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824" y="1307592"/>
            <a:ext cx="6187008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1824" y="1800000"/>
            <a:ext cx="6187008" cy="4305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9867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02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recht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353" y="3145536"/>
            <a:ext cx="6327649" cy="3712464"/>
          </a:xfrm>
          <a:solidFill>
            <a:schemeClr val="bg1">
              <a:lumMod val="95000"/>
            </a:schemeClr>
          </a:solidFill>
        </p:spPr>
        <p:txBody>
          <a:bodyPr lIns="1260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0001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74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beeld linkson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581022C-5DDA-4B99-BB47-902FB2BFD6E5}"/>
              </a:ext>
            </a:extLst>
          </p:cNvPr>
          <p:cNvSpPr/>
          <p:nvPr/>
        </p:nvSpPr>
        <p:spPr>
          <a:xfrm>
            <a:off x="246" y="6144768"/>
            <a:ext cx="12191509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001" y="685800"/>
            <a:ext cx="5109633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8C02985-45FB-4AD0-A8FF-B44141E86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42616"/>
            <a:ext cx="6717792" cy="3877056"/>
          </a:xfrm>
          <a:solidFill>
            <a:schemeClr val="bg1">
              <a:lumMod val="95000"/>
            </a:schemeClr>
          </a:solidFill>
        </p:spPr>
        <p:txBody>
          <a:bodyPr l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CFA23B-E6B0-46E2-B7D0-02DC20800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847088"/>
            <a:ext cx="4675200" cy="4142232"/>
          </a:xfrm>
          <a:solidFill>
            <a:schemeClr val="accent1"/>
          </a:solidFill>
        </p:spPr>
        <p:txBody>
          <a:bodyPr lIns="108000" tIns="72000" rIns="72000" bIns="72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430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CE8F42C6-EF91-4EDB-8FB3-F11C4AE9D4E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46812" cy="14081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000" y="685800"/>
            <a:ext cx="8584381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000" y="1800001"/>
            <a:ext cx="8584381" cy="42640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FC188C-F5C9-43A4-B763-54D3D5744B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4FFC9F-EDA4-47BD-9A18-AB160A71F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EC780-E152-4C5A-8B6B-A9B5095DC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Gevorderd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47431-BBE2-4737-811E-A3DDB9D00C48}"/>
              </a:ext>
            </a:extLst>
          </p:cNvPr>
          <p:cNvSpPr txBox="1"/>
          <p:nvPr/>
        </p:nvSpPr>
        <p:spPr>
          <a:xfrm>
            <a:off x="3551767" y="4914900"/>
            <a:ext cx="864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4 – </a:t>
            </a:r>
            <a:r>
              <a:rPr lang="en-GB" dirty="0" err="1"/>
              <a:t>Recursie</a:t>
            </a:r>
            <a:endParaRPr lang="en-GB" dirty="0"/>
          </a:p>
          <a:p>
            <a:r>
              <a:rPr lang="en-GB" dirty="0"/>
              <a:t>Jos Foppele</a:t>
            </a:r>
          </a:p>
        </p:txBody>
      </p:sp>
    </p:spTree>
    <p:extLst>
      <p:ext uri="{BB962C8B-B14F-4D97-AF65-F5344CB8AC3E}">
        <p14:creationId xmlns:p14="http://schemas.microsoft.com/office/powerpoint/2010/main" val="199930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7FCD-FCDF-412E-A035-E0737D0B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– </a:t>
            </a:r>
            <a:r>
              <a:rPr lang="en-GB" dirty="0" err="1"/>
              <a:t>Sorteren</a:t>
            </a:r>
            <a:r>
              <a:rPr lang="en-GB" dirty="0"/>
              <a:t>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F6D9-CFB4-4BCA-BA02-A457502F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1C0825-A0B1-4BB3-A04F-FF971B13FB30}"/>
              </a:ext>
            </a:extLst>
          </p:cNvPr>
          <p:cNvSpPr txBox="1">
            <a:spLocks/>
          </p:cNvSpPr>
          <p:nvPr/>
        </p:nvSpPr>
        <p:spPr>
          <a:xfrm>
            <a:off x="2639999" y="1800002"/>
            <a:ext cx="7720241" cy="456269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Insert(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element, 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new 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list.Count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(element &lt; list[0])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result.AddRange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(list[0]);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list.RemoveAt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result.AddRange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(Insert(element, list));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0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10D1-8E5D-4892-A788-D0302350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– </a:t>
            </a:r>
            <a:r>
              <a:rPr lang="en-GB" dirty="0" err="1"/>
              <a:t>Torens</a:t>
            </a:r>
            <a:r>
              <a:rPr lang="en-GB" dirty="0"/>
              <a:t> van Hanoi (expert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1C80-7B77-40E7-8A83-CEBE2E22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Verplaats</a:t>
            </a:r>
            <a:r>
              <a:rPr lang="en-GB" dirty="0"/>
              <a:t> de </a:t>
            </a:r>
            <a:r>
              <a:rPr lang="en-GB" dirty="0" err="1"/>
              <a:t>schijven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C</a:t>
            </a:r>
          </a:p>
          <a:p>
            <a:pPr lvl="1"/>
            <a:r>
              <a:rPr lang="en-GB" dirty="0" err="1"/>
              <a:t>Je</a:t>
            </a:r>
            <a:r>
              <a:rPr lang="en-GB" dirty="0"/>
              <a:t> mag maar 1 </a:t>
            </a:r>
            <a:r>
              <a:rPr lang="en-GB" dirty="0" err="1"/>
              <a:t>schijf</a:t>
            </a:r>
            <a:r>
              <a:rPr lang="en-GB" dirty="0"/>
              <a:t> </a:t>
            </a:r>
            <a:r>
              <a:rPr lang="en-GB" dirty="0" err="1"/>
              <a:t>tegelijk</a:t>
            </a:r>
            <a:r>
              <a:rPr lang="en-GB" dirty="0"/>
              <a:t> </a:t>
            </a:r>
            <a:r>
              <a:rPr lang="en-GB" dirty="0" err="1"/>
              <a:t>verplaatsten</a:t>
            </a:r>
            <a:endParaRPr lang="en-GB" dirty="0"/>
          </a:p>
          <a:p>
            <a:pPr lvl="1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schijf</a:t>
            </a:r>
            <a:r>
              <a:rPr lang="en-GB" dirty="0"/>
              <a:t> mag </a:t>
            </a:r>
            <a:r>
              <a:rPr lang="en-GB" b="1" dirty="0"/>
              <a:t>NIET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kleinere</a:t>
            </a:r>
            <a:r>
              <a:rPr lang="en-GB" dirty="0"/>
              <a:t> </a:t>
            </a:r>
            <a:r>
              <a:rPr lang="en-GB" dirty="0" err="1"/>
              <a:t>schijf</a:t>
            </a:r>
            <a:r>
              <a:rPr lang="en-GB" dirty="0"/>
              <a:t> </a:t>
            </a:r>
            <a:r>
              <a:rPr lang="en-GB" dirty="0" err="1"/>
              <a:t>liggen</a:t>
            </a:r>
            <a:endParaRPr lang="en-GB" dirty="0"/>
          </a:p>
        </p:txBody>
      </p:sp>
      <p:pic>
        <p:nvPicPr>
          <p:cNvPr id="5" name="Picture 2" descr="Afbeeldingsresultaat voor towers of hanoi">
            <a:extLst>
              <a:ext uri="{FF2B5EF4-FFF2-40B4-BE49-F238E27FC236}">
                <a16:creationId xmlns:a16="http://schemas.microsoft.com/office/drawing/2014/main" id="{B7F74D0A-FC31-4A6A-B95A-F4D38408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248742"/>
            <a:ext cx="83343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10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E69-6506-462E-8F73-3F36BC4C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– </a:t>
            </a:r>
            <a:r>
              <a:rPr lang="en-GB" dirty="0" err="1"/>
              <a:t>Torens</a:t>
            </a:r>
            <a:r>
              <a:rPr lang="en-GB" dirty="0"/>
              <a:t> van Hanoi (expert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F79C-9CE9-4AA5-BFEA-34A08E56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Recursieve</a:t>
            </a:r>
            <a:r>
              <a:rPr lang="en-GB" dirty="0"/>
              <a:t> </a:t>
            </a:r>
            <a:r>
              <a:rPr lang="en-GB" dirty="0" err="1"/>
              <a:t>gedachte</a:t>
            </a:r>
            <a:r>
              <a:rPr lang="en-GB" dirty="0"/>
              <a:t>: (</a:t>
            </a:r>
            <a:r>
              <a:rPr lang="en-GB" dirty="0" err="1"/>
              <a:t>gehele</a:t>
            </a:r>
            <a:r>
              <a:rPr lang="en-GB" dirty="0"/>
              <a:t> </a:t>
            </a:r>
            <a:r>
              <a:rPr lang="en-GB" dirty="0" err="1"/>
              <a:t>toren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C)</a:t>
            </a:r>
          </a:p>
          <a:p>
            <a:pPr lvl="1"/>
            <a:r>
              <a:rPr lang="en-GB" dirty="0" err="1"/>
              <a:t>Verplaats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de </a:t>
            </a:r>
            <a:r>
              <a:rPr lang="en-GB" dirty="0" err="1"/>
              <a:t>grootste</a:t>
            </a:r>
            <a:r>
              <a:rPr lang="en-GB" dirty="0"/>
              <a:t> </a:t>
            </a:r>
            <a:r>
              <a:rPr lang="en-GB" dirty="0" err="1"/>
              <a:t>schijf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B</a:t>
            </a:r>
          </a:p>
          <a:p>
            <a:pPr lvl="1"/>
            <a:r>
              <a:rPr lang="en-GB" dirty="0" err="1"/>
              <a:t>Verplaats</a:t>
            </a:r>
            <a:r>
              <a:rPr lang="en-GB" dirty="0"/>
              <a:t> de </a:t>
            </a:r>
            <a:r>
              <a:rPr lang="en-GB" dirty="0" err="1"/>
              <a:t>grootste</a:t>
            </a:r>
            <a:r>
              <a:rPr lang="en-GB" dirty="0"/>
              <a:t> </a:t>
            </a:r>
            <a:r>
              <a:rPr lang="en-GB" dirty="0" err="1"/>
              <a:t>schijf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C</a:t>
            </a:r>
          </a:p>
          <a:p>
            <a:pPr lvl="1"/>
            <a:r>
              <a:rPr lang="en-GB" dirty="0" err="1"/>
              <a:t>Verplaats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van B </a:t>
            </a:r>
            <a:r>
              <a:rPr lang="en-GB" dirty="0" err="1"/>
              <a:t>naar</a:t>
            </a:r>
            <a:r>
              <a:rPr lang="en-GB" dirty="0"/>
              <a:t> C</a:t>
            </a:r>
          </a:p>
        </p:txBody>
      </p:sp>
      <p:pic>
        <p:nvPicPr>
          <p:cNvPr id="4" name="Picture 2" descr="Afbeeldingsresultaat voor towers of hanoi">
            <a:extLst>
              <a:ext uri="{FF2B5EF4-FFF2-40B4-BE49-F238E27FC236}">
                <a16:creationId xmlns:a16="http://schemas.microsoft.com/office/drawing/2014/main" id="{AFF7EB76-CA5B-43BD-814A-E9CC2ED2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248742"/>
            <a:ext cx="83343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73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E69-6506-462E-8F73-3F36BC4C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– </a:t>
            </a:r>
            <a:r>
              <a:rPr lang="en-GB" dirty="0" err="1"/>
              <a:t>Torens</a:t>
            </a:r>
            <a:r>
              <a:rPr lang="en-GB" dirty="0"/>
              <a:t> van Hanoi (expert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F79C-9CE9-4AA5-BFEA-34A08E56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Recursieve</a:t>
            </a:r>
            <a:r>
              <a:rPr lang="en-GB" dirty="0"/>
              <a:t> </a:t>
            </a:r>
            <a:r>
              <a:rPr lang="en-GB" dirty="0" err="1"/>
              <a:t>gedachte</a:t>
            </a:r>
            <a:r>
              <a:rPr lang="en-GB" dirty="0"/>
              <a:t>: (</a:t>
            </a:r>
            <a:r>
              <a:rPr lang="en-GB" dirty="0" err="1"/>
              <a:t>gehele</a:t>
            </a:r>
            <a:r>
              <a:rPr lang="en-GB" dirty="0"/>
              <a:t> </a:t>
            </a:r>
            <a:r>
              <a:rPr lang="en-GB" dirty="0" err="1"/>
              <a:t>toren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B)</a:t>
            </a:r>
          </a:p>
          <a:p>
            <a:pPr lvl="1"/>
            <a:r>
              <a:rPr lang="en-GB" dirty="0" err="1"/>
              <a:t>Verplaats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de </a:t>
            </a:r>
            <a:r>
              <a:rPr lang="en-GB" dirty="0" err="1"/>
              <a:t>grootste</a:t>
            </a:r>
            <a:r>
              <a:rPr lang="en-GB" dirty="0"/>
              <a:t> </a:t>
            </a:r>
            <a:r>
              <a:rPr lang="en-GB" dirty="0" err="1"/>
              <a:t>schijf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C</a:t>
            </a:r>
          </a:p>
          <a:p>
            <a:pPr lvl="1"/>
            <a:r>
              <a:rPr lang="en-GB" dirty="0" err="1"/>
              <a:t>Verplaats</a:t>
            </a:r>
            <a:r>
              <a:rPr lang="en-GB" dirty="0"/>
              <a:t> de </a:t>
            </a:r>
            <a:r>
              <a:rPr lang="en-GB" dirty="0" err="1"/>
              <a:t>grootste</a:t>
            </a:r>
            <a:r>
              <a:rPr lang="en-GB" dirty="0"/>
              <a:t> </a:t>
            </a:r>
            <a:r>
              <a:rPr lang="en-GB" dirty="0" err="1"/>
              <a:t>schijf</a:t>
            </a:r>
            <a:r>
              <a:rPr lang="en-GB" dirty="0"/>
              <a:t> van A </a:t>
            </a:r>
            <a:r>
              <a:rPr lang="en-GB" dirty="0" err="1"/>
              <a:t>naar</a:t>
            </a:r>
            <a:r>
              <a:rPr lang="en-GB" dirty="0"/>
              <a:t> B</a:t>
            </a:r>
          </a:p>
          <a:p>
            <a:pPr lvl="1"/>
            <a:r>
              <a:rPr lang="en-GB" dirty="0" err="1"/>
              <a:t>Verplaats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van C </a:t>
            </a:r>
            <a:r>
              <a:rPr lang="en-GB" dirty="0" err="1"/>
              <a:t>naar</a:t>
            </a:r>
            <a:r>
              <a:rPr lang="en-GB" dirty="0"/>
              <a:t> B</a:t>
            </a:r>
          </a:p>
        </p:txBody>
      </p:sp>
      <p:pic>
        <p:nvPicPr>
          <p:cNvPr id="4" name="Picture 2" descr="Afbeeldingsresultaat voor towers of hanoi">
            <a:extLst>
              <a:ext uri="{FF2B5EF4-FFF2-40B4-BE49-F238E27FC236}">
                <a16:creationId xmlns:a16="http://schemas.microsoft.com/office/drawing/2014/main" id="{AFF7EB76-CA5B-43BD-814A-E9CC2ED2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248742"/>
            <a:ext cx="83343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FE69-6506-462E-8F73-3F36BC4C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– </a:t>
            </a:r>
            <a:r>
              <a:rPr lang="en-GB" dirty="0" err="1"/>
              <a:t>Torens</a:t>
            </a:r>
            <a:r>
              <a:rPr lang="en-GB" dirty="0"/>
              <a:t> van Hanoi (expert level)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E8F4-F612-4B38-8FBB-09108D8D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C45F46A-D1C3-48FE-9873-E4703B50985F}"/>
              </a:ext>
            </a:extLst>
          </p:cNvPr>
          <p:cNvSpPr txBox="1">
            <a:spLocks/>
          </p:cNvSpPr>
          <p:nvPr/>
        </p:nvSpPr>
        <p:spPr>
          <a:xfrm>
            <a:off x="2640000" y="1800002"/>
            <a:ext cx="6912000" cy="260054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Solve(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string start,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string via, string goal)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&gt; 0)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Solve(n-1, start, goal, via);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 + " -&gt; " + goal);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Solve(n - 1, via, start, goal);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3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D0220A-6FCB-4945-9DD0-6E1007E9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we nu </a:t>
            </a:r>
            <a:r>
              <a:rPr lang="en-GB" dirty="0" err="1"/>
              <a:t>weten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D6297F-0BEE-461B-B710-64FD55BC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endParaRPr lang="en-GB" dirty="0"/>
          </a:p>
          <a:p>
            <a:pPr lvl="1"/>
            <a:r>
              <a:rPr lang="en-GB" dirty="0" err="1"/>
              <a:t>Krachtig</a:t>
            </a:r>
            <a:endParaRPr lang="en-GB" dirty="0"/>
          </a:p>
          <a:p>
            <a:pPr lvl="1"/>
            <a:r>
              <a:rPr lang="en-GB" dirty="0" err="1"/>
              <a:t>Ingewikkeld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simpele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en-GB" dirty="0"/>
          </a:p>
          <a:p>
            <a:pPr lvl="1"/>
            <a:r>
              <a:rPr lang="en-GB" dirty="0" err="1"/>
              <a:t>Simpel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ingewikkelde</a:t>
            </a:r>
            <a:r>
              <a:rPr lang="en-GB" dirty="0"/>
              <a:t> </a:t>
            </a:r>
            <a:r>
              <a:rPr lang="en-GB" dirty="0" err="1"/>
              <a:t>oplossingen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79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0C52047-E22D-4E5C-B9E8-35ED4572D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0DF39C-246F-4052-90B2-BA18E6AB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10B1AD-E072-4BC9-8BD9-0903372C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Recursie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16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4DAECF-EBBF-4F3A-8782-CB17375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99B00-70DA-4F44-BE71-F247AD671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= </a:t>
            </a:r>
            <a:r>
              <a:rPr lang="en-GB" dirty="0" err="1"/>
              <a:t>recursie</a:t>
            </a:r>
            <a:endParaRPr lang="en-GB" dirty="0"/>
          </a:p>
          <a:p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waarin</a:t>
            </a:r>
            <a:r>
              <a:rPr lang="en-GB" dirty="0"/>
              <a:t> het </a:t>
            </a:r>
            <a:r>
              <a:rPr lang="en-GB" dirty="0" err="1"/>
              <a:t>resultaat</a:t>
            </a:r>
            <a:r>
              <a:rPr lang="en-GB" dirty="0"/>
              <a:t> </a:t>
            </a:r>
            <a:r>
              <a:rPr lang="en-GB" dirty="0" err="1"/>
              <a:t>berekend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met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functie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9E25B2-F910-4392-8624-28BC5CBC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9" y="3086389"/>
            <a:ext cx="3895725" cy="1885950"/>
          </a:xfrm>
          <a:prstGeom prst="rect">
            <a:avLst/>
          </a:prstGeom>
        </p:spPr>
      </p:pic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DC43DA93-B69A-4796-BCEB-015F9948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7000"/>
            <a:ext cx="4911146" cy="392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2D6B-9A68-4D08-BC22-8BA336B3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- </a:t>
            </a:r>
            <a:r>
              <a:rPr lang="en-GB" dirty="0" err="1"/>
              <a:t>voorbeeld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9CD3-893A-4C0D-9023-F112C51F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Van </a:t>
            </a:r>
            <a:r>
              <a:rPr lang="en-GB" dirty="0" err="1"/>
              <a:t>vorige</a:t>
            </a:r>
            <a:r>
              <a:rPr lang="en-GB" dirty="0"/>
              <a:t> week: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8FD8376-26A3-4DAD-9911-48C98FB53C7F}"/>
              </a:ext>
            </a:extLst>
          </p:cNvPr>
          <p:cNvSpPr txBox="1">
            <a:spLocks/>
          </p:cNvSpPr>
          <p:nvPr/>
        </p:nvSpPr>
        <p:spPr>
          <a:xfrm>
            <a:off x="2640000" y="2285777"/>
            <a:ext cx="5519402" cy="232865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Add(T 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(next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next = new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next.Add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8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C0B8-1032-4134-90A7-9634A610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3C01-2E40-4728-8217-C9A3ECC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recursieve</a:t>
            </a:r>
            <a:r>
              <a:rPr lang="en-GB" dirty="0"/>
              <a:t> </a:t>
            </a:r>
            <a:r>
              <a:rPr lang="en-GB" dirty="0" err="1"/>
              <a:t>aanroep</a:t>
            </a:r>
            <a:endParaRPr lang="en-GB" dirty="0"/>
          </a:p>
          <a:p>
            <a:pPr lvl="1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stopconditie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04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C00FB6C-9AC3-4E39-9A39-4088F6918B0D}"/>
              </a:ext>
            </a:extLst>
          </p:cNvPr>
          <p:cNvSpPr txBox="1"/>
          <p:nvPr/>
        </p:nvSpPr>
        <p:spPr>
          <a:xfrm>
            <a:off x="9652274" y="2197041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fac</a:t>
            </a:r>
            <a:r>
              <a:rPr lang="en-GB" dirty="0"/>
              <a:t>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7DB78-9CB3-4CFE-91FF-F7ED92AA4DEC}"/>
              </a:ext>
            </a:extLst>
          </p:cNvPr>
          <p:cNvSpPr txBox="1"/>
          <p:nvPr/>
        </p:nvSpPr>
        <p:spPr>
          <a:xfrm>
            <a:off x="9541346" y="2194617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2=6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553B7-450B-469D-97F6-4E8837F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- </a:t>
            </a:r>
            <a:r>
              <a:rPr lang="en-GB" dirty="0" err="1"/>
              <a:t>Faculteit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9E9C6-992F-4882-BB2E-CD9442A5A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0000" y="1800001"/>
                <a:ext cx="4093309" cy="4264025"/>
              </a:xfrm>
            </p:spPr>
            <p:txBody>
              <a:bodyPr/>
              <a:lstStyle/>
              <a:p>
                <a:r>
                  <a:rPr lang="en-GB" dirty="0"/>
                  <a:t>Faculteit </a:t>
                </a:r>
                <a:r>
                  <a:rPr lang="en-GB" dirty="0" err="1"/>
                  <a:t>berekenen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6!=6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∙5∙4∙3∙2∙1=720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9E9C6-992F-4882-BB2E-CD9442A5A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0000" y="1800001"/>
                <a:ext cx="4093309" cy="4264025"/>
              </a:xfrm>
              <a:blipFill>
                <a:blip r:embed="rId3"/>
                <a:stretch>
                  <a:fillRect l="-3869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7F4EAD8-8566-429A-81A1-4DE21FA79BC9}"/>
              </a:ext>
            </a:extLst>
          </p:cNvPr>
          <p:cNvSpPr txBox="1">
            <a:spLocks/>
          </p:cNvSpPr>
          <p:nvPr/>
        </p:nvSpPr>
        <p:spPr>
          <a:xfrm>
            <a:off x="2640000" y="2945311"/>
            <a:ext cx="4093309" cy="173752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==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 *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A8774-5F87-4244-BFE8-AE3D5093F3A9}"/>
              </a:ext>
            </a:extLst>
          </p:cNvPr>
          <p:cNvGrpSpPr/>
          <p:nvPr/>
        </p:nvGrpSpPr>
        <p:grpSpPr>
          <a:xfrm>
            <a:off x="600364" y="3491409"/>
            <a:ext cx="6005667" cy="1863610"/>
            <a:chOff x="600364" y="3491409"/>
            <a:chExt cx="6005667" cy="18636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0B4D45-15F7-4430-B08D-62D7D5279F34}"/>
                </a:ext>
              </a:extLst>
            </p:cNvPr>
            <p:cNvCxnSpPr/>
            <p:nvPr/>
          </p:nvCxnSpPr>
          <p:spPr>
            <a:xfrm>
              <a:off x="1893455" y="3685311"/>
              <a:ext cx="1764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F025F0-6099-4468-9BD6-8B0780F0F2CE}"/>
                </a:ext>
              </a:extLst>
            </p:cNvPr>
            <p:cNvSpPr txBox="1"/>
            <p:nvPr/>
          </p:nvSpPr>
          <p:spPr>
            <a:xfrm>
              <a:off x="600364" y="3491409"/>
              <a:ext cx="142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stopconditie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1FA5E7-1892-48E1-934D-7BCF3F54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6646" y="4424219"/>
              <a:ext cx="0" cy="591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DDFAEB-05E1-452F-855F-07D96B75E102}"/>
                </a:ext>
              </a:extLst>
            </p:cNvPr>
            <p:cNvSpPr txBox="1"/>
            <p:nvPr/>
          </p:nvSpPr>
          <p:spPr>
            <a:xfrm>
              <a:off x="4467260" y="4985687"/>
              <a:ext cx="213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Recursieve</a:t>
              </a:r>
              <a:r>
                <a:rPr lang="en-GB" dirty="0"/>
                <a:t> </a:t>
              </a:r>
              <a:r>
                <a:rPr lang="en-GB" dirty="0" err="1"/>
                <a:t>aanroep</a:t>
              </a:r>
              <a:endParaRPr lang="en-GB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AA85D5A-C078-4D3F-B734-35F77CE1AF84}"/>
              </a:ext>
            </a:extLst>
          </p:cNvPr>
          <p:cNvSpPr txBox="1"/>
          <p:nvPr/>
        </p:nvSpPr>
        <p:spPr>
          <a:xfrm>
            <a:off x="7324436" y="1523776"/>
            <a:ext cx="1220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Voorbeeld</a:t>
            </a:r>
            <a:r>
              <a:rPr lang="en-GB" dirty="0"/>
              <a:t>:</a:t>
            </a:r>
          </a:p>
          <a:p>
            <a:r>
              <a:rPr lang="en-GB" dirty="0" err="1"/>
              <a:t>fac</a:t>
            </a:r>
            <a:r>
              <a:rPr lang="en-GB" dirty="0"/>
              <a:t>(4)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0F241-8D8B-4B0C-A672-A2A786E986D7}"/>
              </a:ext>
            </a:extLst>
          </p:cNvPr>
          <p:cNvSpPr txBox="1"/>
          <p:nvPr/>
        </p:nvSpPr>
        <p:spPr>
          <a:xfrm>
            <a:off x="8114145" y="180000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FA1DB-2216-4A21-839F-2FC4FEBAA680}"/>
              </a:ext>
            </a:extLst>
          </p:cNvPr>
          <p:cNvSpPr txBox="1"/>
          <p:nvPr/>
        </p:nvSpPr>
        <p:spPr>
          <a:xfrm>
            <a:off x="8488355" y="1800001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fac</a:t>
            </a:r>
            <a:r>
              <a:rPr lang="en-GB" dirty="0"/>
              <a:t>(3)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E1115-8068-4DB9-826D-8621ACDAA6A8}"/>
              </a:ext>
            </a:extLst>
          </p:cNvPr>
          <p:cNvSpPr txBox="1"/>
          <p:nvPr/>
        </p:nvSpPr>
        <p:spPr>
          <a:xfrm>
            <a:off x="8488355" y="2181975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fac</a:t>
            </a:r>
            <a:r>
              <a:rPr lang="en-GB" dirty="0"/>
              <a:t>(3) = 3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8A1CD5-DE18-4FE3-A9B1-54ECA02AFDE3}"/>
              </a:ext>
            </a:extLst>
          </p:cNvPr>
          <p:cNvSpPr txBox="1"/>
          <p:nvPr/>
        </p:nvSpPr>
        <p:spPr>
          <a:xfrm>
            <a:off x="9652274" y="2538665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fac</a:t>
            </a:r>
            <a:r>
              <a:rPr lang="en-GB" dirty="0"/>
              <a:t>(2) = 2 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C34DA-AA9C-44E8-A70C-5433509C67F4}"/>
              </a:ext>
            </a:extLst>
          </p:cNvPr>
          <p:cNvSpPr txBox="1"/>
          <p:nvPr/>
        </p:nvSpPr>
        <p:spPr>
          <a:xfrm>
            <a:off x="10788024" y="2538665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fac</a:t>
            </a:r>
            <a:r>
              <a:rPr lang="en-GB" dirty="0"/>
              <a:t>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C024E-C878-4335-8A1A-E2A585304099}"/>
              </a:ext>
            </a:extLst>
          </p:cNvPr>
          <p:cNvSpPr txBox="1"/>
          <p:nvPr/>
        </p:nvSpPr>
        <p:spPr>
          <a:xfrm>
            <a:off x="10788024" y="2895355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fac</a:t>
            </a:r>
            <a:r>
              <a:rPr lang="en-GB" dirty="0"/>
              <a:t>(1)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1DF60-5529-4077-8CDB-BCA78A7571B9}"/>
              </a:ext>
            </a:extLst>
          </p:cNvPr>
          <p:cNvSpPr txBox="1"/>
          <p:nvPr/>
        </p:nvSpPr>
        <p:spPr>
          <a:xfrm>
            <a:off x="10720403" y="2540736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F8FDF-0980-47D0-A8D2-C3430222BAF5}"/>
              </a:ext>
            </a:extLst>
          </p:cNvPr>
          <p:cNvSpPr txBox="1"/>
          <p:nvPr/>
        </p:nvSpPr>
        <p:spPr>
          <a:xfrm>
            <a:off x="8432939" y="1807534"/>
            <a:ext cx="12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6=24</a:t>
            </a:r>
          </a:p>
        </p:txBody>
      </p:sp>
    </p:spTree>
    <p:extLst>
      <p:ext uri="{BB962C8B-B14F-4D97-AF65-F5344CB8AC3E}">
        <p14:creationId xmlns:p14="http://schemas.microsoft.com/office/powerpoint/2010/main" val="14441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4" grpId="0"/>
      <p:bldP spid="24" grpId="1"/>
      <p:bldP spid="15" grpId="0"/>
      <p:bldP spid="16" grpId="0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EDB-84BD-4CF9-B5D9-90C3830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vs </a:t>
            </a:r>
            <a:r>
              <a:rPr lang="en-GB" dirty="0" err="1"/>
              <a:t>Iteratie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D14A-9D63-418B-A579-EB7327CA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recursie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for </a:t>
            </a:r>
            <a:r>
              <a:rPr lang="en-GB" dirty="0" err="1"/>
              <a:t>lus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FB8B4-E32F-4EB0-B1B7-B54728066F67}"/>
              </a:ext>
            </a:extLst>
          </p:cNvPr>
          <p:cNvSpPr txBox="1"/>
          <p:nvPr/>
        </p:nvSpPr>
        <p:spPr>
          <a:xfrm>
            <a:off x="2715491" y="2561400"/>
            <a:ext cx="3713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Recursie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</a:t>
            </a:r>
            <a:r>
              <a:rPr lang="en-GB" dirty="0" err="1"/>
              <a:t>duur</a:t>
            </a:r>
            <a:r>
              <a:rPr lang="en-GB" dirty="0"/>
              <a:t> (</a:t>
            </a:r>
            <a:r>
              <a:rPr lang="en-GB" dirty="0" err="1"/>
              <a:t>vanwege</a:t>
            </a:r>
            <a:r>
              <a:rPr lang="en-GB" dirty="0"/>
              <a:t> </a:t>
            </a:r>
            <a:r>
              <a:rPr lang="en-GB" dirty="0" err="1"/>
              <a:t>stackframes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</a:t>
            </a:r>
            <a:r>
              <a:rPr lang="en-GB" dirty="0" err="1"/>
              <a:t>sneller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“</a:t>
            </a:r>
            <a:r>
              <a:rPr lang="en-GB" dirty="0" err="1"/>
              <a:t>devide</a:t>
            </a:r>
            <a:r>
              <a:rPr lang="en-GB" dirty="0"/>
              <a:t> and conquer”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bomen</a:t>
            </a:r>
            <a:r>
              <a:rPr lang="en-GB" dirty="0"/>
              <a:t> (les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kortere</a:t>
            </a:r>
            <a:r>
              <a:rPr lang="en-GB" dirty="0"/>
              <a:t>, </a:t>
            </a:r>
            <a:r>
              <a:rPr lang="en-GB" dirty="0" err="1"/>
              <a:t>begrijpelijkere</a:t>
            </a:r>
            <a:r>
              <a:rPr lang="en-GB" dirty="0"/>
              <a:t> code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complexe</a:t>
            </a:r>
            <a:r>
              <a:rPr lang="en-GB" dirty="0"/>
              <a:t> </a:t>
            </a:r>
            <a:r>
              <a:rPr lang="en-GB" dirty="0" err="1"/>
              <a:t>algoritmes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Zit </a:t>
            </a:r>
            <a:r>
              <a:rPr lang="en-GB" dirty="0" err="1"/>
              <a:t>o.a</a:t>
            </a:r>
            <a:r>
              <a:rPr lang="en-GB" dirty="0"/>
              <a:t>.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Compilers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Grafische</a:t>
            </a:r>
            <a:r>
              <a:rPr lang="en-GB" dirty="0"/>
              <a:t>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B8646-E47E-423D-96CE-E10F81F579E8}"/>
              </a:ext>
            </a:extLst>
          </p:cNvPr>
          <p:cNvSpPr txBox="1"/>
          <p:nvPr/>
        </p:nvSpPr>
        <p:spPr>
          <a:xfrm>
            <a:off x="7495309" y="2561400"/>
            <a:ext cx="37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Iteratie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</a:t>
            </a:r>
            <a:r>
              <a:rPr lang="en-GB" dirty="0" err="1"/>
              <a:t>sneller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korter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simple </a:t>
            </a:r>
            <a:r>
              <a:rPr lang="en-GB" dirty="0" err="1"/>
              <a:t>algoritmes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Zorgt</a:t>
            </a:r>
            <a:r>
              <a:rPr lang="en-GB" dirty="0"/>
              <a:t> </a:t>
            </a:r>
            <a:r>
              <a:rPr lang="en-GB" b="1" dirty="0" err="1"/>
              <a:t>niet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stackoverflows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4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95B7-3AF2-417C-A052-870C5346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- Fibonacci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5F7F-A5F1-4D5B-A631-BF2C82AB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Rij</a:t>
            </a:r>
            <a:r>
              <a:rPr lang="en-GB" dirty="0"/>
              <a:t> van Fibonacci</a:t>
            </a:r>
          </a:p>
          <a:p>
            <a:pPr lvl="1"/>
            <a:r>
              <a:rPr lang="en-GB" dirty="0"/>
              <a:t>0, 1, 1, 2, 3, 5, 8, 13, 21, 34, 55, 89, 144, 233…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1F0CC5-FC29-4736-A08C-95E0A072BB12}"/>
              </a:ext>
            </a:extLst>
          </p:cNvPr>
          <p:cNvSpPr txBox="1">
            <a:spLocks/>
          </p:cNvSpPr>
          <p:nvPr/>
        </p:nvSpPr>
        <p:spPr>
          <a:xfrm>
            <a:off x="2640000" y="2945310"/>
            <a:ext cx="5682459" cy="232865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(n ==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fib(n-1) + fib(n-2);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8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7FCD-FCDF-412E-A035-E0737D0B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Recursie</a:t>
            </a:r>
            <a:r>
              <a:rPr lang="en-GB" dirty="0"/>
              <a:t> – </a:t>
            </a:r>
            <a:r>
              <a:rPr lang="en-GB" dirty="0" err="1"/>
              <a:t>Sorteren</a:t>
            </a:r>
            <a:r>
              <a:rPr lang="en-GB" dirty="0"/>
              <a:t>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F6D9-CFB4-4BCA-BA02-A457502F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Beginnen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lege</a:t>
            </a:r>
            <a:r>
              <a:rPr lang="en-GB" dirty="0"/>
              <a:t> </a:t>
            </a:r>
            <a:r>
              <a:rPr lang="en-GB" dirty="0" err="1"/>
              <a:t>lijst</a:t>
            </a:r>
            <a:endParaRPr lang="en-GB" dirty="0"/>
          </a:p>
          <a:p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gesorteerde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resultaat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80D6CCE-6CCA-43E3-8554-50A93DD61F51}"/>
              </a:ext>
            </a:extLst>
          </p:cNvPr>
          <p:cNvSpPr txBox="1">
            <a:spLocks/>
          </p:cNvSpPr>
          <p:nvPr/>
        </p:nvSpPr>
        <p:spPr>
          <a:xfrm>
            <a:off x="2640000" y="2945310"/>
            <a:ext cx="5818200" cy="258871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7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ISort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list)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list.Count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list;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= list[0];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list.RemoveAt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Insert(item, 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ISort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(list));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039388"/>
      </p:ext>
    </p:extLst>
  </p:cSld>
  <p:clrMapOvr>
    <a:masterClrMapping/>
  </p:clrMapOvr>
</p:sld>
</file>

<file path=ppt/theme/theme1.xml><?xml version="1.0" encoding="utf-8"?>
<a:theme xmlns:a="http://schemas.openxmlformats.org/drawingml/2006/main" name="NHLStendenTheme">
  <a:themeElements>
    <a:clrScheme name="NHL Stenden">
      <a:dk1>
        <a:srgbClr val="1C1C1A"/>
      </a:dk1>
      <a:lt1>
        <a:sysClr val="window" lastClr="FFFFFF"/>
      </a:lt1>
      <a:dk2>
        <a:srgbClr val="185BA7"/>
      </a:dk2>
      <a:lt2>
        <a:srgbClr val="FFFFFF"/>
      </a:lt2>
      <a:accent1>
        <a:srgbClr val="185BA7"/>
      </a:accent1>
      <a:accent2>
        <a:srgbClr val="DF3138"/>
      </a:accent2>
      <a:accent3>
        <a:srgbClr val="168488"/>
      </a:accent3>
      <a:accent4>
        <a:srgbClr val="185BA7"/>
      </a:accent4>
      <a:accent5>
        <a:srgbClr val="DF3138"/>
      </a:accent5>
      <a:accent6>
        <a:srgbClr val="168488"/>
      </a:accent6>
      <a:hlink>
        <a:srgbClr val="185BA7"/>
      </a:hlink>
      <a:folHlink>
        <a:srgbClr val="185BA7"/>
      </a:folHlink>
    </a:clrScheme>
    <a:fontScheme name="NHL Stend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LStendenTheme" id="{FFAED68D-5BD7-454E-9FFB-DDA3BE79E741}" vid="{00533479-775D-4C87-9F39-832F5A4154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NHLStendenTheme</Template>
  <TotalTime>663</TotalTime>
  <Words>749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Wingdings</vt:lpstr>
      <vt:lpstr>NHLStendenTheme</vt:lpstr>
      <vt:lpstr>Gevorderd Programmeren</vt:lpstr>
      <vt:lpstr>Deze week</vt:lpstr>
      <vt:lpstr>Recursie</vt:lpstr>
      <vt:lpstr>Recursie - voorbeeld</vt:lpstr>
      <vt:lpstr>Recursie</vt:lpstr>
      <vt:lpstr>Recursie - Faculteit</vt:lpstr>
      <vt:lpstr>Recursie vs Iteratie</vt:lpstr>
      <vt:lpstr>Recursie - Fibonacci</vt:lpstr>
      <vt:lpstr>Recursie – Sorteren (Insertion Sort)</vt:lpstr>
      <vt:lpstr>Recursie – Sorteren (Insertion Sort)</vt:lpstr>
      <vt:lpstr>Recursie – Torens van Hanoi (expert level)</vt:lpstr>
      <vt:lpstr>Recursie – Torens van Hanoi (expert level)</vt:lpstr>
      <vt:lpstr>Recursie – Torens van Hanoi (expert level)</vt:lpstr>
      <vt:lpstr>Recursie – Torens van Hanoi (expert level)</vt:lpstr>
      <vt:lpstr>Wat we nu weten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Gevorderd Programmeren</dc:title>
  <dc:creator>Foppele, J.</dc:creator>
  <cp:lastModifiedBy>Foppele, J.</cp:lastModifiedBy>
  <cp:revision>43</cp:revision>
  <dcterms:created xsi:type="dcterms:W3CDTF">2017-11-10T13:04:49Z</dcterms:created>
  <dcterms:modified xsi:type="dcterms:W3CDTF">2018-03-05T08:33:56Z</dcterms:modified>
</cp:coreProperties>
</file>