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75" r:id="rId4"/>
    <p:sldId id="276" r:id="rId5"/>
    <p:sldId id="277" r:id="rId6"/>
    <p:sldId id="284" r:id="rId7"/>
    <p:sldId id="278" r:id="rId8"/>
    <p:sldId id="279" r:id="rId9"/>
    <p:sldId id="280" r:id="rId10"/>
    <p:sldId id="281" r:id="rId11"/>
    <p:sldId id="259" r:id="rId12"/>
    <p:sldId id="285" r:id="rId13"/>
    <p:sldId id="257" r:id="rId14"/>
    <p:sldId id="260" r:id="rId15"/>
    <p:sldId id="261" r:id="rId16"/>
    <p:sldId id="262" r:id="rId17"/>
    <p:sldId id="263" r:id="rId18"/>
    <p:sldId id="282" r:id="rId19"/>
    <p:sldId id="283" r:id="rId20"/>
    <p:sldId id="266" r:id="rId21"/>
    <p:sldId id="267" r:id="rId22"/>
    <p:sldId id="271" r:id="rId23"/>
    <p:sldId id="272" r:id="rId24"/>
    <p:sldId id="273" r:id="rId25"/>
    <p:sldId id="274" r:id="rId26"/>
    <p:sldId id="268" r:id="rId27"/>
    <p:sldId id="269" r:id="rId28"/>
    <p:sldId id="270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41" autoAdjust="0"/>
  </p:normalViewPr>
  <p:slideViewPr>
    <p:cSldViewPr snapToGrid="0">
      <p:cViewPr varScale="1">
        <p:scale>
          <a:sx n="85" d="100"/>
          <a:sy n="85" d="100"/>
        </p:scale>
        <p:origin x="-17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2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0" y="6041363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0" y="6041363"/>
            <a:ext cx="4723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3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066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08A9-1E53-4D85-A76B-A28D8BCB5503}" type="datetimeFigureOut">
              <a:rPr lang="en-US" smtClean="0"/>
              <a:t>2014-01-29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9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tags" Target="../tags/tag46.xml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tags" Target="../tags/tag48.xml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tags" Target="../tags/tag50.xml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tags" Target="../tags/tag52.xml"/><Relationship Id="rId3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tags" Target="../tags/tag54.xml"/><Relationship Id="rId3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7" Type="http://schemas.openxmlformats.org/officeDocument/2006/relationships/image" Target="../media/image16.jpeg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6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1" Type="http://schemas.openxmlformats.org/officeDocument/2006/relationships/tags" Target="../tags/tag64.xml"/><Relationship Id="rId2" Type="http://schemas.openxmlformats.org/officeDocument/2006/relationships/tags" Target="../tags/tag6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tags" Target="../tags/tag68.xml"/><Relationship Id="rId3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tags" Target="../tags/tag70.xml"/><Relationship Id="rId3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71.xml"/><Relationship Id="rId2" Type="http://schemas.openxmlformats.org/officeDocument/2006/relationships/tags" Target="../tags/tag72.xml"/><Relationship Id="rId3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75.xml"/><Relationship Id="rId2" Type="http://schemas.openxmlformats.org/officeDocument/2006/relationships/tags" Target="../tags/tag76.xml"/><Relationship Id="rId3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77.xml"/><Relationship Id="rId2" Type="http://schemas.openxmlformats.org/officeDocument/2006/relationships/tags" Target="../tags/tag78.xml"/><Relationship Id="rId3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79.xml"/><Relationship Id="rId2" Type="http://schemas.openxmlformats.org/officeDocument/2006/relationships/tags" Target="../tags/tag80.xml"/><Relationship Id="rId3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81.xml"/><Relationship Id="rId2" Type="http://schemas.openxmlformats.org/officeDocument/2006/relationships/tags" Target="../tags/tag82.xml"/><Relationship Id="rId3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1" Type="http://schemas.openxmlformats.org/officeDocument/2006/relationships/tags" Target="../tags/tag83.xml"/><Relationship Id="rId2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tags" Target="../tags/tag85.xml"/><Relationship Id="rId2" Type="http://schemas.openxmlformats.org/officeDocument/2006/relationships/tags" Target="../tags/tag8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1" Type="http://schemas.openxmlformats.org/officeDocument/2006/relationships/tags" Target="../tags/tag88.xml"/><Relationship Id="rId2" Type="http://schemas.openxmlformats.org/officeDocument/2006/relationships/tags" Target="../tags/tag8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1" Type="http://schemas.openxmlformats.org/officeDocument/2006/relationships/tags" Target="../tags/tag90.xml"/><Relationship Id="rId2" Type="http://schemas.openxmlformats.org/officeDocument/2006/relationships/tags" Target="../tags/tag9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1" Type="http://schemas.openxmlformats.org/officeDocument/2006/relationships/tags" Target="../tags/tag92.xml"/><Relationship Id="rId2" Type="http://schemas.openxmlformats.org/officeDocument/2006/relationships/tags" Target="../tags/tag9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tags" Target="../tags/tag28.xml"/><Relationship Id="rId6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2898145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particules.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4544448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0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8118" y="430306"/>
            <a:ext cx="7231528" cy="1320800"/>
          </a:xfrm>
        </p:spPr>
        <p:txBody>
          <a:bodyPr/>
          <a:lstStyle/>
          <a:p>
            <a:r>
              <a:rPr lang="fr-FR" dirty="0" smtClean="0"/>
              <a:t>Convertisseur CC-CC 4 quadrants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452266" y="1270566"/>
            <a:ext cx="4183538" cy="5487551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La figure de gauche présente une impulsion envoyée aux électroaimants</a:t>
            </a:r>
          </a:p>
          <a:p>
            <a:r>
              <a:rPr lang="fr-CA" dirty="0" smtClean="0"/>
              <a:t>La courbe rouge présente le courant dans l’électroaimant contrôlé par le convertisseur CC-CC 4 quadrants.</a:t>
            </a:r>
          </a:p>
          <a:p>
            <a:pPr lvl="1"/>
            <a:r>
              <a:rPr lang="fr-CA" dirty="0" smtClean="0"/>
              <a:t>On remarque que le courant est strictement positif</a:t>
            </a:r>
          </a:p>
          <a:p>
            <a:r>
              <a:rPr lang="fr-CA" dirty="0" smtClean="0"/>
              <a:t>La courbe vert foncée représente la tension aux bornes de l’aimant</a:t>
            </a:r>
          </a:p>
          <a:p>
            <a:pPr lvl="1"/>
            <a:r>
              <a:rPr lang="fr-CA" dirty="0" smtClean="0"/>
              <a:t>On remarque que l’aimant absorbe de la puissance pendant la phase de montée du courant et réinjecte de la puissance dans le condensateur lors de la phase de descente du courant.</a:t>
            </a:r>
          </a:p>
          <a:p>
            <a:r>
              <a:rPr lang="fr-CA" dirty="0" smtClean="0"/>
              <a:t>La courbe vert pâle représente la tension aux bornes du condensateur</a:t>
            </a:r>
          </a:p>
          <a:p>
            <a:pPr lvl="1"/>
            <a:r>
              <a:rPr lang="fr-CA" dirty="0" smtClean="0"/>
              <a:t>Quand le réseau ne suffit plus à fournir la puissance, le condensateur se décharge afin de fournir la puissance excédentaire</a:t>
            </a:r>
          </a:p>
        </p:txBody>
      </p:sp>
      <p:pic>
        <p:nvPicPr>
          <p:cNvPr id="3" name="Picture 2" descr="Screen Shot 2014-01-27 at 10.22.04 AM.png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1762" r="1037" b="2869"/>
          <a:stretch/>
        </p:blipFill>
        <p:spPr>
          <a:xfrm>
            <a:off x="339866" y="1488935"/>
            <a:ext cx="3890246" cy="419167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1765556" y="5806658"/>
            <a:ext cx="1403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 </a:t>
            </a:r>
            <a:r>
              <a:rPr lang="en-US" sz="1200" dirty="0" err="1" smtClean="0"/>
              <a:t>P.Viarouge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69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Objectifs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8001" y="1360490"/>
            <a:ext cx="6447501" cy="5497511"/>
          </a:xfrm>
        </p:spPr>
        <p:txBody>
          <a:bodyPr>
            <a:normAutofit fontScale="92500" lnSpcReduction="20000"/>
          </a:bodyPr>
          <a:lstStyle/>
          <a:p>
            <a:r>
              <a:rPr lang="fr-CA" dirty="0" smtClean="0"/>
              <a:t>Livrer 3 outils de dimensionnement</a:t>
            </a:r>
          </a:p>
          <a:p>
            <a:pPr lvl="1"/>
            <a:r>
              <a:rPr lang="fr-CA" dirty="0" smtClean="0"/>
              <a:t>Convivial</a:t>
            </a:r>
          </a:p>
          <a:p>
            <a:pPr lvl="1"/>
            <a:r>
              <a:rPr lang="fr-CA" dirty="0" smtClean="0"/>
              <a:t>Utilise des paramètres usuels </a:t>
            </a:r>
          </a:p>
          <a:p>
            <a:r>
              <a:rPr lang="fr-CA" dirty="0" smtClean="0"/>
              <a:t>Livrer 3 outils de simulation</a:t>
            </a:r>
          </a:p>
          <a:p>
            <a:pPr lvl="1"/>
            <a:r>
              <a:rPr lang="fr-CA" dirty="0" smtClean="0"/>
              <a:t>Vont valider que la conception choisie est fonctionnelle</a:t>
            </a:r>
          </a:p>
          <a:p>
            <a:pPr lvl="1"/>
            <a:r>
              <a:rPr lang="fr-CA" dirty="0" smtClean="0"/>
              <a:t>Vont comparer différents paramètres de dimensionnement</a:t>
            </a:r>
          </a:p>
          <a:p>
            <a:pPr marL="742950" lvl="2" indent="-342900"/>
            <a:r>
              <a:rPr lang="fr-CA" dirty="0" smtClean="0"/>
              <a:t>Matlab (Simulink)</a:t>
            </a:r>
          </a:p>
          <a:p>
            <a:pPr marL="1200150" lvl="3" indent="-342900"/>
            <a:r>
              <a:rPr lang="fr-CA" dirty="0" smtClean="0"/>
              <a:t>Outil de simulation générique. Permets de simuler tout type de circuits, toutefois ce côté générique cause des temps de simulation beaucoup plus longs pour une même précision comparée à des simulateurs spécifiques. Problématique au niveau des variations rapides.</a:t>
            </a:r>
          </a:p>
          <a:p>
            <a:pPr marL="742950" lvl="2" indent="-342900"/>
            <a:r>
              <a:rPr lang="fr-CA" dirty="0"/>
              <a:t>PSIM</a:t>
            </a:r>
          </a:p>
          <a:p>
            <a:pPr marL="1200150" lvl="3" indent="-342900"/>
            <a:r>
              <a:rPr lang="fr-CA" dirty="0"/>
              <a:t>PSIM est spécialement conçu pour les </a:t>
            </a:r>
            <a:r>
              <a:rPr lang="fr-CA" dirty="0" smtClean="0"/>
              <a:t>circuits </a:t>
            </a:r>
            <a:r>
              <a:rPr lang="fr-CA" dirty="0"/>
              <a:t>d’électronique de puissance et des </a:t>
            </a:r>
            <a:r>
              <a:rPr lang="fr-CA" dirty="0" smtClean="0"/>
              <a:t>contrôles </a:t>
            </a:r>
            <a:r>
              <a:rPr lang="fr-CA" dirty="0"/>
              <a:t>de moteur tandis que les simulateurs génériques sont </a:t>
            </a:r>
            <a:r>
              <a:rPr lang="fr-CA" dirty="0" smtClean="0"/>
              <a:t>conçus </a:t>
            </a:r>
            <a:r>
              <a:rPr lang="fr-CA" dirty="0"/>
              <a:t>pour les </a:t>
            </a:r>
            <a:r>
              <a:rPr lang="fr-CA" dirty="0" smtClean="0"/>
              <a:t>circuits électriques </a:t>
            </a:r>
            <a:r>
              <a:rPr lang="fr-CA" dirty="0"/>
              <a:t>de base. Ceci permet une meilleure rapidité et une meilleure précision. </a:t>
            </a:r>
            <a:endParaRPr lang="fr-CA" dirty="0" smtClean="0"/>
          </a:p>
          <a:p>
            <a:pPr marL="742950" lvl="2" indent="-342900"/>
            <a:r>
              <a:rPr lang="fr-CA" dirty="0" err="1" smtClean="0"/>
              <a:t>Opal</a:t>
            </a:r>
            <a:r>
              <a:rPr lang="fr-CA" dirty="0" smtClean="0"/>
              <a:t>-RT</a:t>
            </a:r>
          </a:p>
          <a:p>
            <a:pPr marL="1200150" lvl="3" indent="-342900"/>
            <a:r>
              <a:rPr lang="fr-CA" dirty="0" smtClean="0"/>
              <a:t>Simulateur en temps réel, permet une comparaison directe avec le procédé implanté. Meilleur pour </a:t>
            </a:r>
            <a:r>
              <a:rPr lang="fr-CA" dirty="0"/>
              <a:t>l</a:t>
            </a:r>
            <a:r>
              <a:rPr lang="fr-CA" dirty="0" smtClean="0"/>
              <a:t>es tests d’intégration (Pas de simulation : &gt; 10 µs dans le cas du HYPERSIM). Permets de réaliser une simulation en temps réel à partir d’un fichier de simulation Matlab.</a:t>
            </a:r>
          </a:p>
          <a:p>
            <a:pPr marL="1200150" lvl="3" indent="-342900"/>
            <a:r>
              <a:rPr lang="fr-CA" dirty="0"/>
              <a:t>Implantation du procédé de façon pratique (comme un circuit électrique) au lieu d’une résolution d’équation </a:t>
            </a:r>
            <a:r>
              <a:rPr lang="fr-CA" dirty="0" smtClean="0"/>
              <a:t>mathématique comme les simulateurs hors-ligne.</a:t>
            </a:r>
          </a:p>
        </p:txBody>
      </p:sp>
    </p:spTree>
    <p:extLst>
      <p:ext uri="{BB962C8B-B14F-4D97-AF65-F5344CB8AC3E}">
        <p14:creationId xmlns:p14="http://schemas.microsoft.com/office/powerpoint/2010/main" val="161853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Objectifs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8001" y="1360490"/>
            <a:ext cx="6447501" cy="5173661"/>
          </a:xfrm>
        </p:spPr>
        <p:txBody>
          <a:bodyPr>
            <a:normAutofit/>
          </a:bodyPr>
          <a:lstStyle/>
          <a:p>
            <a:r>
              <a:rPr lang="fr-CA" dirty="0"/>
              <a:t>Documenter le fonctionnement des outils de dimensionnement et de simulation</a:t>
            </a:r>
          </a:p>
          <a:p>
            <a:pPr lvl="1"/>
            <a:r>
              <a:rPr lang="fr-CA" dirty="0"/>
              <a:t>Présenter des exemples d’utilisation</a:t>
            </a:r>
          </a:p>
          <a:p>
            <a:r>
              <a:rPr lang="fr-CA" dirty="0"/>
              <a:t>Implanter une validation croisée des 3 simulateurs</a:t>
            </a:r>
          </a:p>
          <a:p>
            <a:pPr lvl="1"/>
            <a:r>
              <a:rPr lang="fr-CA" dirty="0" smtClean="0"/>
              <a:t>Permets </a:t>
            </a:r>
            <a:r>
              <a:rPr lang="fr-CA" dirty="0"/>
              <a:t>de compenser les faiblesses de chacun des simulateurs</a:t>
            </a:r>
          </a:p>
          <a:p>
            <a:pPr lvl="1"/>
            <a:r>
              <a:rPr lang="fr-CA" dirty="0"/>
              <a:t>Simulateur Temps-Réel : </a:t>
            </a:r>
          </a:p>
          <a:p>
            <a:pPr lvl="2"/>
            <a:r>
              <a:rPr lang="fr-CA" dirty="0" smtClean="0"/>
              <a:t>Meilleure comparaison </a:t>
            </a:r>
            <a:r>
              <a:rPr lang="fr-CA" dirty="0"/>
              <a:t>avec le procédé réel du fait de sa structure de </a:t>
            </a:r>
            <a:r>
              <a:rPr lang="fr-CA" dirty="0" smtClean="0"/>
              <a:t>simulation</a:t>
            </a:r>
          </a:p>
          <a:p>
            <a:pPr lvl="1"/>
            <a:r>
              <a:rPr lang="fr-CA" dirty="0" smtClean="0"/>
              <a:t>Simulateur </a:t>
            </a:r>
            <a:r>
              <a:rPr lang="fr-CA" dirty="0"/>
              <a:t>hors-ligne (Simulink, PSIM):</a:t>
            </a:r>
          </a:p>
          <a:p>
            <a:pPr lvl="2"/>
            <a:r>
              <a:rPr lang="fr-CA" dirty="0" smtClean="0"/>
              <a:t>Permets </a:t>
            </a:r>
            <a:r>
              <a:rPr lang="fr-CA" dirty="0"/>
              <a:t>de valider les modèles mathématiques utilisés dans la conception de l’alimentation</a:t>
            </a:r>
          </a:p>
          <a:p>
            <a:pPr lvl="1"/>
            <a:r>
              <a:rPr lang="fr-CA" dirty="0"/>
              <a:t>Possibilité de différences </a:t>
            </a:r>
            <a:r>
              <a:rPr lang="fr-CA" dirty="0" smtClean="0"/>
              <a:t>marquées </a:t>
            </a:r>
            <a:r>
              <a:rPr lang="fr-CA" dirty="0"/>
              <a:t>entre les deux types de </a:t>
            </a:r>
            <a:r>
              <a:rPr lang="fr-CA" dirty="0" smtClean="0"/>
              <a:t>simulateurs</a:t>
            </a:r>
          </a:p>
          <a:p>
            <a:pPr lvl="2"/>
            <a:r>
              <a:rPr lang="fr-CA" dirty="0" smtClean="0"/>
              <a:t>Choix de la meilleure implantation à l’aide de tests pratiques.</a:t>
            </a:r>
          </a:p>
        </p:txBody>
      </p:sp>
    </p:spTree>
    <p:extLst>
      <p:ext uri="{BB962C8B-B14F-4D97-AF65-F5344CB8AC3E}">
        <p14:creationId xmlns:p14="http://schemas.microsoft.com/office/powerpoint/2010/main" val="75875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98827" y="1801726"/>
            <a:ext cx="8108541" cy="5419942"/>
          </a:xfrm>
        </p:spPr>
        <p:txBody>
          <a:bodyPr>
            <a:normAutofit/>
          </a:bodyPr>
          <a:lstStyle/>
          <a:p>
            <a:r>
              <a:rPr lang="fr-FR" sz="2000" dirty="0"/>
              <a:t>Modéliser une cellule de base d'un onduleur triphasé à 3 niveaux de type NPC</a:t>
            </a:r>
          </a:p>
          <a:p>
            <a:r>
              <a:rPr lang="fr-FR" sz="2000" dirty="0"/>
              <a:t>Modéliser la commande dans le cas de l'onduleur de type AFE.</a:t>
            </a:r>
          </a:p>
          <a:p>
            <a:r>
              <a:rPr lang="fr-FR" sz="2000" dirty="0"/>
              <a:t>Implanter le modèle de la configuration de base d'un onduleur triphasé à 3 niveaux NPC dans un simulateur</a:t>
            </a:r>
          </a:p>
          <a:p>
            <a:r>
              <a:rPr lang="fr-FR" sz="2000" dirty="0"/>
              <a:t>Implanter le modèle de la commande dans le cas de l'onduleur de type AFE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l'onduleur de type AFE</a:t>
            </a:r>
          </a:p>
          <a:p>
            <a:r>
              <a:rPr lang="fr-FR" sz="2000" dirty="0"/>
              <a:t>Modéliser un convertisseur CC-CC à 4 quadrants à l'aide de plusieurs cellules de type onduleur NPC</a:t>
            </a:r>
          </a:p>
          <a:p>
            <a:r>
              <a:rPr lang="fr-FR" sz="2000" dirty="0"/>
              <a:t>Modéliser la commande d'un convertisseur CC-CC à 4 quadrants </a:t>
            </a:r>
          </a:p>
        </p:txBody>
      </p:sp>
    </p:spTree>
    <p:extLst>
      <p:ext uri="{BB962C8B-B14F-4D97-AF65-F5344CB8AC3E}">
        <p14:creationId xmlns:p14="http://schemas.microsoft.com/office/powerpoint/2010/main" val="308206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8000" y="1653694"/>
            <a:ext cx="7034242" cy="4932595"/>
          </a:xfrm>
        </p:spPr>
        <p:txBody>
          <a:bodyPr>
            <a:normAutofit fontScale="92500"/>
          </a:bodyPr>
          <a:lstStyle/>
          <a:p>
            <a:r>
              <a:rPr lang="fr-FR" sz="2000" dirty="0"/>
              <a:t>Implanter le modèle d'un convertisseur CC-CC à 4 quadrants à l'aide de plusieurs cellules de type onduleur NPC avec des inductances de découplage dans un simulateur</a:t>
            </a:r>
          </a:p>
          <a:p>
            <a:r>
              <a:rPr lang="fr-FR" sz="2000" dirty="0"/>
              <a:t>Implanter le modèle de la commande d'un convertisseur CC-CC à 4 quadrants alimentant la charge spécifiée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le convertisseur CC-CC  à 4 quadrants</a:t>
            </a:r>
          </a:p>
          <a:p>
            <a:r>
              <a:rPr lang="fr-FR" sz="2000" dirty="0"/>
              <a:t>Implanter le modèle complet de l'alimentation du Booster</a:t>
            </a:r>
          </a:p>
          <a:p>
            <a:r>
              <a:rPr lang="fr-FR" sz="2000" dirty="0"/>
              <a:t>Effectuer la validation croisée des configurations implantées à l'aide de 3 simulateurs (PSIM, </a:t>
            </a:r>
            <a:r>
              <a:rPr lang="fr-FR" sz="2000" dirty="0" err="1"/>
              <a:t>SimPowerSystems</a:t>
            </a:r>
            <a:r>
              <a:rPr lang="fr-FR" sz="2000" dirty="0"/>
              <a:t>, </a:t>
            </a:r>
            <a:r>
              <a:rPr lang="fr-FR" sz="2000" dirty="0" err="1"/>
              <a:t>Opal</a:t>
            </a:r>
            <a:r>
              <a:rPr lang="fr-FR" sz="2000" dirty="0"/>
              <a:t>-RT)</a:t>
            </a:r>
          </a:p>
          <a:p>
            <a:r>
              <a:rPr lang="fr-FR" sz="2000" dirty="0"/>
              <a:t>Livrer une documentation pédagogique pour les divers outils de dimensionnement et de simulation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52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r>
              <a:rPr lang="en-US" dirty="0" smtClean="0"/>
              <a:t> </a:t>
            </a:r>
            <a:r>
              <a:rPr lang="en-US" dirty="0" err="1" smtClean="0"/>
              <a:t>planifiée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 smtClean="0"/>
              <a:t>Gestion</a:t>
            </a:r>
            <a:endParaRPr lang="en-US" sz="2800" dirty="0" smtClean="0"/>
          </a:p>
          <a:p>
            <a:r>
              <a:rPr lang="en-US" dirty="0" err="1" smtClean="0"/>
              <a:t>Réunions</a:t>
            </a:r>
            <a:r>
              <a:rPr lang="en-US" dirty="0" smtClean="0"/>
              <a:t> </a:t>
            </a:r>
            <a:r>
              <a:rPr lang="en-US" dirty="0" err="1" smtClean="0"/>
              <a:t>hebdomadaires</a:t>
            </a:r>
            <a:endParaRPr lang="en-US" dirty="0"/>
          </a:p>
          <a:p>
            <a:r>
              <a:rPr lang="fr-FR" dirty="0"/>
              <a:t>T</a:t>
            </a:r>
            <a:r>
              <a:rPr lang="fr-FR" dirty="0" smtClean="0"/>
              <a:t>âches de chacun des membres sont tenues à jour au moyen d’un fichier </a:t>
            </a:r>
            <a:r>
              <a:rPr lang="fr-FR" dirty="0" err="1" smtClean="0"/>
              <a:t>excel</a:t>
            </a:r>
            <a:r>
              <a:rPr lang="fr-FR" dirty="0" smtClean="0"/>
              <a:t> de gestion hebdomadaire</a:t>
            </a:r>
          </a:p>
          <a:p>
            <a:pPr lvl="1"/>
            <a:r>
              <a:rPr lang="fr-FR" dirty="0" smtClean="0"/>
              <a:t>Gain en souplesse et en efficacité de gestion</a:t>
            </a:r>
          </a:p>
          <a:p>
            <a:pPr lvl="1"/>
            <a:r>
              <a:rPr lang="fr-FR" dirty="0" smtClean="0"/>
              <a:t>Adapté pour la taille de l’équipe</a:t>
            </a:r>
          </a:p>
          <a:p>
            <a:pPr lvl="1"/>
            <a:r>
              <a:rPr lang="fr-FR" dirty="0" smtClean="0"/>
              <a:t>Maximise l’efficacité des réunions</a:t>
            </a:r>
          </a:p>
          <a:p>
            <a:r>
              <a:rPr lang="fr-FR" dirty="0" smtClean="0"/>
              <a:t>Mise à jour de révision et suivi effectué au moyen de la plateforme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Données sécurisées sur un serveur privé</a:t>
            </a:r>
          </a:p>
          <a:p>
            <a:pPr lvl="1"/>
            <a:r>
              <a:rPr lang="fr-FR" dirty="0" smtClean="0"/>
              <a:t>Permet le travail collaboratif</a:t>
            </a:r>
          </a:p>
          <a:p>
            <a:pPr lvl="1"/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98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Méthodologie planifiée (2/3)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30474" y="1314374"/>
            <a:ext cx="7444026" cy="55436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smtClean="0"/>
              <a:t>Réalisation pratique</a:t>
            </a:r>
          </a:p>
          <a:p>
            <a:r>
              <a:rPr lang="fr-FR" sz="2200" dirty="0" smtClean="0"/>
              <a:t>Modélisation de chacune des composantes en employant d’abord les modèles idéaux, puis en y ajoutant des caractéristiques linéaires et non linéaires jusqu’à représenter, de manière la plus exacte possible (en prenant en compte les limitations techniques liées à l’exécution du simulation), le comportement de la composante en question</a:t>
            </a:r>
          </a:p>
          <a:p>
            <a:r>
              <a:rPr lang="fr-FR" sz="2200" dirty="0" smtClean="0"/>
              <a:t>Intégration du modèle de composante dans un sous-bloc paramétrable et aisément </a:t>
            </a:r>
            <a:r>
              <a:rPr lang="fr-FR" sz="2200" dirty="0" err="1" smtClean="0"/>
              <a:t>duplicable</a:t>
            </a:r>
            <a:endParaRPr lang="fr-FR" sz="2200" dirty="0" smtClean="0"/>
          </a:p>
          <a:p>
            <a:pPr lvl="1"/>
            <a:r>
              <a:rPr lang="fr-FR" sz="2200" dirty="0" smtClean="0"/>
              <a:t>Essais sur les différents simulateurs pour valider le comportement</a:t>
            </a:r>
          </a:p>
          <a:p>
            <a:r>
              <a:rPr lang="fr-FR" sz="2200" dirty="0" smtClean="0"/>
              <a:t>Intégration des différents </a:t>
            </a:r>
            <a:r>
              <a:rPr lang="fr-FR" sz="2200" dirty="0" err="1" smtClean="0"/>
              <a:t>modèl</a:t>
            </a:r>
            <a:r>
              <a:rPr lang="fr-FR" sz="2200" dirty="0" smtClean="0"/>
              <a:t> es de composantes de manière à réaliser le redresseur NPC</a:t>
            </a:r>
          </a:p>
          <a:p>
            <a:r>
              <a:rPr lang="fr-FR" sz="2200" dirty="0" smtClean="0"/>
              <a:t>Modélisation d’une commande “</a:t>
            </a:r>
            <a:r>
              <a:rPr lang="fr-FR" sz="2200" dirty="0" err="1" smtClean="0"/>
              <a:t>Multilevel</a:t>
            </a:r>
            <a:r>
              <a:rPr lang="fr-FR" sz="2200" dirty="0" smtClean="0"/>
              <a:t> </a:t>
            </a:r>
            <a:r>
              <a:rPr lang="fr-FR" sz="2200" dirty="0" err="1" smtClean="0"/>
              <a:t>Space</a:t>
            </a:r>
            <a:r>
              <a:rPr lang="fr-FR" sz="2200" dirty="0" smtClean="0"/>
              <a:t> </a:t>
            </a:r>
            <a:r>
              <a:rPr lang="fr-FR" sz="2200" dirty="0" err="1" smtClean="0"/>
              <a:t>Vector</a:t>
            </a:r>
            <a:r>
              <a:rPr lang="fr-FR" sz="2200" dirty="0" smtClean="0"/>
              <a:t> PWM” et intégration au redresseur NPC</a:t>
            </a:r>
          </a:p>
          <a:p>
            <a:pPr marL="742950" lvl="2" indent="-342900"/>
            <a:r>
              <a:rPr lang="fr-FR" sz="2000" dirty="0" smtClean="0"/>
              <a:t>Essais sur les différents simulateurs pour valider le comportement</a:t>
            </a:r>
          </a:p>
          <a:p>
            <a:endParaRPr lang="en-US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Méthodologie planifiée </a:t>
            </a:r>
            <a:r>
              <a:rPr lang="fr-FR" dirty="0" smtClean="0"/>
              <a:t>(3/</a:t>
            </a:r>
            <a:r>
              <a:rPr lang="fr-FR" dirty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200" dirty="0"/>
              <a:t>Réalisation d’une boucle de contrôle permettant de maintenir la tension aux bornes de la banque de condensateurs constante selon l’appel de puissance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r>
              <a:rPr lang="fr-FR" sz="2200" dirty="0"/>
              <a:t>Adaptation du redresseur de manière à le convertir en onduleur pour le convertisseur 4 cadrans</a:t>
            </a:r>
          </a:p>
          <a:p>
            <a:r>
              <a:rPr lang="fr-FR" sz="2200" dirty="0"/>
              <a:t>Adaptation de la commande pour le convertisseur 4 cadrans</a:t>
            </a:r>
          </a:p>
          <a:p>
            <a:r>
              <a:rPr lang="fr-FR" sz="2200" dirty="0"/>
              <a:t>Réalisation d’une boucle de contrôle globale permettant de réinjecter la puissance des électroaimants dans le réseau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0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(1/2)</a:t>
            </a:r>
            <a:endParaRPr lang="en-US" dirty="0"/>
          </a:p>
        </p:txBody>
      </p:sp>
      <p:pic>
        <p:nvPicPr>
          <p:cNvPr id="1026" name="Picture 2" descr="D:\LiberT\Desktop\schéma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30401"/>
            <a:ext cx="6934200" cy="472039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0357" y="1426029"/>
            <a:ext cx="692919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err="1" smtClean="0"/>
              <a:t>Schéma</a:t>
            </a:r>
            <a:r>
              <a:rPr lang="en-US" sz="2400" dirty="0" smtClean="0"/>
              <a:t> d’un </a:t>
            </a:r>
            <a:r>
              <a:rPr lang="en-US" sz="2400" dirty="0" err="1" smtClean="0"/>
              <a:t>redresseur</a:t>
            </a:r>
            <a:r>
              <a:rPr lang="en-US" sz="2400" dirty="0" smtClean="0"/>
              <a:t> NPC à 3 </a:t>
            </a:r>
            <a:r>
              <a:rPr lang="en-US" sz="2400" dirty="0" err="1" smtClean="0"/>
              <a:t>niveaux</a:t>
            </a:r>
            <a:r>
              <a:rPr lang="en-US" sz="2400" dirty="0" smtClean="0"/>
              <a:t> de base</a:t>
            </a:r>
          </a:p>
        </p:txBody>
      </p:sp>
    </p:spTree>
    <p:extLst>
      <p:ext uri="{BB962C8B-B14F-4D97-AF65-F5344CB8AC3E}">
        <p14:creationId xmlns:p14="http://schemas.microsoft.com/office/powerpoint/2010/main" val="338870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(2/2)</a:t>
            </a:r>
            <a:endParaRPr lang="en-US" dirty="0"/>
          </a:p>
        </p:txBody>
      </p:sp>
      <p:grpSp>
        <p:nvGrpSpPr>
          <p:cNvPr id="2" name="Group 1"/>
          <p:cNvGrpSpPr/>
          <p:nvPr>
            <p:custDataLst>
              <p:tags r:id="rId2"/>
            </p:custDataLst>
          </p:nvPr>
        </p:nvGrpSpPr>
        <p:grpSpPr>
          <a:xfrm>
            <a:off x="228600" y="1473201"/>
            <a:ext cx="8831198" cy="5149850"/>
            <a:chOff x="304799" y="1473201"/>
            <a:chExt cx="11774931" cy="5149850"/>
          </a:xfrm>
        </p:grpSpPr>
        <p:pic>
          <p:nvPicPr>
            <p:cNvPr id="2050" name="Picture 2" descr="D:\LiberT\Desktop\simu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99" y="1473201"/>
              <a:ext cx="6950628" cy="358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LiberT\Desktop\à la source.JP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668" y="2794001"/>
              <a:ext cx="7104062" cy="382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423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2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</a:t>
            </a:r>
            <a:r>
              <a:rPr lang="fr-CA" dirty="0" smtClean="0"/>
              <a:t>à la frontière Franco-Suisse </a:t>
            </a:r>
            <a:r>
              <a:rPr lang="fr-CA" dirty="0" smtClean="0"/>
              <a:t>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modélisation </a:t>
            </a:r>
            <a:r>
              <a:rPr lang="fr-CA" dirty="0" smtClean="0"/>
              <a:t>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</a:t>
            </a:r>
            <a:r>
              <a:rPr lang="fr-CA" dirty="0" smtClean="0"/>
              <a:t>.</a:t>
            </a:r>
          </a:p>
          <a:p>
            <a:pPr lvl="1"/>
            <a:r>
              <a:rPr lang="fr-CA" dirty="0"/>
              <a:t>simulation et commande des réseaux électriques</a:t>
            </a:r>
            <a:r>
              <a:rPr lang="fr-CA" dirty="0" smtClean="0"/>
              <a:t>;</a:t>
            </a:r>
            <a:endParaRPr lang="fr-CA" dirty="0" smtClean="0"/>
          </a:p>
          <a:p>
            <a:r>
              <a:rPr lang="fr-CA" dirty="0" smtClean="0"/>
              <a:t>OPAL-RT est une compagnie spécialisée dans le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18618" y="4006477"/>
            <a:ext cx="549029" cy="82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15" y="3243804"/>
            <a:ext cx="2085227" cy="62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392869" y="4009167"/>
            <a:ext cx="699955" cy="863143"/>
          </a:xfrm>
          <a:prstGeom prst="rect">
            <a:avLst/>
          </a:prstGeom>
        </p:spPr>
      </p:pic>
      <p:sp>
        <p:nvSpPr>
          <p:cNvPr id="2" name="TextBox 1"/>
          <p:cNvSpPr txBox="1"/>
          <p:nvPr>
            <p:custDataLst>
              <p:tags r:id="rId6"/>
            </p:custDataLst>
          </p:nvPr>
        </p:nvSpPr>
        <p:spPr>
          <a:xfrm>
            <a:off x="737312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4000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b="1" dirty="0"/>
              <a:t>Diagramme de </a:t>
            </a:r>
            <a:r>
              <a:rPr lang="fr-FR" b="1" dirty="0" smtClean="0"/>
              <a:t>contexte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 flipH="1">
            <a:off x="3605051" y="-989472"/>
            <a:ext cx="264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/>
          </a:p>
        </p:txBody>
      </p:sp>
      <p:pic>
        <p:nvPicPr>
          <p:cNvPr id="6" name="Picture 5" descr="Contexte_D4 - New Page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3" y="1314373"/>
            <a:ext cx="7379923" cy="49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3767" y="609600"/>
            <a:ext cx="7739529" cy="1320800"/>
          </a:xfrm>
        </p:spPr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3699" y="1835687"/>
            <a:ext cx="7565854" cy="4810020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 smtClean="0"/>
              <a:t>Fonctionnalités rattachées au simulateur (1/2)</a:t>
            </a:r>
          </a:p>
          <a:p>
            <a:pPr lvl="1"/>
            <a:r>
              <a:rPr lang="fr-FR" sz="2600" dirty="0" smtClean="0"/>
              <a:t>Accepter des paramètres de modélisation</a:t>
            </a:r>
          </a:p>
          <a:p>
            <a:pPr lvl="1"/>
            <a:r>
              <a:rPr lang="fr-FR" sz="2600" dirty="0" smtClean="0"/>
              <a:t>Abaisser la tension du réseau alternatif</a:t>
            </a:r>
          </a:p>
          <a:p>
            <a:pPr lvl="2"/>
            <a:r>
              <a:rPr lang="fr-FR" sz="2400" dirty="0" smtClean="0"/>
              <a:t>Rendement (%), Ratio (%)</a:t>
            </a:r>
          </a:p>
          <a:p>
            <a:pPr lvl="1"/>
            <a:r>
              <a:rPr lang="fr-FR" sz="2600" dirty="0" smtClean="0"/>
              <a:t>Redresser le signal d’entrée à la sortie du transformateur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Niveau moyen (kV)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</p:txBody>
      </p:sp>
    </p:spTree>
    <p:extLst>
      <p:ext uri="{BB962C8B-B14F-4D97-AF65-F5344CB8AC3E}">
        <p14:creationId xmlns:p14="http://schemas.microsoft.com/office/powerpoint/2010/main" val="2617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9649" y="594659"/>
            <a:ext cx="7814234" cy="1320800"/>
          </a:xfrm>
        </p:spPr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3699" y="1835687"/>
            <a:ext cx="7565854" cy="4810020"/>
          </a:xfrm>
        </p:spPr>
        <p:txBody>
          <a:bodyPr>
            <a:normAutofit fontScale="62500" lnSpcReduction="20000"/>
          </a:bodyPr>
          <a:lstStyle/>
          <a:p>
            <a:r>
              <a:rPr lang="fr-FR" sz="2800" dirty="0" smtClean="0"/>
              <a:t>Fonctionnalités rattachées au simulateur (2/2)</a:t>
            </a:r>
          </a:p>
          <a:p>
            <a:pPr lvl="1"/>
            <a:r>
              <a:rPr lang="fr-FR" sz="2600" dirty="0" smtClean="0"/>
              <a:t>Commander un onduleur triphasé de type NPC</a:t>
            </a:r>
          </a:p>
          <a:p>
            <a:pPr lvl="2"/>
            <a:r>
              <a:rPr lang="fr-FR" sz="2400" dirty="0" smtClean="0"/>
              <a:t>Effort du contrôleur (% par seconde de la variation de la commande)</a:t>
            </a:r>
          </a:p>
          <a:p>
            <a:pPr lvl="1"/>
            <a:r>
              <a:rPr lang="fr-FR" sz="2600" dirty="0" smtClean="0"/>
              <a:t>Charger un banc de condensateur</a:t>
            </a:r>
          </a:p>
          <a:p>
            <a:pPr lvl="2"/>
            <a:r>
              <a:rPr lang="fr-FR" sz="2400" dirty="0" smtClean="0"/>
              <a:t>Temps de charge (s)</a:t>
            </a:r>
          </a:p>
          <a:p>
            <a:pPr lvl="1"/>
            <a:r>
              <a:rPr lang="fr-FR" sz="2600" dirty="0" smtClean="0"/>
              <a:t>Commander un convertisseur CC-CC à quatre quadrants </a:t>
            </a:r>
            <a:r>
              <a:rPr lang="fr-FR" sz="2600" dirty="0" err="1" smtClean="0"/>
              <a:t>multicellules</a:t>
            </a:r>
            <a:endParaRPr lang="fr-FR" sz="2600" dirty="0" smtClean="0"/>
          </a:p>
          <a:p>
            <a:pPr lvl="2"/>
            <a:r>
              <a:rPr lang="fr-FR" sz="2400" dirty="0"/>
              <a:t>Effort du contrôleur (% par seconde de la variation de la commande</a:t>
            </a:r>
            <a:r>
              <a:rPr lang="fr-FR" sz="2400" dirty="0" smtClean="0"/>
              <a:t>)</a:t>
            </a:r>
          </a:p>
          <a:p>
            <a:pPr lvl="1"/>
            <a:r>
              <a:rPr lang="fr-FR" sz="2600" dirty="0" smtClean="0"/>
              <a:t>Alimenter les électroaimants de l’accélérateur de particules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Ondulation de courant (%)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  <a:p>
            <a:pPr lvl="1"/>
            <a:r>
              <a:rPr lang="fr-FR" sz="2600" dirty="0" smtClean="0"/>
              <a:t>Afficher les résultats de simulation </a:t>
            </a:r>
            <a:r>
              <a:rPr lang="fr-FR" sz="2600" dirty="0" err="1" smtClean="0"/>
              <a:t>personalisés</a:t>
            </a:r>
            <a:endParaRPr lang="fr-FR" sz="2600" dirty="0" smtClean="0"/>
          </a:p>
          <a:p>
            <a:pPr lvl="2"/>
            <a:r>
              <a:rPr lang="fr-FR" sz="2400" dirty="0" smtClean="0"/>
              <a:t>Convivialité (1 à 5)</a:t>
            </a:r>
            <a:endParaRPr lang="fr-FR" sz="2400" dirty="0"/>
          </a:p>
          <a:p>
            <a:pPr lvl="2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0966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4594" y="609600"/>
            <a:ext cx="7933764" cy="1320800"/>
          </a:xfrm>
        </p:spPr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3699" y="1835687"/>
            <a:ext cx="7565854" cy="4810020"/>
          </a:xfrm>
        </p:spPr>
        <p:txBody>
          <a:bodyPr>
            <a:normAutofit fontScale="85000" lnSpcReduction="10000"/>
          </a:bodyPr>
          <a:lstStyle/>
          <a:p>
            <a:r>
              <a:rPr lang="fr-FR" sz="2800" dirty="0" smtClean="0"/>
              <a:t>Outil de dimensionnement </a:t>
            </a:r>
          </a:p>
          <a:p>
            <a:pPr lvl="1"/>
            <a:r>
              <a:rPr lang="fr-FR" sz="2200" dirty="0" smtClean="0"/>
              <a:t>Accepter des paramètres de dimensionnement usuels</a:t>
            </a:r>
          </a:p>
          <a:p>
            <a:pPr lvl="2"/>
            <a:r>
              <a:rPr lang="fr-FR" sz="2200" dirty="0" smtClean="0"/>
              <a:t>Choix disponibles (1 à 5)</a:t>
            </a:r>
          </a:p>
          <a:p>
            <a:pPr lvl="1"/>
            <a:r>
              <a:rPr lang="fr-FR" sz="2400" dirty="0" smtClean="0"/>
              <a:t>Déterminer le nombre de composantes nécessaires dans les cellules de type NPC</a:t>
            </a:r>
          </a:p>
          <a:p>
            <a:pPr lvl="1"/>
            <a:r>
              <a:rPr lang="fr-FR" sz="2400" dirty="0" smtClean="0"/>
              <a:t>Déterminer les valeurs des condensateurs utilisés dans les cellules de type NPC</a:t>
            </a:r>
          </a:p>
          <a:p>
            <a:pPr lvl="1"/>
            <a:r>
              <a:rPr lang="fr-FR" sz="2400" dirty="0" smtClean="0"/>
              <a:t>Déterminer les valeurs des inductances de découplage</a:t>
            </a:r>
          </a:p>
          <a:p>
            <a:pPr lvl="1"/>
            <a:r>
              <a:rPr lang="fr-FR" sz="2400" dirty="0" smtClean="0"/>
              <a:t>Déterminer le nombre de cellules de type NPC nécessaire</a:t>
            </a:r>
          </a:p>
          <a:p>
            <a:pPr lvl="1"/>
            <a:r>
              <a:rPr lang="fr-FR" sz="2400" dirty="0" smtClean="0"/>
              <a:t>Fournir les paramètres de modélisation utilisé par le simulateur</a:t>
            </a:r>
          </a:p>
          <a:p>
            <a:pPr lvl="2"/>
            <a:r>
              <a:rPr lang="fr-FR" sz="2200" dirty="0" smtClean="0"/>
              <a:t>Convivialité et choix disponibles (1 à 5)</a:t>
            </a:r>
          </a:p>
        </p:txBody>
      </p:sp>
    </p:spTree>
    <p:extLst>
      <p:ext uri="{BB962C8B-B14F-4D97-AF65-F5344CB8AC3E}">
        <p14:creationId xmlns:p14="http://schemas.microsoft.com/office/powerpoint/2010/main" val="407328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8708" y="609600"/>
            <a:ext cx="7694705" cy="1320800"/>
          </a:xfrm>
        </p:spPr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3699" y="1835687"/>
            <a:ext cx="7565854" cy="4810020"/>
          </a:xfrm>
        </p:spPr>
        <p:txBody>
          <a:bodyPr>
            <a:normAutofit fontScale="92500"/>
          </a:bodyPr>
          <a:lstStyle/>
          <a:p>
            <a:r>
              <a:rPr lang="fr-FR" sz="2800" dirty="0" smtClean="0"/>
              <a:t>Documentation</a:t>
            </a:r>
          </a:p>
          <a:p>
            <a:pPr lvl="1"/>
            <a:r>
              <a:rPr lang="fr-FR" sz="2200" dirty="0" smtClean="0"/>
              <a:t>Présenter le fonctionnement de l’outil de dimensionnement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modèles mathématiques utilisés dans chacun des simulateurs</a:t>
            </a:r>
          </a:p>
          <a:p>
            <a:pPr lvl="1"/>
            <a:r>
              <a:rPr lang="fr-FR" sz="2400" dirty="0" smtClean="0"/>
              <a:t>Présenter l’utilisation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procédures de validation croisées de chacun des simulateurs</a:t>
            </a:r>
          </a:p>
          <a:p>
            <a:pPr lvl="2"/>
            <a:r>
              <a:rPr lang="fr-FR" sz="2200" dirty="0" smtClean="0"/>
              <a:t>Présentation de l’information et convivialité (1 à 5)</a:t>
            </a:r>
          </a:p>
        </p:txBody>
      </p:sp>
    </p:spTree>
    <p:extLst>
      <p:ext uri="{BB962C8B-B14F-4D97-AF65-F5344CB8AC3E}">
        <p14:creationId xmlns:p14="http://schemas.microsoft.com/office/powerpoint/2010/main" val="285243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43650" y="609600"/>
            <a:ext cx="7903879" cy="1320800"/>
          </a:xfrm>
        </p:spPr>
        <p:txBody>
          <a:bodyPr/>
          <a:lstStyle/>
          <a:p>
            <a:r>
              <a:rPr lang="fr-CA" dirty="0"/>
              <a:t>Diagramme des propriétés fonctionnelles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Objectifs de performances</a:t>
            </a:r>
          </a:p>
          <a:p>
            <a:pPr lvl="1"/>
            <a:r>
              <a:rPr lang="fr-FR" sz="2600" dirty="0" smtClean="0"/>
              <a:t>Minimiser le temps de simulation</a:t>
            </a:r>
          </a:p>
          <a:p>
            <a:pPr lvl="1"/>
            <a:r>
              <a:rPr lang="fr-FR" sz="2600" dirty="0" smtClean="0"/>
              <a:t>Maximiser la précision des simulations</a:t>
            </a:r>
          </a:p>
          <a:p>
            <a:pPr lvl="1"/>
            <a:r>
              <a:rPr lang="fr-FR" sz="2600" dirty="0" smtClean="0"/>
              <a:t>Minimiser la complexité d’utilisation du simulateur et de l’outil de dimensionnement</a:t>
            </a:r>
          </a:p>
          <a:p>
            <a:pPr lvl="1"/>
            <a:r>
              <a:rPr lang="fr-FR" sz="2600" dirty="0" smtClean="0"/>
              <a:t>Maximiser la qualité et la précision de la documentation</a:t>
            </a:r>
          </a:p>
          <a:p>
            <a:pPr lvl="1"/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25644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(1/3)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1849713"/>
              </p:ext>
            </p:extLst>
          </p:nvPr>
        </p:nvGraphicFramePr>
        <p:xfrm>
          <a:off x="508398" y="1314374"/>
          <a:ext cx="7786961" cy="545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/>
                <a:gridCol w="1112423"/>
                <a:gridCol w="1112423"/>
                <a:gridCol w="1112423"/>
                <a:gridCol w="1112423"/>
                <a:gridCol w="1112423"/>
                <a:gridCol w="1112423"/>
              </a:tblGrid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9525" marR="9525" marT="12700" marB="0" anchor="ctr"/>
                </a:tc>
              </a:tr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Maladies ou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d'un membre à continuer le projet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Travail en surplus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à exécuter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Répartir le travail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l'équipe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9525" marR="9525" marT="12700" marB="0" anchor="ctr"/>
                </a:tc>
              </a:tr>
              <a:tr h="125706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Délai de livraison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simulateur en temps réel non respecté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Impossibilité de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faire la simulation en temps réel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Échéancier du projet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respecté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Maintenir une communication efficace avec le LEEPCI dans l'optique de se servir du simulateur dès son arrivée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9525" marR="9525" marT="12700" marB="0" anchor="ctr"/>
                </a:tc>
              </a:tr>
              <a:tr h="22915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2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8001" y="310776"/>
            <a:ext cx="6447501" cy="1320800"/>
          </a:xfrm>
        </p:spPr>
        <p:txBody>
          <a:bodyPr/>
          <a:lstStyle/>
          <a:p>
            <a:r>
              <a:rPr lang="en-US" dirty="0" err="1"/>
              <a:t>Registre</a:t>
            </a:r>
            <a:r>
              <a:rPr lang="en-US" dirty="0"/>
              <a:t> des </a:t>
            </a:r>
            <a:r>
              <a:rPr lang="en-US" dirty="0" err="1"/>
              <a:t>risques</a:t>
            </a:r>
            <a:r>
              <a:rPr lang="en-US" dirty="0"/>
              <a:t> </a:t>
            </a:r>
            <a:r>
              <a:rPr lang="en-US" dirty="0" smtClean="0"/>
              <a:t>(2/3)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0902027"/>
              </p:ext>
            </p:extLst>
          </p:nvPr>
        </p:nvGraphicFramePr>
        <p:xfrm>
          <a:off x="478515" y="1044737"/>
          <a:ext cx="8074920" cy="550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560"/>
                <a:gridCol w="833219"/>
                <a:gridCol w="1165412"/>
                <a:gridCol w="1462049"/>
                <a:gridCol w="1153560"/>
                <a:gridCol w="1153560"/>
                <a:gridCol w="1153560"/>
              </a:tblGrid>
              <a:tr h="11253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9525" marR="9525" marT="12700" marB="0" anchor="ctr"/>
                </a:tc>
              </a:tr>
              <a:tr h="1879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 anchor="ctr"/>
                </a:tc>
              </a:tr>
              <a:tr h="22526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Versions  de développement et d'utilisation différentes de Matlab 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en temps réel ne pourraient pas concorder, certains modules de simulink ou certaines fonctionnalités de Matlab pourraient ne pas être compatibles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(3/3)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251936"/>
              </p:ext>
            </p:extLst>
          </p:nvPr>
        </p:nvGraphicFramePr>
        <p:xfrm>
          <a:off x="508397" y="1314374"/>
          <a:ext cx="8318576" cy="533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368"/>
                <a:gridCol w="1188368"/>
                <a:gridCol w="1188368"/>
                <a:gridCol w="1188368"/>
                <a:gridCol w="1188368"/>
                <a:gridCol w="1188368"/>
                <a:gridCol w="1188368"/>
              </a:tblGrid>
              <a:tr h="6500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9525" marR="9525" marT="12700" marB="0" anchor="ctr"/>
                </a:tc>
              </a:tr>
              <a:tr h="19179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Disconcordance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les versions de PSIM 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Tester le simulateur sur le plus de versions différentes de PSIM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9525" marR="9525" marT="12700" marB="0" anchor="ctr"/>
                </a:tc>
              </a:tr>
              <a:tr h="2763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Utilisation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entrainant une modification non désirée sur les simulateurs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 simulations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 fonctionnent plus correctement 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 simulateur ne s'amorçe plus correctement, les affichages ne sont plus fonctionnels, les données ne concordent plus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9525" marR="9525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9525" marR="9525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5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8000" y="609600"/>
            <a:ext cx="8124371" cy="1320800"/>
          </a:xfrm>
        </p:spPr>
        <p:txBody>
          <a:bodyPr>
            <a:normAutofit/>
          </a:bodyPr>
          <a:lstStyle/>
          <a:p>
            <a:r>
              <a:rPr lang="fr-CA" dirty="0" smtClean="0"/>
              <a:t>Gantt (1/2)</a:t>
            </a:r>
            <a:br>
              <a:rPr lang="fr-CA" dirty="0" smtClean="0"/>
            </a:br>
            <a:r>
              <a:rPr lang="fr-CA" sz="1800" i="1" dirty="0" smtClean="0"/>
              <a:t>*Voir les dernières pages du PDF pour plus de précision</a:t>
            </a:r>
            <a:endParaRPr lang="en-US" sz="1800" i="1" dirty="0"/>
          </a:p>
        </p:txBody>
      </p:sp>
      <p:grpSp>
        <p:nvGrpSpPr>
          <p:cNvPr id="11" name="Group 8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146051" y="1930400"/>
            <a:ext cx="8842969" cy="3771900"/>
            <a:chOff x="-877" y="651"/>
            <a:chExt cx="9434" cy="3018"/>
          </a:xfrm>
        </p:grpSpPr>
        <p:sp>
          <p:nvSpPr>
            <p:cNvPr id="12" name="AutoShape 7"/>
            <p:cNvSpPr>
              <a:spLocks noChangeAspect="1" noChangeArrowheads="1" noTextEdit="1"/>
            </p:cNvSpPr>
            <p:nvPr/>
          </p:nvSpPr>
          <p:spPr bwMode="auto">
            <a:xfrm>
              <a:off x="-877" y="651"/>
              <a:ext cx="9434" cy="30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77" y="651"/>
              <a:ext cx="9440" cy="302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425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Complexe du CERN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413772" y="2565502"/>
            <a:ext cx="3931140" cy="2415939"/>
          </a:xfrm>
        </p:spPr>
        <p:txBody>
          <a:bodyPr>
            <a:normAutofit fontScale="85000" lnSpcReduction="10000"/>
          </a:bodyPr>
          <a:lstStyle/>
          <a:p>
            <a:r>
              <a:rPr lang="fr-CA" dirty="0" smtClean="0"/>
              <a:t>Le complexe d’accélérateurs du CERN est composé de différentes sous-sections ayant pour objectifs :</a:t>
            </a:r>
          </a:p>
          <a:p>
            <a:pPr lvl="1"/>
            <a:r>
              <a:rPr lang="fr-CA" dirty="0" smtClean="0"/>
              <a:t>accélérer des faisceaux de particules jusqu’à la vitesse de la lumière </a:t>
            </a:r>
          </a:p>
          <a:p>
            <a:pPr lvl="1"/>
            <a:r>
              <a:rPr lang="fr-CA" dirty="0" smtClean="0"/>
              <a:t>augmenter la masse des particules</a:t>
            </a:r>
          </a:p>
          <a:p>
            <a:pPr lvl="1"/>
            <a:r>
              <a:rPr lang="fr-CA" dirty="0" smtClean="0"/>
              <a:t>étudier les collisions jusqu’à ~8 </a:t>
            </a:r>
            <a:r>
              <a:rPr lang="fr-CA" dirty="0" err="1" smtClean="0"/>
              <a:t>TeV</a:t>
            </a:r>
            <a:r>
              <a:rPr lang="fr-CA" dirty="0" smtClean="0"/>
              <a:t> pour étudier la structure de la matière</a:t>
            </a:r>
            <a:endParaRPr lang="fr-CA" dirty="0" smtClean="0"/>
          </a:p>
        </p:txBody>
      </p:sp>
      <p:pic>
        <p:nvPicPr>
          <p:cNvPr id="9" name="Espace réservé du contenu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673" y="1210121"/>
            <a:ext cx="4210284" cy="490082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499313" y="6142586"/>
            <a:ext cx="3847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 smtClean="0"/>
              <a:t>Source: http</a:t>
            </a:r>
            <a:r>
              <a:rPr lang="fr-FR" sz="1200" dirty="0"/>
              <a:t>://project-integration-accelerateurs.web.cern.ch/project-Integration-Accelerateurs/frame_integration.htm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393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662" y="127000"/>
            <a:ext cx="8234995" cy="1320800"/>
          </a:xfrm>
        </p:spPr>
        <p:txBody>
          <a:bodyPr>
            <a:normAutofit/>
          </a:bodyPr>
          <a:lstStyle/>
          <a:p>
            <a:r>
              <a:rPr lang="fr-CA" dirty="0" smtClean="0"/>
              <a:t>Gantt (2/2)</a:t>
            </a:r>
            <a:br>
              <a:rPr lang="fr-CA" dirty="0" smtClean="0"/>
            </a:br>
            <a:r>
              <a:rPr lang="fr-CA" sz="2000" i="1" dirty="0"/>
              <a:t>*Voir les dernières pages du PDF pour plus de précision</a:t>
            </a:r>
            <a:endParaRPr lang="en-US" sz="2000" dirty="0"/>
          </a:p>
        </p:txBody>
      </p:sp>
      <p:grpSp>
        <p:nvGrpSpPr>
          <p:cNvPr id="5" name="Group 4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179662" y="1195615"/>
            <a:ext cx="8878613" cy="3684588"/>
            <a:chOff x="134" y="1143"/>
            <a:chExt cx="8180" cy="254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4" y="1143"/>
              <a:ext cx="8180" cy="25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" y="1143"/>
              <a:ext cx="8186" cy="25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8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203952" y="4972029"/>
            <a:ext cx="8854324" cy="2037010"/>
            <a:chOff x="125" y="2942"/>
            <a:chExt cx="8763" cy="1512"/>
          </a:xfrm>
        </p:grpSpPr>
        <p:sp>
          <p:nvSpPr>
            <p:cNvPr id="9" name="AutoShape 7"/>
            <p:cNvSpPr>
              <a:spLocks noChangeAspect="1" noChangeArrowheads="1" noTextEdit="1"/>
            </p:cNvSpPr>
            <p:nvPr/>
          </p:nvSpPr>
          <p:spPr bwMode="auto">
            <a:xfrm>
              <a:off x="142" y="3130"/>
              <a:ext cx="8746" cy="1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" y="2942"/>
              <a:ext cx="8752" cy="1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394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WBS (1/3)</a:t>
            </a:r>
            <a:br>
              <a:rPr lang="fr-CA" dirty="0" smtClean="0"/>
            </a:br>
            <a:r>
              <a:rPr lang="fr-CA" sz="2200" i="1" dirty="0"/>
              <a:t>*Voir les dernières pages du PDF pour plus de précision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8"/>
          <a:stretch/>
        </p:blipFill>
        <p:spPr>
          <a:xfrm>
            <a:off x="263818" y="1930401"/>
            <a:ext cx="8746994" cy="3984173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327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WBS (2/3)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6"/>
          <a:stretch/>
        </p:blipFill>
        <p:spPr>
          <a:xfrm>
            <a:off x="255815" y="85780"/>
            <a:ext cx="8708270" cy="659079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492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WBS (1/3)</a:t>
            </a:r>
            <a:br>
              <a:rPr lang="fr-CA" dirty="0"/>
            </a:br>
            <a:r>
              <a:rPr lang="fr-CA" sz="2000" i="1" dirty="0"/>
              <a:t>*Voir les dernières pages du PDF pour plus de précision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1767114"/>
            <a:ext cx="8729106" cy="4472523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066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8000" y="609600"/>
            <a:ext cx="7679459" cy="1320800"/>
          </a:xfrm>
        </p:spPr>
        <p:txBody>
          <a:bodyPr/>
          <a:lstStyle/>
          <a:p>
            <a:r>
              <a:rPr lang="fr-FR" dirty="0" smtClean="0"/>
              <a:t>Booster du Synchrotron à protons (PS-Booster)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092113" y="1236905"/>
            <a:ext cx="4345652" cy="5298261"/>
          </a:xfrm>
        </p:spPr>
        <p:txBody>
          <a:bodyPr>
            <a:normAutofit fontScale="85000" lnSpcReduction="20000"/>
          </a:bodyPr>
          <a:lstStyle/>
          <a:p>
            <a:r>
              <a:rPr lang="fr-CA" dirty="0" smtClean="0"/>
              <a:t>Le Booster du Synchrotron à protons (construit en 1972) est constitué de 4 anneaux superposés.</a:t>
            </a:r>
          </a:p>
          <a:p>
            <a:r>
              <a:rPr lang="fr-CA" dirty="0" smtClean="0"/>
              <a:t>Accélère  actuellement les particules provenant du Linac-2 jusqu’à 1.4GeV</a:t>
            </a:r>
          </a:p>
          <a:p>
            <a:pPr lvl="1"/>
            <a:r>
              <a:rPr lang="fr-CA" dirty="0" smtClean="0"/>
              <a:t>Les particules sont accélérées avec la combinaison d’un champ électrique pulsé haute fréquence et d’un champ magnétique créé par des électroaimants bipolaires et quadripolaires.</a:t>
            </a:r>
          </a:p>
          <a:p>
            <a:pPr lvl="1"/>
            <a:r>
              <a:rPr lang="fr-CA" dirty="0" smtClean="0"/>
              <a:t>Le projet porte sur l’alimentation des électroaimants.</a:t>
            </a:r>
          </a:p>
          <a:p>
            <a:r>
              <a:rPr lang="fr-CA" dirty="0" smtClean="0"/>
              <a:t>Des travaux sont en cours pour changer l’injecteur (Linac-2 50MeV) vers le Linac-4 160MeV.</a:t>
            </a:r>
          </a:p>
          <a:p>
            <a:r>
              <a:rPr lang="fr-CA" dirty="0" smtClean="0"/>
              <a:t>Le CERN désire augmenter l’énergie des particules à 2GeV</a:t>
            </a:r>
          </a:p>
          <a:p>
            <a:pPr lvl="1"/>
            <a:r>
              <a:rPr lang="fr-CA" dirty="0" smtClean="0"/>
              <a:t>L’alimentation principale des électroaimants doit être changée afin de fournir (6MW en moyenne et 18MW crête)</a:t>
            </a:r>
          </a:p>
          <a:p>
            <a:pPr lvl="1"/>
            <a:r>
              <a:rPr lang="fr-CA" dirty="0" smtClean="0"/>
              <a:t>Les électroaimants de l’accélérateur doivent être modifiés pour remplir la nouvelle spécification</a:t>
            </a:r>
            <a:endParaRPr lang="fr-CA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472" y="2121647"/>
            <a:ext cx="2993591" cy="3751556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857766" y="6073502"/>
            <a:ext cx="2993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Source: http</a:t>
            </a:r>
            <a:r>
              <a:rPr lang="de-DE" sz="1200" dirty="0"/>
              <a:t>://psb-machine.web.cern.ch/psb-machine/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5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3060" y="161365"/>
            <a:ext cx="6447501" cy="1320800"/>
          </a:xfrm>
        </p:spPr>
        <p:txBody>
          <a:bodyPr/>
          <a:lstStyle/>
          <a:p>
            <a:r>
              <a:rPr lang="fr-FR" dirty="0" smtClean="0"/>
              <a:t>Nouvelle alimentation du PS-Booster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81943" y="3823640"/>
            <a:ext cx="8255822" cy="3091005"/>
          </a:xfrm>
        </p:spPr>
        <p:txBody>
          <a:bodyPr>
            <a:normAutofit fontScale="55000" lnSpcReduction="20000"/>
          </a:bodyPr>
          <a:lstStyle/>
          <a:p>
            <a:r>
              <a:rPr lang="fr-CA" sz="2600" dirty="0" smtClean="0"/>
              <a:t>Le réseau alternatif du Booster possède une tension de 18kV qui sera abaissée par un transformateur à 2kV (2.5MVA).</a:t>
            </a:r>
          </a:p>
          <a:p>
            <a:r>
              <a:rPr lang="fr-CA" sz="2600" dirty="0" smtClean="0"/>
              <a:t>L’AFE (Active Front End) est un redresseur constitué de cellules de base NPC (</a:t>
            </a:r>
            <a:r>
              <a:rPr lang="fr-CA" sz="2600" dirty="0" err="1" smtClean="0"/>
              <a:t>Neutral</a:t>
            </a:r>
            <a:r>
              <a:rPr lang="fr-CA" sz="2600" dirty="0" smtClean="0"/>
              <a:t> Point </a:t>
            </a:r>
            <a:r>
              <a:rPr lang="fr-CA" sz="2600" dirty="0" err="1" smtClean="0"/>
              <a:t>Clamped</a:t>
            </a:r>
            <a:r>
              <a:rPr lang="fr-CA" sz="2600" dirty="0" smtClean="0"/>
              <a:t> </a:t>
            </a:r>
            <a:r>
              <a:rPr lang="fr-CA" sz="2600" i="1" dirty="0" smtClean="0"/>
              <a:t>voir diapositive suivante</a:t>
            </a:r>
            <a:r>
              <a:rPr lang="fr-CA" sz="2600" dirty="0" smtClean="0"/>
              <a:t>).</a:t>
            </a:r>
          </a:p>
          <a:p>
            <a:r>
              <a:rPr lang="fr-CA" sz="2600" dirty="0" smtClean="0"/>
              <a:t>Le condensateur C est un grand banc de capacités de stockage de 300mF permettant de fournir la puissance excédentaire requise, car le réseau est limité à 3.6MW crête.</a:t>
            </a:r>
          </a:p>
          <a:p>
            <a:r>
              <a:rPr lang="fr-CA" sz="2600" dirty="0" err="1" smtClean="0"/>
              <a:t>DC</a:t>
            </a:r>
            <a:r>
              <a:rPr lang="fr-CA" sz="2600" baseline="-25000" dirty="0" err="1" smtClean="0"/>
              <a:t>p</a:t>
            </a:r>
            <a:r>
              <a:rPr lang="fr-CA" sz="2600" dirty="0" smtClean="0"/>
              <a:t> et </a:t>
            </a:r>
            <a:r>
              <a:rPr lang="fr-CA" sz="2600" dirty="0" err="1" smtClean="0"/>
              <a:t>DC</a:t>
            </a:r>
            <a:r>
              <a:rPr lang="fr-CA" sz="2600" baseline="-25000" dirty="0" err="1" smtClean="0"/>
              <a:t>n</a:t>
            </a:r>
            <a:r>
              <a:rPr lang="fr-CA" sz="2600" dirty="0" smtClean="0"/>
              <a:t> constituent un convertisseur CC-CC à 4 quadrants permettant d’aliment les électroaimants du PS-Booster avec forme de courant précise (détaillée plus loin). Dois fournir une puissance crête de 18MW à une série d’électroaimants correspondant à une charge de 0.1H et de 0.28Ω.</a:t>
            </a:r>
          </a:p>
          <a:p>
            <a:r>
              <a:rPr lang="fr-CA" sz="2600" dirty="0" smtClean="0"/>
              <a:t>Les 3 phases des cellules NPC du convertisseur CC-CC sont associées par les inductances de découplage (permettant aux différentes cellules d’alimenter simultanément l’électroaimant)</a:t>
            </a:r>
          </a:p>
          <a:p>
            <a:endParaRPr lang="fr-CA" dirty="0" smtClean="0"/>
          </a:p>
        </p:txBody>
      </p:sp>
      <p:pic>
        <p:nvPicPr>
          <p:cNvPr id="2" name="Picture 1" descr="Screen Shot 2014-01-27 at 9.15.13 AM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09" y="1374588"/>
            <a:ext cx="6009488" cy="21894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3767206" y="3562825"/>
            <a:ext cx="1450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 P. </a:t>
            </a:r>
            <a:r>
              <a:rPr lang="en-US" sz="1200" dirty="0" err="1" smtClean="0"/>
              <a:t>Viarouge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238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3060" y="325717"/>
            <a:ext cx="6447501" cy="1320800"/>
          </a:xfrm>
        </p:spPr>
        <p:txBody>
          <a:bodyPr/>
          <a:lstStyle/>
          <a:p>
            <a:r>
              <a:rPr lang="fr-FR" dirty="0" smtClean="0"/>
              <a:t>Nouvelle alimentation du PS-Booster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7243" y="1631191"/>
            <a:ext cx="7478527" cy="402596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3559270" y="5826996"/>
            <a:ext cx="1450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 P. </a:t>
            </a:r>
            <a:r>
              <a:rPr lang="en-US" sz="1200" dirty="0" err="1" smtClean="0"/>
              <a:t>Viarouge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211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7526" y="101600"/>
            <a:ext cx="6447501" cy="1320800"/>
          </a:xfrm>
        </p:spPr>
        <p:txBody>
          <a:bodyPr/>
          <a:lstStyle/>
          <a:p>
            <a:r>
              <a:rPr lang="fr-FR" dirty="0" smtClean="0"/>
              <a:t>Cellule NPC de base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345240" y="1398354"/>
            <a:ext cx="4092525" cy="5165350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Les cellules NPC de base employées dans l’alimentation du PS-Booster sont constituées de 3 bras.</a:t>
            </a:r>
          </a:p>
          <a:p>
            <a:pPr lvl="1"/>
            <a:r>
              <a:rPr lang="fr-CA" dirty="0" smtClean="0"/>
              <a:t>Chaque bras est constitué de 4 transistors (IGBT) et de 2 diodes pour obtenir 5 niveaux de tensions distincts ( -2Vdc,-Vdc,0,Vdc,2Vdc)</a:t>
            </a:r>
          </a:p>
          <a:p>
            <a:pPr lvl="1"/>
            <a:r>
              <a:rPr lang="fr-CA" dirty="0" smtClean="0"/>
              <a:t>Il est possible de moduler le temps de conduction afin d’interpoler les niveaux (voir figure à gauche)</a:t>
            </a:r>
          </a:p>
          <a:p>
            <a:r>
              <a:rPr lang="fr-CA" dirty="0" smtClean="0"/>
              <a:t>La commande d’une cellule NPC de base utilise une modulation temporelle par vecteurs (voir diapositive suivante)</a:t>
            </a:r>
          </a:p>
          <a:p>
            <a:pPr lvl="1"/>
            <a:r>
              <a:rPr lang="fr-CA" dirty="0" smtClean="0"/>
              <a:t>La fréquence de hachage est limitée à 333Hz, pour des considérations d’usure des composantes.</a:t>
            </a:r>
          </a:p>
          <a:p>
            <a:pPr lvl="1"/>
            <a:r>
              <a:rPr lang="fr-CA" dirty="0" smtClean="0"/>
              <a:t>La fréquence de MLI est de 1kHz</a:t>
            </a:r>
          </a:p>
          <a:p>
            <a:pPr lvl="1"/>
            <a:r>
              <a:rPr lang="fr-CA" dirty="0" smtClean="0"/>
              <a:t>La commande des IGBT est décalée de 120°</a:t>
            </a:r>
          </a:p>
        </p:txBody>
      </p:sp>
      <p:pic>
        <p:nvPicPr>
          <p:cNvPr id="5" name="Picture 4" descr="Screen Shot 2014-01-27 at 9.28.06 AM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0" y="738615"/>
            <a:ext cx="2748830" cy="289775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Picture 6" descr="Screen Shot 2014-01-27 at 9.41.24 AM.png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 t="5491" r="5827" b="5972"/>
          <a:stretch/>
        </p:blipFill>
        <p:spPr>
          <a:xfrm>
            <a:off x="691869" y="4314932"/>
            <a:ext cx="3362242" cy="193399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253620" y="6313755"/>
            <a:ext cx="410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Figure 10 du document D3176, Techniques de </a:t>
            </a:r>
            <a:r>
              <a:rPr lang="en-US" sz="1200" dirty="0" err="1" smtClean="0"/>
              <a:t>l’ingénieur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111485" y="3630300"/>
            <a:ext cx="438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Figure 1 du document Modeling, </a:t>
            </a:r>
            <a:r>
              <a:rPr lang="en-US" sz="1200" dirty="0"/>
              <a:t>Simulation and Analysis of Three-Level Neutral Point Clamped Inverter Using </a:t>
            </a:r>
            <a:r>
              <a:rPr lang="en-US" sz="1200" dirty="0" err="1"/>
              <a:t>Matlab</a:t>
            </a:r>
            <a:r>
              <a:rPr lang="en-US" sz="1200" dirty="0"/>
              <a:t>/Simulink/Power System </a:t>
            </a:r>
            <a:r>
              <a:rPr lang="en-US" sz="1200" dirty="0" err="1"/>
              <a:t>Blockset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9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1686" y="204998"/>
            <a:ext cx="6447501" cy="1320800"/>
          </a:xfrm>
        </p:spPr>
        <p:txBody>
          <a:bodyPr/>
          <a:lstStyle/>
          <a:p>
            <a:r>
              <a:rPr lang="fr-FR" dirty="0" smtClean="0"/>
              <a:t>Commande d’un bloc NPC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0749" y="4848002"/>
            <a:ext cx="6591614" cy="1706288"/>
          </a:xfrm>
        </p:spPr>
        <p:txBody>
          <a:bodyPr>
            <a:normAutofit fontScale="85000" lnSpcReduction="20000"/>
          </a:bodyPr>
          <a:lstStyle/>
          <a:p>
            <a:r>
              <a:rPr lang="fr-CA" dirty="0" smtClean="0"/>
              <a:t>Les états P,O,N correspond à la conduction d’une des paires possibles d’IGBT d’une phase (ABC) donnée</a:t>
            </a:r>
          </a:p>
          <a:p>
            <a:r>
              <a:rPr lang="fr-CA" dirty="0" smtClean="0"/>
              <a:t>Les combinaisons de conductions des paires, combinées à de la modulation temporelle permettent de produire une forme de tension de sortie précise.</a:t>
            </a:r>
          </a:p>
          <a:p>
            <a:r>
              <a:rPr lang="fr-CA" dirty="0" smtClean="0"/>
              <a:t>Ce type de commande offre une très grande diversité de forme d’onde de sortie.</a:t>
            </a:r>
            <a:endParaRPr lang="fr-CA" dirty="0"/>
          </a:p>
        </p:txBody>
      </p:sp>
      <p:pic>
        <p:nvPicPr>
          <p:cNvPr id="17" name="Picture 16" descr="Screen Shot 2014-01-27 at 10.03.15 AM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7" y="876090"/>
            <a:ext cx="3019802" cy="338818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8" name="Picture 17" descr="Screen Shot 2014-01-27 at 10.03.27 AM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14" y="879154"/>
            <a:ext cx="2843502" cy="338512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591567" y="4279139"/>
            <a:ext cx="602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Figure 8.3-1 et 8.3-2 </a:t>
            </a:r>
            <a:r>
              <a:rPr lang="en-US" sz="1200" dirty="0" err="1" smtClean="0"/>
              <a:t>tirées</a:t>
            </a:r>
            <a:r>
              <a:rPr lang="en-US" sz="1200" dirty="0" smtClean="0"/>
              <a:t> du </a:t>
            </a:r>
            <a:r>
              <a:rPr lang="en-US" sz="1200" dirty="0" err="1" smtClean="0"/>
              <a:t>livre</a:t>
            </a:r>
            <a:r>
              <a:rPr lang="en-US" sz="1200" dirty="0" smtClean="0"/>
              <a:t> High Power Converters and AC Drives, Bin Wu, </a:t>
            </a:r>
            <a:r>
              <a:rPr lang="en-US" sz="1200" dirty="0" err="1" smtClean="0"/>
              <a:t>éditions</a:t>
            </a:r>
            <a:r>
              <a:rPr lang="en-US" sz="1200" dirty="0" smtClean="0"/>
              <a:t> IEEE press.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741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Commande d’un bloc NPC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452266" y="1270566"/>
            <a:ext cx="4183538" cy="5487551"/>
          </a:xfrm>
        </p:spPr>
        <p:txBody>
          <a:bodyPr>
            <a:normAutofit/>
          </a:bodyPr>
          <a:lstStyle/>
          <a:p>
            <a:r>
              <a:rPr lang="fr-CA" dirty="0" smtClean="0"/>
              <a:t>La figure de gauche présente la commande décalée telle qu’appliquée aux bras des onduleurs du projet.</a:t>
            </a:r>
          </a:p>
          <a:p>
            <a:r>
              <a:rPr lang="fr-CA" dirty="0" smtClean="0"/>
              <a:t>On remarque que la fréquence de commutation des IGBT est 3 fois plus petite que la fréquence de modulation en sortie.</a:t>
            </a:r>
          </a:p>
          <a:p>
            <a:r>
              <a:rPr lang="fr-CA" dirty="0" smtClean="0"/>
              <a:t>Si l’on considère la phase A (qui commence à </a:t>
            </a:r>
            <a:r>
              <a:rPr lang="fr-CA" dirty="0" err="1" smtClean="0"/>
              <a:t>t</a:t>
            </a:r>
            <a:r>
              <a:rPr lang="fr-CA" dirty="0" smtClean="0"/>
              <a:t>=0), lors de son prochain amorçage, il se sera écoulé 3 combinaisons d’états:</a:t>
            </a:r>
          </a:p>
          <a:p>
            <a:pPr lvl="1"/>
            <a:r>
              <a:rPr lang="fr-CA" dirty="0" smtClean="0"/>
              <a:t>[POO],[PPO],[PPP]</a:t>
            </a:r>
          </a:p>
          <a:p>
            <a:r>
              <a:rPr lang="fr-CA" dirty="0" smtClean="0"/>
              <a:t>Le décalage des commandes permet de tripler la fréquence de sortie, en maximisant la durée de vie des composantes.</a:t>
            </a:r>
          </a:p>
        </p:txBody>
      </p:sp>
      <p:pic>
        <p:nvPicPr>
          <p:cNvPr id="2" name="Picture 1" descr="Untitled-1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1" y="1272017"/>
            <a:ext cx="3696032" cy="504786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Rectangle 2"/>
          <p:cNvSpPr/>
          <p:nvPr>
            <p:custDataLst>
              <p:tags r:id="rId4"/>
            </p:custDataLst>
          </p:nvPr>
        </p:nvSpPr>
        <p:spPr>
          <a:xfrm>
            <a:off x="242377" y="6319882"/>
            <a:ext cx="41088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Figure </a:t>
            </a:r>
            <a:r>
              <a:rPr lang="en-US" sz="1200" dirty="0" smtClean="0"/>
              <a:t>16 </a:t>
            </a:r>
            <a:r>
              <a:rPr lang="en-US" sz="1200" dirty="0"/>
              <a:t>du document </a:t>
            </a:r>
            <a:r>
              <a:rPr lang="en-US" sz="1200" dirty="0" smtClean="0"/>
              <a:t>D3176</a:t>
            </a:r>
            <a:r>
              <a:rPr lang="en-US" sz="1200" dirty="0"/>
              <a:t>, Techniques de </a:t>
            </a:r>
            <a:r>
              <a:rPr lang="en-US" sz="1200" dirty="0" err="1"/>
              <a:t>l’ingénieur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898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2888</TotalTime>
  <Words>2683</Words>
  <Application>Microsoft Macintosh PowerPoint</Application>
  <PresentationFormat>On-screen Show (4:3)</PresentationFormat>
  <Paragraphs>271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Facet</vt:lpstr>
      <vt:lpstr>Simulation d’une alimentation des électroaimants d’un accélérateur de particules. </vt:lpstr>
      <vt:lpstr>Contexte et problématique</vt:lpstr>
      <vt:lpstr>Complexe du CERN</vt:lpstr>
      <vt:lpstr>Booster du Synchrotron à protons (PS-Booster)</vt:lpstr>
      <vt:lpstr>Nouvelle alimentation du PS-Booster</vt:lpstr>
      <vt:lpstr>Nouvelle alimentation du PS-Booster</vt:lpstr>
      <vt:lpstr>Cellule NPC de base</vt:lpstr>
      <vt:lpstr>Commande d’un bloc NPC</vt:lpstr>
      <vt:lpstr>Commande d’un bloc NPC</vt:lpstr>
      <vt:lpstr>Convertisseur CC-CC 4 quadrants</vt:lpstr>
      <vt:lpstr>Objectifs</vt:lpstr>
      <vt:lpstr>Objectifs</vt:lpstr>
      <vt:lpstr>Exigences du client (1/2)</vt:lpstr>
      <vt:lpstr>Exigences du client (2/2)</vt:lpstr>
      <vt:lpstr>Méthodologie planifiée (1/3)</vt:lpstr>
      <vt:lpstr>Méthodologie planifiée (2/3)</vt:lpstr>
      <vt:lpstr>Méthodologie planifiée (3/3)</vt:lpstr>
      <vt:lpstr>État de la situation (1/2)</vt:lpstr>
      <vt:lpstr>État de la situation (2/2)</vt:lpstr>
      <vt:lpstr>Diagramme de contexte 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</vt:lpstr>
      <vt:lpstr>Registre des risques (1/3)</vt:lpstr>
      <vt:lpstr>Registre des risques (2/3)</vt:lpstr>
      <vt:lpstr>Registre des risques (3/3)</vt:lpstr>
      <vt:lpstr>Gantt (1/2) *Voir les dernières pages du PDF pour plus de précision</vt:lpstr>
      <vt:lpstr>Gantt (2/2) *Voir les dernières pages du PDF pour plus de précision</vt:lpstr>
      <vt:lpstr>WBS (1/3) *Voir les dernières pages du PDF pour plus de précision</vt:lpstr>
      <vt:lpstr>WBS (2/3)</vt:lpstr>
      <vt:lpstr>WBS (1/3) *Voir les dernières pages du PDF pour plus de précision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Francis Valois</cp:lastModifiedBy>
  <cp:revision>53</cp:revision>
  <dcterms:created xsi:type="dcterms:W3CDTF">2014-01-23T04:20:18Z</dcterms:created>
  <dcterms:modified xsi:type="dcterms:W3CDTF">2014-01-29T13:24:44Z</dcterms:modified>
</cp:coreProperties>
</file>