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15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98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00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8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266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6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19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14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99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8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5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3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20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0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13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3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(RCC)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7370"/>
            <a:ext cx="6447501" cy="1320800"/>
          </a:xfrm>
        </p:spPr>
        <p:txBody>
          <a:bodyPr/>
          <a:lstStyle/>
          <a:p>
            <a:r>
              <a:rPr lang="en-US" dirty="0" smtClean="0"/>
              <a:t>Implantation </a:t>
            </a:r>
            <a:r>
              <a:rPr lang="en-US" dirty="0" err="1" smtClean="0"/>
              <a:t>dans</a:t>
            </a:r>
            <a:r>
              <a:rPr lang="en-US" dirty="0" smtClean="0"/>
              <a:t> Opal-RT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4" y="757770"/>
            <a:ext cx="4047066" cy="2519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334" y="3277069"/>
            <a:ext cx="82465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Afin d’implanter le modèle dans le simulateur temps réel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-RT, il est nécessaire d’adapter le circuit de puissance avec les interrupteurs selon la nomenclature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Un outil spécialisé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 permet la conversion vers un </a:t>
            </a:r>
            <a:r>
              <a:rPr lang="fr-CA" sz="1600" dirty="0" err="1" smtClean="0"/>
              <a:t>sous-sytème</a:t>
            </a:r>
            <a:r>
              <a:rPr lang="fr-CA" sz="1600" dirty="0" smtClean="0"/>
              <a:t> implantable dans les FPGA (4 FPGA dont chacun est limité à 24 interrupteurs).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sous-système est intégré dans un diagramme SPS qui permet d’inclure la logique et la commande préétablies, lesquelles tournent dans l’un des processeurs de l’appareil.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tout est ensuite compilé dans le simulateur temps réel.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par la suite possible de lancer la simulation temps réel et d’optimiser les paramètres de discrétisation (</a:t>
            </a:r>
            <a:r>
              <a:rPr lang="fr-CA" sz="1600" dirty="0" err="1" smtClean="0"/>
              <a:t>Gs</a:t>
            </a:r>
            <a:r>
              <a:rPr lang="fr-CA" sz="1600" dirty="0" smtClean="0"/>
              <a:t>) utilisés par 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 Il existe aussi un script qui le fait de manière autonome.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Les paramètres n’impliquant pas l’ajout de blocs ou des modifications importantes peuvent être changés pendant que la simulation tourne.</a:t>
            </a:r>
            <a:endParaRPr lang="fr-CA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7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11067" cy="1202267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 sur l’illustration du concept méthodologique avec </a:t>
            </a:r>
            <a:r>
              <a:rPr lang="fr-FR" dirty="0" smtClean="0"/>
              <a:t>exemple </a:t>
            </a:r>
            <a:r>
              <a:rPr lang="fr-FR" dirty="0"/>
              <a:t>préliminaire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1507068"/>
            <a:ext cx="7450666" cy="4957630"/>
          </a:xfrm>
        </p:spPr>
        <p:txBody>
          <a:bodyPr>
            <a:normAutofit/>
          </a:bodyPr>
          <a:lstStyle/>
          <a:p>
            <a:r>
              <a:rPr lang="fr-CA" dirty="0" smtClean="0"/>
              <a:t>L’implantation des modèles s’effectue d’abord dans SPS et par la suite dans PSIM, de manière à valider les résultats.</a:t>
            </a:r>
          </a:p>
          <a:p>
            <a:r>
              <a:rPr lang="fr-CA" dirty="0" smtClean="0"/>
              <a:t>L’implantation dans le simulateur en temps réel nécessite une simulation SPS fonctionnelle qui doit être modifiée selon la nomenclature </a:t>
            </a:r>
            <a:r>
              <a:rPr lang="fr-CA" dirty="0" err="1" smtClean="0"/>
              <a:t>Opal</a:t>
            </a:r>
            <a:r>
              <a:rPr lang="fr-CA" dirty="0" smtClean="0"/>
              <a:t>-RT.</a:t>
            </a:r>
          </a:p>
          <a:p>
            <a:r>
              <a:rPr lang="fr-CA" dirty="0" smtClean="0"/>
              <a:t>La commande issue de SPS est par la suite intégrée au simulateur en temps réel. </a:t>
            </a:r>
          </a:p>
          <a:p>
            <a:r>
              <a:rPr lang="fr-CA" dirty="0" smtClean="0"/>
              <a:t>L’optimisation des paramètres de discrétisation pour la simulation en temps réelle est faite de manière à retomber sur les formes d’ondes issues de SPS</a:t>
            </a:r>
          </a:p>
          <a:p>
            <a:r>
              <a:rPr lang="fr-CA" dirty="0" smtClean="0"/>
              <a:t>L’outil de post-traitement permet de visualiser les formes d’ondes obtenues et d’ajuster les paramètres des simulateurs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803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068" y="0"/>
            <a:ext cx="8889999" cy="1320800"/>
          </a:xfrm>
        </p:spPr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pic>
        <p:nvPicPr>
          <p:cNvPr id="6" name="Picture 5" descr="diagramme_des_fonctionnalit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933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9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physique</a:t>
            </a:r>
            <a:endParaRPr lang="en-US" dirty="0"/>
          </a:p>
        </p:txBody>
      </p:sp>
      <p:pic>
        <p:nvPicPr>
          <p:cNvPr id="3" name="Picture 2" descr="Diagramme_physiqu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422400"/>
            <a:ext cx="8052816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en-US" dirty="0" err="1" smtClean="0"/>
              <a:t>définitive</a:t>
            </a:r>
            <a:r>
              <a:rPr lang="en-US" dirty="0" smtClean="0"/>
              <a:t> (DCP/DCN)</a:t>
            </a:r>
            <a:endParaRPr lang="en-US" dirty="0"/>
          </a:p>
        </p:txBody>
      </p:sp>
      <p:pic>
        <p:nvPicPr>
          <p:cNvPr id="3" name="Picture 2" descr="Drawin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362200"/>
            <a:ext cx="594736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5467"/>
            <a:ext cx="6447501" cy="1320800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des blocs </a:t>
            </a:r>
            <a:r>
              <a:rPr lang="en-US" dirty="0" err="1" smtClean="0"/>
              <a:t>DCp,DCn</a:t>
            </a:r>
            <a:endParaRPr lang="en-US" dirty="0"/>
          </a:p>
        </p:txBody>
      </p:sp>
      <p:pic>
        <p:nvPicPr>
          <p:cNvPr id="3" name="Picture 2" descr="commande_NPC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6" y="1413934"/>
            <a:ext cx="6350000" cy="25823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6" y="4162695"/>
            <a:ext cx="8077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Comparaison</a:t>
            </a:r>
            <a:r>
              <a:rPr lang="en-CA" sz="2400" dirty="0" smtClean="0"/>
              <a:t> entre le signal </a:t>
            </a:r>
            <a:r>
              <a:rPr lang="en-CA" sz="2400" dirty="0" err="1" smtClean="0"/>
              <a:t>d’erreur</a:t>
            </a:r>
            <a:r>
              <a:rPr lang="en-CA" sz="2400" dirty="0" smtClean="0"/>
              <a:t> et </a:t>
            </a:r>
            <a:r>
              <a:rPr lang="en-CA" sz="2400" dirty="0" err="1" smtClean="0"/>
              <a:t>trois</a:t>
            </a:r>
            <a:r>
              <a:rPr lang="en-CA" sz="2400" dirty="0" smtClean="0"/>
              <a:t> </a:t>
            </a:r>
            <a:r>
              <a:rPr lang="en-CA" sz="2400" dirty="0" err="1" smtClean="0"/>
              <a:t>signaux</a:t>
            </a:r>
            <a:r>
              <a:rPr lang="en-CA" sz="2400" dirty="0" smtClean="0"/>
              <a:t> en dent de </a:t>
            </a:r>
            <a:r>
              <a:rPr lang="en-CA" sz="2400" dirty="0" err="1" smtClean="0"/>
              <a:t>scie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Activation de la </a:t>
            </a:r>
            <a:r>
              <a:rPr lang="en-CA" sz="2400" dirty="0" err="1" smtClean="0"/>
              <a:t>paire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</a:t>
            </a:r>
            <a:r>
              <a:rPr lang="en-CA" sz="2400" dirty="0" err="1" smtClean="0"/>
              <a:t>associée</a:t>
            </a:r>
            <a:r>
              <a:rPr lang="en-CA" sz="2400" dirty="0" smtClean="0"/>
              <a:t> pendant le temps </a:t>
            </a:r>
            <a:r>
              <a:rPr lang="en-CA" sz="2400" dirty="0" err="1" smtClean="0"/>
              <a:t>calculé</a:t>
            </a:r>
            <a:r>
              <a:rPr lang="en-CA" sz="2400" dirty="0" smtClean="0"/>
              <a:t> 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commandé</a:t>
            </a:r>
            <a:r>
              <a:rPr lang="en-CA" sz="2400" dirty="0" smtClean="0"/>
              <a:t> </a:t>
            </a:r>
            <a:r>
              <a:rPr lang="en-CA" sz="2400" dirty="0" err="1" smtClean="0"/>
              <a:t>à</a:t>
            </a:r>
            <a:r>
              <a:rPr lang="en-CA" sz="2400" dirty="0" smtClean="0"/>
              <a:t> un </a:t>
            </a:r>
            <a:r>
              <a:rPr lang="en-CA" sz="2400" dirty="0" err="1" smtClean="0"/>
              <a:t>intervalle</a:t>
            </a:r>
            <a:r>
              <a:rPr lang="en-CA" sz="2400" dirty="0" smtClean="0"/>
              <a:t> de 3ms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La </a:t>
            </a:r>
            <a:r>
              <a:rPr lang="en-CA" sz="2400" dirty="0" err="1" smtClean="0"/>
              <a:t>commande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</a:t>
            </a:r>
            <a:r>
              <a:rPr lang="en-CA" sz="2400" dirty="0" smtClean="0"/>
              <a:t> de 1ms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4036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Implantation SPS</a:t>
            </a:r>
            <a:endParaRPr lang="en-US" dirty="0"/>
          </a:p>
        </p:txBody>
      </p:sp>
      <p:pic>
        <p:nvPicPr>
          <p:cNvPr id="5" name="Picture 4" descr="Screen Shot 2014-02-23 at 11.0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524001"/>
            <a:ext cx="77971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en-US" dirty="0" err="1"/>
              <a:t>définitive</a:t>
            </a:r>
            <a:r>
              <a:rPr lang="en-US" dirty="0"/>
              <a:t> </a:t>
            </a:r>
            <a:r>
              <a:rPr lang="en-US" dirty="0" smtClean="0"/>
              <a:t>(AFE)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" y="1796823"/>
            <a:ext cx="7648575" cy="36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7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Méthode</a:t>
            </a:r>
            <a:r>
              <a:rPr lang="en-CA" dirty="0" smtClean="0"/>
              <a:t> de </a:t>
            </a:r>
            <a:r>
              <a:rPr lang="en-CA" dirty="0" err="1" smtClean="0"/>
              <a:t>commande</a:t>
            </a:r>
            <a:r>
              <a:rPr lang="en-CA" dirty="0" smtClean="0"/>
              <a:t> de </a:t>
            </a:r>
            <a:r>
              <a:rPr lang="en-CA" dirty="0" err="1" smtClean="0"/>
              <a:t>l’AFE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69" y="1408340"/>
            <a:ext cx="4595132" cy="295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3100" y="4395421"/>
            <a:ext cx="835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/>
              <a:t>Comparaison</a:t>
            </a:r>
            <a:r>
              <a:rPr lang="en-CA" sz="2400" dirty="0"/>
              <a:t> entre le signal </a:t>
            </a:r>
            <a:r>
              <a:rPr lang="en-CA" sz="2400" dirty="0" err="1"/>
              <a:t>d’erreur</a:t>
            </a:r>
            <a:r>
              <a:rPr lang="en-CA" sz="2400" dirty="0"/>
              <a:t> et </a:t>
            </a:r>
            <a:r>
              <a:rPr lang="en-CA" sz="2400" dirty="0" err="1"/>
              <a:t>trois</a:t>
            </a:r>
            <a:r>
              <a:rPr lang="en-CA" sz="2400" dirty="0"/>
              <a:t> </a:t>
            </a:r>
            <a:r>
              <a:rPr lang="en-CA" sz="2400" dirty="0" err="1"/>
              <a:t>signaux</a:t>
            </a:r>
            <a:r>
              <a:rPr lang="en-CA" sz="2400" dirty="0"/>
              <a:t> en dent de </a:t>
            </a:r>
            <a:r>
              <a:rPr lang="en-CA" sz="2400" dirty="0" err="1"/>
              <a:t>scie</a:t>
            </a:r>
            <a:endParaRPr lang="en-CA" sz="2400" dirty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/>
              <a:t>Activation de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au bon moment grâce à </a:t>
            </a: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sont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décalées</a:t>
            </a:r>
            <a:r>
              <a:rPr lang="en-CA" sz="2400" dirty="0" smtClean="0"/>
              <a:t> de </a:t>
            </a:r>
            <a:r>
              <a:rPr lang="en-CA" sz="2400" dirty="0" smtClean="0"/>
              <a:t>6.67ms entre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phase et du maximum de la tension AC.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02407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SPS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" y="1451802"/>
            <a:ext cx="6288088" cy="464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1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119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simulateurs</a:t>
            </a:r>
            <a:endParaRPr lang="en-US" dirty="0" smtClean="0"/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</a:t>
            </a:r>
            <a:r>
              <a:rPr lang="en-US" dirty="0" err="1" smtClean="0"/>
              <a:t>montrant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sous-</a:t>
            </a:r>
            <a:r>
              <a:rPr lang="en-US" dirty="0" err="1" smtClean="0"/>
              <a:t>jacents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5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blocs du systèmes (complexes) par des blocs simplifiés et comparer les résultats sur 3 plateformes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triphasés simple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l’onduleur 4 quadrants formés de deux cellules NPC 3 niveaux par un onduleur 4 quadrants simple.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modèles réels en boucle ouverte.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la charge du banc de condensateurs par le  redresseur NPC 3 niveaux, en excluant le convertisseur CC-CC.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l’alimentation de la charge par l’onduleur 4 quadrants formés de 2 cellules NPC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smtClean="0"/>
              <a:t>Valider le fonctionnement des sous-systèmes indépendants.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</a:t>
            </a:r>
            <a:r>
              <a:rPr lang="fr-CA" sz="1800" dirty="0" err="1" smtClean="0"/>
              <a:t>sytèmes</a:t>
            </a:r>
            <a:r>
              <a:rPr lang="fr-CA" sz="1800" dirty="0" smtClean="0"/>
              <a:t>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8773"/>
            <a:ext cx="6447501" cy="1320800"/>
          </a:xfrm>
        </p:spPr>
        <p:txBody>
          <a:bodyPr/>
          <a:lstStyle/>
          <a:p>
            <a:r>
              <a:rPr lang="fr-FR" dirty="0"/>
              <a:t>Présentation du concept proposé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519573"/>
            <a:ext cx="8385307" cy="51399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Conceptualisation de chaque sous-système </a:t>
            </a:r>
            <a:endParaRPr lang="fr-FR" dirty="0" smtClean="0"/>
          </a:p>
          <a:p>
            <a:pPr lvl="1"/>
            <a:r>
              <a:rPr lang="fr-FR" dirty="0" smtClean="0"/>
              <a:t>Onduleur NPC en boucle ouverte</a:t>
            </a:r>
          </a:p>
          <a:p>
            <a:pPr lvl="1"/>
            <a:r>
              <a:rPr lang="fr-FR" dirty="0" smtClean="0"/>
              <a:t>Redresseur NPC configuré en AFE avec sa commande de régulation de courant</a:t>
            </a:r>
          </a:p>
          <a:p>
            <a:pPr lvl="1"/>
            <a:r>
              <a:rPr lang="fr-FR" dirty="0" smtClean="0"/>
              <a:t>Hacheur 4 quadrants réalisé avec 2 cellules NPC entrelacées en boucle ouverte</a:t>
            </a:r>
          </a:p>
          <a:p>
            <a:r>
              <a:rPr lang="fr-FR" dirty="0" smtClean="0"/>
              <a:t>Analyse et conception de la commande de chaque sous-système</a:t>
            </a:r>
          </a:p>
          <a:p>
            <a:pPr lvl="1"/>
            <a:r>
              <a:rPr lang="fr-FR" dirty="0" smtClean="0"/>
              <a:t>Commande des interrupteurs en BO</a:t>
            </a:r>
          </a:p>
          <a:p>
            <a:pPr lvl="2"/>
            <a:r>
              <a:rPr lang="fr-FR" dirty="0" smtClean="0"/>
              <a:t>Stratégie  de </a:t>
            </a:r>
            <a:r>
              <a:rPr lang="fr-FR" dirty="0" err="1" smtClean="0"/>
              <a:t>moduation</a:t>
            </a:r>
            <a:r>
              <a:rPr lang="fr-FR" dirty="0" smtClean="0"/>
              <a:t> PWM/Hystérésis</a:t>
            </a:r>
          </a:p>
          <a:p>
            <a:pPr lvl="1"/>
            <a:r>
              <a:rPr lang="fr-FR" dirty="0" smtClean="0"/>
              <a:t>Synthèse des asservissements</a:t>
            </a:r>
          </a:p>
          <a:p>
            <a:pPr lvl="2"/>
            <a:r>
              <a:rPr lang="fr-FR" dirty="0" smtClean="0"/>
              <a:t>Régulation de courant/tension AFE</a:t>
            </a:r>
          </a:p>
          <a:p>
            <a:pPr lvl="2"/>
            <a:r>
              <a:rPr lang="fr-FR" dirty="0" smtClean="0"/>
              <a:t>Régulation de courant du pont en H</a:t>
            </a:r>
          </a:p>
          <a:p>
            <a:r>
              <a:rPr lang="fr-FR" dirty="0" smtClean="0"/>
              <a:t>Méthodologie de simulation systématique de chaque sous-système sur les 3 plateformes (</a:t>
            </a:r>
            <a:r>
              <a:rPr lang="fr-FR" dirty="0" err="1" smtClean="0"/>
              <a:t>Matlab</a:t>
            </a:r>
            <a:r>
              <a:rPr lang="fr-FR" dirty="0" smtClean="0"/>
              <a:t> (SPS), PSIM, OPAL-RT (OPA500))</a:t>
            </a:r>
          </a:p>
          <a:p>
            <a:pPr lvl="1"/>
            <a:r>
              <a:rPr lang="fr-FR" dirty="0" smtClean="0"/>
              <a:t>Intégration de base dans SPS</a:t>
            </a:r>
          </a:p>
          <a:p>
            <a:pPr lvl="1"/>
            <a:r>
              <a:rPr lang="fr-FR" dirty="0" smtClean="0"/>
              <a:t>Intégration indépendante dans PSIM</a:t>
            </a:r>
          </a:p>
          <a:p>
            <a:pPr lvl="1"/>
            <a:r>
              <a:rPr lang="fr-FR" dirty="0" smtClean="0"/>
              <a:t>Intégration à partir de SPS dans le OPA500</a:t>
            </a:r>
          </a:p>
          <a:p>
            <a:r>
              <a:rPr lang="fr-FR" dirty="0" smtClean="0"/>
              <a:t>Exploitation pour le dimensionnement: post-processeur de simulation, calcul des valeurs RMS, CAO et ajustement des régulateurs, intégration dans Excel et ce, pour les 3 plateformes)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4" y="2298700"/>
            <a:ext cx="9144000" cy="2250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concept: </a:t>
            </a:r>
            <a:r>
              <a:rPr lang="en-US" sz="2800" dirty="0" err="1" smtClean="0"/>
              <a:t>pont</a:t>
            </a:r>
            <a:r>
              <a:rPr lang="en-US" sz="2800" dirty="0" smtClean="0"/>
              <a:t> en H </a:t>
            </a:r>
            <a:r>
              <a:rPr lang="en-US" sz="2800" dirty="0" err="1" smtClean="0"/>
              <a:t>simplifié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4 </a:t>
            </a:r>
            <a:r>
              <a:rPr lang="en-US" sz="2800" dirty="0" err="1" smtClean="0"/>
              <a:t>interrupteurs</a:t>
            </a:r>
            <a:r>
              <a:rPr lang="en-US" sz="2800" dirty="0" smtClean="0"/>
              <a:t> </a:t>
            </a:r>
            <a:r>
              <a:rPr lang="en-US" sz="2800" dirty="0" err="1" smtClean="0"/>
              <a:t>régulé</a:t>
            </a:r>
            <a:r>
              <a:rPr lang="en-US" sz="2800" dirty="0" smtClean="0"/>
              <a:t> en courant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79" y="5098641"/>
            <a:ext cx="6447501" cy="640499"/>
          </a:xfrm>
        </p:spPr>
        <p:txBody>
          <a:bodyPr/>
          <a:lstStyle/>
          <a:p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réalisée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les </a:t>
            </a:r>
            <a:r>
              <a:rPr lang="en-US" dirty="0" err="1" smtClean="0"/>
              <a:t>électroaimants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précise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493" y="4555967"/>
            <a:ext cx="234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montée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3648" y="4554159"/>
            <a:ext cx="24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descente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71135" y="3228550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0961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68966" y="3257173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7775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3679" y="2359901"/>
            <a:ext cx="0" cy="19998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82734" y="30533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+5kV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20478" y="2359901"/>
            <a:ext cx="0" cy="21890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5675" y="3205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5kV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500" y="5019524"/>
            <a:ext cx="7746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limiter le rapport cyclique du hacheur (impact sur le contenu fréquentiel).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filtrer l’erreur à l’entrée du PI (de manière à ce qu’il n’y ait pas plusieurs </a:t>
            </a:r>
            <a:r>
              <a:rPr lang="fr-CA" sz="1600" dirty="0" err="1" smtClean="0"/>
              <a:t>comutations</a:t>
            </a:r>
            <a:r>
              <a:rPr lang="fr-CA" sz="1600" dirty="0" smtClean="0"/>
              <a:t> par période)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saturer la partie intégrale du PI (éviter que l’erreur n’atteigne des niveaux trop élevés, ce qui rendrait le système plus lent à répondre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</a:t>
            </a:r>
            <a:r>
              <a:rPr lang="en-US" sz="2800" dirty="0"/>
              <a:t> </a:t>
            </a:r>
            <a:r>
              <a:rPr lang="en-US" sz="2800" dirty="0" smtClean="0"/>
              <a:t>suite</a:t>
            </a:r>
            <a:endParaRPr lang="en-US" sz="2800" dirty="0"/>
          </a:p>
        </p:txBody>
      </p:sp>
      <p:pic>
        <p:nvPicPr>
          <p:cNvPr id="5" name="Picture 4" descr="Screen Shot 2014-02-23 at 3.5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5" y="751763"/>
            <a:ext cx="5071533" cy="2785029"/>
          </a:xfrm>
          <a:prstGeom prst="rect">
            <a:avLst/>
          </a:prstGeom>
        </p:spPr>
      </p:pic>
      <p:pic>
        <p:nvPicPr>
          <p:cNvPr id="2" name="Picture 1" descr="Drawin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7" y="3604281"/>
            <a:ext cx="5757331" cy="14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6755" y="6439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Implantation</a:t>
            </a:r>
            <a:br>
              <a:rPr lang="en-US" sz="2800" dirty="0" smtClean="0"/>
            </a:br>
            <a:r>
              <a:rPr lang="en-US" sz="2800" dirty="0" err="1" smtClean="0"/>
              <a:t>Matlab</a:t>
            </a:r>
            <a:r>
              <a:rPr lang="en-US" sz="2800" dirty="0" smtClean="0"/>
              <a:t> (SPS)</a:t>
            </a:r>
            <a:endParaRPr lang="en-US" sz="2800" dirty="0"/>
          </a:p>
        </p:txBody>
      </p:sp>
      <p:pic>
        <p:nvPicPr>
          <p:cNvPr id="2" name="Picture 1" descr="Icharge matla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" y="2387600"/>
            <a:ext cx="4414296" cy="2408577"/>
          </a:xfrm>
          <a:prstGeom prst="rect">
            <a:avLst/>
          </a:prstGeom>
        </p:spPr>
      </p:pic>
      <p:pic>
        <p:nvPicPr>
          <p:cNvPr id="4" name="Picture 3" descr="Capture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51" y="2387600"/>
            <a:ext cx="5478786" cy="24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</a:t>
            </a:r>
            <a:br>
              <a:rPr lang="en-CA" dirty="0" smtClean="0"/>
            </a:br>
            <a:r>
              <a:rPr lang="en-CA" dirty="0" smtClean="0"/>
              <a:t>PSIM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1930400"/>
            <a:ext cx="6764867" cy="200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aptur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3807464"/>
            <a:ext cx="6764866" cy="20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6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963</Words>
  <Application>Microsoft Office PowerPoint</Application>
  <PresentationFormat>Affichage à l'écran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Facet</vt:lpstr>
      <vt:lpstr>Simulation d’une alimentation des électroaimants d’un accélérateur de particules. (RCC) </vt:lpstr>
      <vt:lpstr>Contexte et problématique</vt:lpstr>
      <vt:lpstr>Rappel des objectifs</vt:lpstr>
      <vt:lpstr>Rappel de la méthodologie</vt:lpstr>
      <vt:lpstr>Présentation du concept proposé</vt:lpstr>
      <vt:lpstr>Exemple de mise en oeuvre du concept: pont en H simplifié à 4 interrupteurs régulé en courant</vt:lpstr>
      <vt:lpstr>Exemple de mise en oeuvre du concept suite</vt:lpstr>
      <vt:lpstr>Implantation Matlab (SPS)</vt:lpstr>
      <vt:lpstr>Implantation  PSIM</vt:lpstr>
      <vt:lpstr>Implantation dans Opal-RT</vt:lpstr>
      <vt:lpstr>Conclusion sur l’illustration du concept méthodologique avec exemple préliminaire</vt:lpstr>
      <vt:lpstr>Diagramme des fonctionnalités</vt:lpstr>
      <vt:lpstr>Diagramme physique</vt:lpstr>
      <vt:lpstr>Conception définitive (DCP/DCN)</vt:lpstr>
      <vt:lpstr>Méthode de commande des blocs DCp,DCn</vt:lpstr>
      <vt:lpstr>Implantation SPS</vt:lpstr>
      <vt:lpstr>Conception définitive (AFE)</vt:lpstr>
      <vt:lpstr>Méthode de commande de l’AFE</vt:lpstr>
      <vt:lpstr>Implantation SPS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(RCC)</dc:title>
  <dc:creator>Daniel Thibodeau</dc:creator>
  <cp:lastModifiedBy>LiberT</cp:lastModifiedBy>
  <cp:revision>32</cp:revision>
  <dcterms:created xsi:type="dcterms:W3CDTF">2014-02-23T18:09:28Z</dcterms:created>
  <dcterms:modified xsi:type="dcterms:W3CDTF">2014-02-24T04:45:39Z</dcterms:modified>
</cp:coreProperties>
</file>