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66" r:id="rId11"/>
    <p:sldId id="267" r:id="rId12"/>
    <p:sldId id="268" r:id="rId13"/>
    <p:sldId id="270" r:id="rId14"/>
    <p:sldId id="269" r:id="rId15"/>
    <p:sldId id="272" r:id="rId16"/>
    <p:sldId id="281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F89F-35B5-A34B-B7C8-DC49B77156D3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E8CB-F099-334A-97A8-B886ED765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3/30/2014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(RAE)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fonctionnemnet</a:t>
            </a:r>
            <a:r>
              <a:rPr lang="en-US" sz="2400" dirty="0" smtClean="0"/>
              <a:t> 4 quadrants </a:t>
            </a:r>
            <a:r>
              <a:rPr lang="en-US" sz="2400" dirty="0" err="1" smtClean="0"/>
              <a:t>Psim</a:t>
            </a:r>
            <a:r>
              <a:rPr lang="en-US" sz="24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2733" y="6302829"/>
            <a:ext cx="1851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-45°</a:t>
            </a:r>
          </a:p>
        </p:txBody>
      </p:sp>
      <p:sp>
        <p:nvSpPr>
          <p:cNvPr id="3" name="Rectangle 2"/>
          <p:cNvSpPr/>
          <p:nvPr/>
        </p:nvSpPr>
        <p:spPr>
          <a:xfrm>
            <a:off x="6352819" y="6273225"/>
            <a:ext cx="1851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</a:t>
            </a:r>
            <a:r>
              <a:rPr lang="en-US" sz="3200" b="1" dirty="0" smtClean="0"/>
              <a:t>-135</a:t>
            </a:r>
            <a:endParaRPr lang="en-US" sz="3200" b="1" dirty="0"/>
          </a:p>
        </p:txBody>
      </p:sp>
      <p:pic>
        <p:nvPicPr>
          <p:cNvPr id="5" name="Picture 2" descr="D:\LiberT\Documents\GitHub\DesignIV\Remise\Documentation_technique\tex\Fig\AFE_45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6" y="1601121"/>
            <a:ext cx="4573864" cy="47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LiberT\Documents\GitHub\DesignIV\Remise\Documentation_technique\tex\Fig\AFE_135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30" y="1601121"/>
            <a:ext cx="4626429" cy="47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47118"/>
            <a:ext cx="6447501" cy="1320800"/>
          </a:xfrm>
        </p:spPr>
        <p:txBody>
          <a:bodyPr/>
          <a:lstStyle/>
          <a:p>
            <a:r>
              <a:rPr lang="en-US" dirty="0" smtClean="0"/>
              <a:t>AFE </a:t>
            </a:r>
            <a:r>
              <a:rPr lang="en-US" dirty="0"/>
              <a:t>(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charge </a:t>
            </a:r>
            <a:r>
              <a:rPr lang="en-US" dirty="0" smtClean="0"/>
              <a:t>non-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AFE_3L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07518"/>
            <a:ext cx="7287872" cy="102999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00" y="5711319"/>
            <a:ext cx="7518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non-</a:t>
            </a:r>
            <a:r>
              <a:rPr lang="en-US" dirty="0" err="1" smtClean="0"/>
              <a:t>idéale,régulation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64642"/>
            <a:ext cx="7440577" cy="132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Charge d’un banc de </a:t>
            </a:r>
            <a:r>
              <a:rPr lang="en-US" sz="2400" dirty="0" err="1" smtClean="0"/>
              <a:t>condensateur</a:t>
            </a:r>
            <a:r>
              <a:rPr lang="en-US" sz="2400" dirty="0" smtClean="0"/>
              <a:t> et </a:t>
            </a:r>
            <a:r>
              <a:rPr lang="en-US" sz="2400" dirty="0" err="1" smtClean="0"/>
              <a:t>régulation</a:t>
            </a:r>
            <a:r>
              <a:rPr lang="en-US" sz="2400" dirty="0" smtClean="0"/>
              <a:t> </a:t>
            </a:r>
            <a:r>
              <a:rPr lang="en-US" sz="2400" dirty="0" err="1" smtClean="0"/>
              <a:t>sur</a:t>
            </a:r>
            <a:r>
              <a:rPr lang="en-US" sz="2400" dirty="0" smtClean="0"/>
              <a:t> charge RC</a:t>
            </a:r>
            <a:endParaRPr lang="en-US" sz="2400" dirty="0"/>
          </a:p>
        </p:txBody>
      </p:sp>
      <p:pic>
        <p:nvPicPr>
          <p:cNvPr id="4" name="Picture 3" descr="Screen Shot 2014-03-29 at 3.4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9" y="939787"/>
            <a:ext cx="4803659" cy="4873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963" y="5808880"/>
            <a:ext cx="8020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Charge d’un banc de </a:t>
            </a:r>
            <a:r>
              <a:rPr lang="en-US" dirty="0" err="1" smtClean="0"/>
              <a:t>condensateur</a:t>
            </a:r>
            <a:r>
              <a:rPr lang="en-US" dirty="0" smtClean="0"/>
              <a:t> et alimentation d’un charge </a:t>
            </a:r>
            <a:r>
              <a:rPr lang="en-US" dirty="0" err="1" smtClean="0"/>
              <a:t>constante</a:t>
            </a:r>
            <a:r>
              <a:rPr lang="en-US" dirty="0" smtClean="0"/>
              <a:t> avec un AFE 3 </a:t>
            </a:r>
            <a:r>
              <a:rPr lang="en-US" dirty="0" err="1" smtClean="0"/>
              <a:t>niveaux</a:t>
            </a:r>
            <a:r>
              <a:rPr lang="en-US" dirty="0" smtClean="0"/>
              <a:t> avec </a:t>
            </a:r>
            <a:r>
              <a:rPr lang="en-US" dirty="0" err="1" smtClean="0"/>
              <a:t>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 (avec FP 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5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35157"/>
            <a:ext cx="6447501" cy="1320800"/>
          </a:xfrm>
        </p:spPr>
        <p:txBody>
          <a:bodyPr/>
          <a:lstStyle/>
          <a:p>
            <a:r>
              <a:rPr lang="en-US" dirty="0" smtClean="0"/>
              <a:t>AFE 3 </a:t>
            </a:r>
            <a:r>
              <a:rPr lang="en-US" dirty="0" err="1" smtClean="0"/>
              <a:t>niveaux</a:t>
            </a:r>
            <a:r>
              <a:rPr lang="en-US" dirty="0" smtClean="0"/>
              <a:t> NPC avec source </a:t>
            </a:r>
            <a:r>
              <a:rPr lang="en-US" dirty="0" err="1" smtClean="0"/>
              <a:t>idéale</a:t>
            </a:r>
            <a:endParaRPr lang="en-US" dirty="0"/>
          </a:p>
        </p:txBody>
      </p:sp>
      <p:pic>
        <p:nvPicPr>
          <p:cNvPr id="4" name="Picture 3" descr="DCP_DC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8612822" cy="44022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784" y="5352254"/>
            <a:ext cx="8173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Schéma</a:t>
            </a:r>
            <a:r>
              <a:rPr lang="en-US" dirty="0"/>
              <a:t> bloc </a:t>
            </a:r>
            <a:r>
              <a:rPr lang="en-US" dirty="0" smtClean="0"/>
              <a:t>du DCP/DCN</a:t>
            </a:r>
            <a:r>
              <a:rPr lang="en-US" baseline="-25000" dirty="0"/>
              <a:t> 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avec source </a:t>
            </a:r>
            <a:r>
              <a:rPr lang="en-US" dirty="0" err="1" smtClean="0"/>
              <a:t>idéale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régulation</a:t>
            </a:r>
            <a:r>
              <a:rPr lang="en-US" dirty="0" smtClean="0"/>
              <a:t> de courant MLI </a:t>
            </a:r>
            <a:r>
              <a:rPr lang="en-US" dirty="0" err="1" smtClean="0"/>
              <a:t>à</a:t>
            </a:r>
            <a:r>
              <a:rPr lang="en-US" dirty="0" smtClean="0"/>
              <a:t> la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0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</a:t>
            </a:r>
            <a:r>
              <a:rPr lang="en-US" sz="2400" dirty="0" err="1" smtClean="0"/>
              <a:t>précise</a:t>
            </a:r>
            <a:r>
              <a:rPr lang="en-US" sz="2400" dirty="0" smtClean="0"/>
              <a:t>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1028" name="Picture 4" descr="D:\LiberT\Documents\GitHub\DesignIV\Remise\Documentation_technique\tex\comp_PSIM_S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331077"/>
            <a:ext cx="8636000" cy="51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062656" y="1827411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Courant à charge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24992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3074" name="Picture 2" descr="D:\LiberT\Documents\GitHub\DesignIV\Remise\Documentation_technique\tex\Fig\err_cour_f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3" y="1371600"/>
            <a:ext cx="9047621" cy="49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498085" y="1947155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Erreur</a:t>
            </a:r>
            <a:r>
              <a:rPr lang="en-CA" sz="2400" dirty="0" smtClean="0"/>
              <a:t> du courant entre SPS/PSIM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44898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1026" name="Picture 2" descr="D:\LiberT\Documents\GitHub\DesignIV\Remise\Documentation_technique\tex\Fig\moy_p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5" y="3694597"/>
            <a:ext cx="891789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iberT\Documents\GitHub\DesignIV\Remise\Documentation_technique\tex\Fig\moy_si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5" y="1434542"/>
            <a:ext cx="891789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498085" y="1260004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Essai</a:t>
            </a:r>
            <a:r>
              <a:rPr lang="en-CA" sz="2400" dirty="0" smtClean="0"/>
              <a:t>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SPS</a:t>
            </a:r>
            <a:endParaRPr lang="fr-CA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2606943" y="3463765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Essai</a:t>
            </a:r>
            <a:r>
              <a:rPr lang="en-CA" sz="2400" dirty="0" smtClean="0"/>
              <a:t>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PSIM</a:t>
            </a:r>
            <a:endParaRPr lang="fr-CA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323739" y="6159044"/>
            <a:ext cx="772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Essais</a:t>
            </a:r>
            <a:r>
              <a:rPr lang="en-CA" sz="2400" dirty="0" smtClean="0"/>
              <a:t> </a:t>
            </a:r>
            <a:r>
              <a:rPr lang="en-CA" sz="2400" dirty="0" err="1" smtClean="0"/>
              <a:t>effectués</a:t>
            </a:r>
            <a:r>
              <a:rPr lang="en-CA" sz="2400" dirty="0" smtClean="0"/>
              <a:t> </a:t>
            </a:r>
            <a:r>
              <a:rPr lang="en-CA" sz="2400" dirty="0" err="1" smtClean="0"/>
              <a:t>sur</a:t>
            </a:r>
            <a:r>
              <a:rPr lang="en-CA" sz="2400" dirty="0" smtClean="0"/>
              <a:t> un sinus 1Khz, 100Vcrête et 50Vdc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54514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4098" name="Picture 2" descr="D:\LiberT\Documents\GitHub\DesignIV\Remise\Documentation_technique\tex\Fig\m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7" y="1967367"/>
            <a:ext cx="7569199" cy="30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16288" y="5198120"/>
            <a:ext cx="812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Fonction</a:t>
            </a:r>
            <a:r>
              <a:rPr lang="en-CA" sz="2400" dirty="0" smtClean="0"/>
              <a:t> du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de la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</a:t>
            </a:r>
            <a:r>
              <a:rPr lang="en-CA" sz="2400" dirty="0" err="1" smtClean="0"/>
              <a:t>cascadé</a:t>
            </a:r>
            <a:r>
              <a:rPr lang="en-CA" sz="2400" dirty="0" smtClean="0"/>
              <a:t> 10 </a:t>
            </a:r>
            <a:r>
              <a:rPr lang="en-CA" sz="2400" dirty="0" err="1" smtClean="0"/>
              <a:t>fois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28302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5122" name="Picture 2" descr="D:\LiberT\Documents\GitHub\DesignIV\Remise\Documentation_technique\tex\Fig\rep_freq_m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2" y="1906061"/>
            <a:ext cx="8363856" cy="392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16288" y="5828890"/>
            <a:ext cx="891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Réponse</a:t>
            </a:r>
            <a:r>
              <a:rPr lang="en-CA" sz="2400" dirty="0" smtClean="0"/>
              <a:t> en </a:t>
            </a:r>
            <a:r>
              <a:rPr lang="en-CA" sz="2400" dirty="0" err="1" smtClean="0"/>
              <a:t>fréquence</a:t>
            </a:r>
            <a:r>
              <a:rPr lang="en-CA" sz="2400" dirty="0" smtClean="0"/>
              <a:t> du bloc du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de la tension </a:t>
            </a:r>
            <a:r>
              <a:rPr lang="en-CA" sz="2400" dirty="0" err="1" smtClean="0"/>
              <a:t>moyenne</a:t>
            </a:r>
            <a:endParaRPr lang="fr-CA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028860" y="2571829"/>
            <a:ext cx="453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Sinus 1Khz, 100Vcrête et 50Vdc</a:t>
            </a:r>
            <a:endParaRPr lang="fr-CA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182399" y="6290555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Utilisation pour signal à 1Khz 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28302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6146" name="Picture 2" descr="D:\LiberT\Documents\GitHub\DesignIV\Remise\Documentation_technique\tex\Fig\tmoypsim_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490837"/>
            <a:ext cx="8777513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70970" y="1990697"/>
            <a:ext cx="416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à la charge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0149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7171" name="Picture 3" descr="D:\LiberT\Documents\GitHub\DesignIV\Remise\Documentation_technique\tex\Fig\erre_ten_f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32857"/>
            <a:ext cx="917713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28540" y="2596434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Erreur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SPS/PSIM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26206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8194" name="Picture 2" descr="D:\LiberT\Documents\GitHub\DesignIV\Remise\Documentation_technique\tex\Fig\err_ten_i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6675"/>
            <a:ext cx="9231086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28540" y="2596434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Erreur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SPS/PSIM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18019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9218" name="Picture 2" descr="D:\LiberT\Documents\GitHub\DesignIV\Remise\Documentation_technique\tex\Fig\resul_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72" y="1490837"/>
            <a:ext cx="8044542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657982" y="640418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Résultats</a:t>
            </a:r>
            <a:r>
              <a:rPr lang="en-CA" sz="2400" dirty="0" smtClean="0"/>
              <a:t> SPS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18019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10242" name="Picture 2" descr="D:\LiberT\Documents\GitHub\DesignIV\Remise\Documentation_technique\tex\Fig\resul_p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388907"/>
            <a:ext cx="8559799" cy="50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804940" y="6396335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Résultats</a:t>
            </a:r>
            <a:r>
              <a:rPr lang="en-CA" sz="2400" dirty="0" smtClean="0"/>
              <a:t> 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37519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segmenter l’alimentation complète en sous-systèmes</a:t>
            </a:r>
            <a:r>
              <a:rPr lang="fr-CA" sz="2000" dirty="0"/>
              <a:t> </a:t>
            </a:r>
            <a:r>
              <a:rPr lang="fr-CA" sz="2000" dirty="0" smtClean="0"/>
              <a:t>(approche cours de « Design »)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actif triphasé  (AFE)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hacheur 4 quadrants simplifié à 4 interrupteurs (préliminaire)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Modéliser hacheur 4 quadrants </a:t>
            </a:r>
            <a:r>
              <a:rPr lang="fr-CA" sz="1800" dirty="0" smtClean="0"/>
              <a:t>avec 2 cellules NPC 3 niveaux à commande entrelacée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/>
              <a:t>I</a:t>
            </a:r>
            <a:r>
              <a:rPr lang="fr-CA" sz="2000" dirty="0" smtClean="0"/>
              <a:t>mplanter et simuler indépendamment les sous-systèmes en boucle ouverte puis en boucle fermée avec régulateurs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Modélisation simplifiée charge de l’AFE / banc de condensateurs et charge résistive équivalente au hacheur 4 quadrants alimentant électroaimants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entrée hacheur 4 </a:t>
            </a:r>
            <a:r>
              <a:rPr lang="fr-CA" sz="1800" dirty="0" smtClean="0"/>
              <a:t>quadrants à 4 </a:t>
            </a:r>
            <a:r>
              <a:rPr lang="fr-CA" sz="1800" dirty="0"/>
              <a:t>interrupteurs </a:t>
            </a:r>
            <a:r>
              <a:rPr lang="fr-CA" sz="1800" dirty="0" smtClean="0"/>
              <a:t>/</a:t>
            </a:r>
            <a:r>
              <a:rPr lang="fr-CA" sz="1800" dirty="0"/>
              <a:t>bus CC 5KV </a:t>
            </a:r>
            <a:r>
              <a:rPr lang="fr-CA" sz="1800" dirty="0" smtClean="0"/>
              <a:t>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</a:t>
            </a:r>
            <a:r>
              <a:rPr lang="fr-CA" sz="1800" b="1" dirty="0"/>
              <a:t> </a:t>
            </a:r>
            <a:r>
              <a:rPr lang="fr-CA" sz="1800" b="1" dirty="0" smtClean="0"/>
              <a:t>à cellules NPC</a:t>
            </a:r>
            <a:r>
              <a:rPr lang="fr-CA" sz="1800" dirty="0" smtClean="0"/>
              <a:t>/bus CC 5KV 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 fonctionnement des sous-systèmes indépendants sur 3 plateformes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systèmes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4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Redresseur triphasé 3 niveaux NPC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charger le banc de condensateurs et de maintenir la tension du bus CC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réguler le facteur de puissance côté réseau (régulation d’angle)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réguler le courant côté réseau (régulation de l’amplitude du courant)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17009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buClr>
                <a:schemeClr val="accent1"/>
              </a:buClr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4 quadrants formé par   l’association de 2 cellules onduleur NPC 3 niveaux triphasées</a:t>
            </a:r>
            <a:endParaRPr lang="fr-CA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Permet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fournir une forme de courant 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précise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aux 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électroaimants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dans les 4 quadrants (peut redonner de la puissance au banc de condensateur selon la tension appliquée sur les électroaimants)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</a:t>
            </a:r>
            <a:r>
              <a:rPr lang="en-US" dirty="0" err="1" smtClean="0"/>
              <a:t>modèle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FE_2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87914"/>
            <a:ext cx="7381938" cy="10432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231" y="5017571"/>
            <a:ext cx="780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, </a:t>
            </a:r>
            <a:r>
              <a:rPr lang="en-US" dirty="0" err="1" smtClean="0"/>
              <a:t>régulation</a:t>
            </a:r>
            <a:r>
              <a:rPr lang="en-US" dirty="0" smtClean="0"/>
              <a:t> de courant (amplitude et phase) par </a:t>
            </a:r>
            <a:r>
              <a:rPr lang="en-US" dirty="0" err="1" smtClean="0"/>
              <a:t>hystérésis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5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pic>
        <p:nvPicPr>
          <p:cNvPr id="4" name="Picture 3" descr="Screen Shot 2014-03-29 at 3.3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2" y="1399886"/>
            <a:ext cx="4639347" cy="4699598"/>
          </a:xfrm>
          <a:prstGeom prst="rect">
            <a:avLst/>
          </a:prstGeom>
        </p:spPr>
      </p:pic>
      <p:pic>
        <p:nvPicPr>
          <p:cNvPr id="5" name="Picture 4" descr="Screen Shot 2014-03-29 at 3.32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09" y="1399886"/>
            <a:ext cx="4602776" cy="4699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1833" y="6099484"/>
            <a:ext cx="185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068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253074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61833" y="6099484"/>
            <a:ext cx="2079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-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294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4800" dirty="0" smtClean="0">
                <a:solidFill>
                  <a:prstClr val="black"/>
                </a:solidFill>
              </a:rPr>
              <a:t>-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</a:p>
        </p:txBody>
      </p:sp>
      <p:pic>
        <p:nvPicPr>
          <p:cNvPr id="3" name="Picture 2" descr="Screen Shot 2014-03-29 at 3.3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54" y="1601122"/>
            <a:ext cx="4720450" cy="4811962"/>
          </a:xfrm>
          <a:prstGeom prst="rect">
            <a:avLst/>
          </a:prstGeom>
        </p:spPr>
      </p:pic>
      <p:pic>
        <p:nvPicPr>
          <p:cNvPr id="8" name="Picture 7" descr="Screen Shot 2014-03-29 at 3.33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4" y="1601122"/>
            <a:ext cx="4743000" cy="48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5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fonctionnemnet</a:t>
            </a:r>
            <a:r>
              <a:rPr lang="en-US" sz="2400" dirty="0" smtClean="0"/>
              <a:t> 4 quadrants </a:t>
            </a:r>
            <a:r>
              <a:rPr lang="en-US" sz="2400" dirty="0" err="1" smtClean="0"/>
              <a:t>Psim</a:t>
            </a:r>
            <a:r>
              <a:rPr lang="en-US" sz="24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2733" y="6302829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</a:t>
            </a:r>
            <a:r>
              <a:rPr lang="en-US" sz="3200" b="1" dirty="0" smtClean="0"/>
              <a:t>45</a:t>
            </a:r>
            <a:r>
              <a:rPr lang="en-US" sz="3200" b="1" dirty="0"/>
              <a:t>°</a:t>
            </a:r>
          </a:p>
        </p:txBody>
      </p:sp>
      <p:sp>
        <p:nvSpPr>
          <p:cNvPr id="3" name="Rectangle 2"/>
          <p:cNvSpPr/>
          <p:nvPr/>
        </p:nvSpPr>
        <p:spPr>
          <a:xfrm>
            <a:off x="6352819" y="6273225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</a:t>
            </a:r>
            <a:r>
              <a:rPr lang="en-US" sz="3200" b="1" dirty="0" smtClean="0"/>
              <a:t>135</a:t>
            </a:r>
            <a:endParaRPr lang="en-US" sz="3200" b="1" dirty="0"/>
          </a:p>
        </p:txBody>
      </p:sp>
      <p:pic>
        <p:nvPicPr>
          <p:cNvPr id="1026" name="Picture 2" descr="D:\LiberT\Documents\GitHub\DesignIV\Remise\Documentation_technique\tex\Fig\AFE_13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2" y="1601121"/>
            <a:ext cx="4556442" cy="46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iberT\Documents\GitHub\DesignIV\Remise\Documentation_technique\tex\Fig\AFE_4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4" y="1601121"/>
            <a:ext cx="4237438" cy="470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87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769</Words>
  <Application>Microsoft Office PowerPoint</Application>
  <PresentationFormat>Affichage à l'écran (4:3)</PresentationFormat>
  <Paragraphs>94</Paragraphs>
  <Slides>23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Facet</vt:lpstr>
      <vt:lpstr>Simulation d’une alimentation des électroaimants d’un accélérateur de particules. (RAE) </vt:lpstr>
      <vt:lpstr>Contexte et problématique</vt:lpstr>
      <vt:lpstr>Rappel des objectifs</vt:lpstr>
      <vt:lpstr>Rappel de la méthodologie</vt:lpstr>
      <vt:lpstr>Système complet</vt:lpstr>
      <vt:lpstr>AFE (modèle 2 niveaux sur charge idéale)</vt:lpstr>
      <vt:lpstr>Régulation de courant permettant d’imposer le facteur de puissance et la puissance apparente (fonctionnement 4 quadrants)</vt:lpstr>
      <vt:lpstr>Régulation de courant permettant d’imposer le facteur de puissance et la puissance apparente (fonctionnement 4 quadrants)</vt:lpstr>
      <vt:lpstr>Régulation de courant permettant d’imposer le facteur de puissance et la puissance apparente (fonctionnemnet 4 quadrants Psim)</vt:lpstr>
      <vt:lpstr>Régulation de courant permettant d’imposer le facteur de puissance et la puissance apparente (fonctionnemnet 4 quadrants Psim)</vt:lpstr>
      <vt:lpstr>AFE (modèle 3 niveaux sur charge non-idéale)</vt:lpstr>
      <vt:lpstr>Charge d’un banc de condensateur et régulation sur charge RC</vt:lpstr>
      <vt:lpstr>AFE 3 niveaux NPC avec source idéale</vt:lpstr>
      <vt:lpstr>DCP/DCN: Alimenter les électroaimants de l’accélérateur de particules avec une forme de courant précise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 </dc:title>
  <dc:creator>Daniel Thibodeau</dc:creator>
  <cp:lastModifiedBy>LiberT</cp:lastModifiedBy>
  <cp:revision>23</cp:revision>
  <dcterms:created xsi:type="dcterms:W3CDTF">2014-03-29T18:45:34Z</dcterms:created>
  <dcterms:modified xsi:type="dcterms:W3CDTF">2014-03-30T08:31:50Z</dcterms:modified>
</cp:coreProperties>
</file>