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75" r:id="rId4"/>
    <p:sldId id="276" r:id="rId5"/>
    <p:sldId id="277" r:id="rId6"/>
    <p:sldId id="284" r:id="rId7"/>
    <p:sldId id="278" r:id="rId8"/>
    <p:sldId id="279" r:id="rId9"/>
    <p:sldId id="280" r:id="rId10"/>
    <p:sldId id="281" r:id="rId11"/>
    <p:sldId id="259" r:id="rId12"/>
    <p:sldId id="257" r:id="rId13"/>
    <p:sldId id="260" r:id="rId14"/>
    <p:sldId id="261" r:id="rId15"/>
    <p:sldId id="262" r:id="rId16"/>
    <p:sldId id="263" r:id="rId17"/>
    <p:sldId id="282" r:id="rId18"/>
    <p:sldId id="283" r:id="rId19"/>
    <p:sldId id="266" r:id="rId20"/>
    <p:sldId id="267" r:id="rId21"/>
    <p:sldId id="271" r:id="rId22"/>
    <p:sldId id="272" r:id="rId23"/>
    <p:sldId id="273" r:id="rId24"/>
    <p:sldId id="274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100" d="100"/>
          <a:sy n="100" d="100"/>
        </p:scale>
        <p:origin x="876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6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Convertisseur CC-CC 4 quadrants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La figure de gauche présente une impulsion envoyée aux électroaimants</a:t>
            </a:r>
          </a:p>
          <a:p>
            <a:r>
              <a:rPr lang="fr-CA" dirty="0" smtClean="0"/>
              <a:t>La courbe rouge présente le courant dans l’électroaimant contrôlée par le convertisseur CC-CC 4 quadrants.</a:t>
            </a:r>
          </a:p>
          <a:p>
            <a:pPr lvl="1"/>
            <a:r>
              <a:rPr lang="fr-CA" dirty="0" smtClean="0"/>
              <a:t>On remarque que le courant est strictement positif</a:t>
            </a:r>
          </a:p>
          <a:p>
            <a:r>
              <a:rPr lang="fr-CA" dirty="0" smtClean="0"/>
              <a:t>La courbe verte foncée représente la tension aux bornes de l’aimant</a:t>
            </a:r>
          </a:p>
          <a:p>
            <a:pPr lvl="1"/>
            <a:r>
              <a:rPr lang="fr-CA" dirty="0" smtClean="0"/>
              <a:t>On remarque que l’aimant absorbe de la puissance pendant la phase de montée du courant et réinjecte de la puissance dans le condensateur lors de la phase de descente du courant.</a:t>
            </a:r>
          </a:p>
          <a:p>
            <a:r>
              <a:rPr lang="fr-CA" dirty="0" smtClean="0"/>
              <a:t>La courbe verte pâle représente la tension aux bornes du condensateur</a:t>
            </a:r>
          </a:p>
          <a:p>
            <a:pPr lvl="1"/>
            <a:r>
              <a:rPr lang="fr-CA" dirty="0" smtClean="0"/>
              <a:t>Quand le réseau ne suffit plus à fournir la puissance, le condensateur se décharge afin de fournir la puissance excédentaire</a:t>
            </a:r>
          </a:p>
        </p:txBody>
      </p:sp>
      <p:pic>
        <p:nvPicPr>
          <p:cNvPr id="3" name="Picture 2" descr="Screen Shot 2014-01-27 at 10.2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2" y="1411450"/>
            <a:ext cx="5281063" cy="4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  <a:p>
            <a:r>
              <a:rPr lang="fr-CA" dirty="0" smtClean="0"/>
              <a:t>Implanter une validation croisée des 3 simulateurs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pic>
        <p:nvPicPr>
          <p:cNvPr id="1026" name="Picture 2" descr="D:\LiberT\Desktop\schéma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930400"/>
            <a:ext cx="9245600" cy="472039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00476" y="1426029"/>
            <a:ext cx="923892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err="1" smtClean="0"/>
              <a:t>Schéma</a:t>
            </a:r>
            <a:r>
              <a:rPr lang="en-US" sz="2400" dirty="0" smtClean="0"/>
              <a:t> d’un </a:t>
            </a:r>
            <a:r>
              <a:rPr lang="en-US" sz="2400" dirty="0" err="1" smtClean="0"/>
              <a:t>redresseur</a:t>
            </a:r>
            <a:r>
              <a:rPr lang="en-US" sz="2400" dirty="0" smtClean="0"/>
              <a:t> NPC à 3 </a:t>
            </a:r>
            <a:r>
              <a:rPr lang="en-US" sz="2400" dirty="0" err="1" smtClean="0"/>
              <a:t>niveaux</a:t>
            </a:r>
            <a:r>
              <a:rPr lang="en-US" sz="2400" dirty="0" smtClean="0"/>
              <a:t> de base</a:t>
            </a:r>
          </a:p>
        </p:txBody>
      </p:sp>
    </p:spTree>
    <p:extLst>
      <p:ext uri="{BB962C8B-B14F-4D97-AF65-F5344CB8AC3E}">
        <p14:creationId xmlns:p14="http://schemas.microsoft.com/office/powerpoint/2010/main" val="338870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D:\LiberT\Desktop\simu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73201"/>
            <a:ext cx="6950628" cy="35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iberT\Desktop\à la source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794001"/>
            <a:ext cx="710406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3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79748" y="1398354"/>
            <a:ext cx="6236753" cy="4842773"/>
          </a:xfrm>
        </p:spPr>
        <p:txBody>
          <a:bodyPr/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351" y="3498478"/>
            <a:ext cx="434975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80" y="3512747"/>
            <a:ext cx="183329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588" y="3441402"/>
            <a:ext cx="655695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1278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Complexe du CERN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2578184"/>
            <a:ext cx="5794202" cy="2415939"/>
          </a:xfrm>
        </p:spPr>
        <p:txBody>
          <a:bodyPr>
            <a:normAutofit/>
          </a:bodyPr>
          <a:lstStyle/>
          <a:p>
            <a:r>
              <a:rPr lang="fr-CA" dirty="0" smtClean="0"/>
              <a:t>Le complexe d’accélérateurs du CERN est composé de différentes sous-sections ayant pour objectifs :</a:t>
            </a:r>
          </a:p>
          <a:p>
            <a:pPr lvl="1"/>
            <a:r>
              <a:rPr lang="fr-CA" dirty="0" smtClean="0"/>
              <a:t>accélérer des faisceaux de particules jusqu’à la vitesse de la lumière </a:t>
            </a:r>
          </a:p>
          <a:p>
            <a:pPr lvl="1"/>
            <a:r>
              <a:rPr lang="fr-CA" dirty="0" smtClean="0"/>
              <a:t>augmenter la masse des particules</a:t>
            </a:r>
          </a:p>
          <a:p>
            <a:pPr lvl="1"/>
            <a:r>
              <a:rPr lang="fr-CA" dirty="0" smtClean="0"/>
              <a:t>étudier les collisions jusqu’à ~8 </a:t>
            </a:r>
            <a:r>
              <a:rPr lang="fr-CA" dirty="0" err="1" smtClean="0"/>
              <a:t>TeV</a:t>
            </a:r>
            <a:endParaRPr lang="fr-CA" dirty="0" smtClean="0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03" y="1337121"/>
            <a:ext cx="5613712" cy="51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39278" cy="1320800"/>
          </a:xfrm>
        </p:spPr>
        <p:txBody>
          <a:bodyPr/>
          <a:lstStyle/>
          <a:p>
            <a:r>
              <a:rPr lang="fr-FR" dirty="0" smtClean="0"/>
              <a:t>Booster du Synchrotron à protons (PS-Booster)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1236905"/>
            <a:ext cx="5794202" cy="5298261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Booster du Synchrotron à protons (construit en 1972) est constitué de 4 anneaux superposés.</a:t>
            </a:r>
          </a:p>
          <a:p>
            <a:r>
              <a:rPr lang="fr-CA" dirty="0" smtClean="0"/>
              <a:t>Accélère  actuellement les particules provenant du Linac-2 jusqu’à 1.4GeV</a:t>
            </a:r>
          </a:p>
          <a:p>
            <a:pPr lvl="1"/>
            <a:r>
              <a:rPr lang="fr-CA" dirty="0" smtClean="0"/>
              <a:t>Les particules sont accélérées avec la combinaison d’un champ électrique pulsé haute fréquence et d’un champ magnétique créé par des électroaimants bipolaires et quadripolaires.</a:t>
            </a:r>
          </a:p>
          <a:p>
            <a:pPr lvl="1"/>
            <a:r>
              <a:rPr lang="fr-CA" dirty="0" smtClean="0"/>
              <a:t>Le projet porte sur l’alimentation des électroaimants.</a:t>
            </a:r>
          </a:p>
          <a:p>
            <a:r>
              <a:rPr lang="fr-CA" dirty="0" smtClean="0"/>
              <a:t>Des travaux sont en cours pour changer l’injecteur (Linac-2 50MeV) vers le Linac-4 160MeV.</a:t>
            </a:r>
          </a:p>
          <a:p>
            <a:r>
              <a:rPr lang="fr-CA" dirty="0" smtClean="0"/>
              <a:t>Le CERN désire augmenter l’énergie des particules à 2GeV</a:t>
            </a:r>
          </a:p>
          <a:p>
            <a:pPr lvl="1"/>
            <a:r>
              <a:rPr lang="fr-CA" dirty="0" smtClean="0"/>
              <a:t>L’alimentation principale des électroaimants doit être changée afin de fournir (6MW en moyenne et 18MW crête)</a:t>
            </a:r>
          </a:p>
          <a:p>
            <a:pPr lvl="1"/>
            <a:r>
              <a:rPr lang="fr-CA" dirty="0" smtClean="0"/>
              <a:t>Les électroaimants de l’accélérateur doivent être modifiés pour remplir la nouvelle spécification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987" y="1241872"/>
            <a:ext cx="4809621" cy="539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1" y="3766995"/>
            <a:ext cx="11007762" cy="3091005"/>
          </a:xfrm>
        </p:spPr>
        <p:txBody>
          <a:bodyPr>
            <a:normAutofit fontScale="62500" lnSpcReduction="20000"/>
          </a:bodyPr>
          <a:lstStyle/>
          <a:p>
            <a:r>
              <a:rPr lang="fr-CA" sz="2600" dirty="0" smtClean="0"/>
              <a:t>Le réseau alternatif du Booster possède une tension de 18kV qui sera abaissée par un transformateur à 2kV (2.5MVA).</a:t>
            </a:r>
          </a:p>
          <a:p>
            <a:r>
              <a:rPr lang="fr-CA" sz="2600" dirty="0" smtClean="0"/>
              <a:t>L’AFE (Active Front End) est un redresseur constituée de cellules de base NPC (</a:t>
            </a:r>
            <a:r>
              <a:rPr lang="fr-CA" sz="2600" dirty="0" err="1" smtClean="0"/>
              <a:t>Neutral</a:t>
            </a:r>
            <a:r>
              <a:rPr lang="fr-CA" sz="2600" dirty="0" smtClean="0"/>
              <a:t> Point </a:t>
            </a:r>
            <a:r>
              <a:rPr lang="fr-CA" sz="2600" dirty="0" err="1" smtClean="0"/>
              <a:t>Clamped</a:t>
            </a:r>
            <a:r>
              <a:rPr lang="fr-CA" sz="2600" dirty="0" smtClean="0"/>
              <a:t> </a:t>
            </a:r>
            <a:r>
              <a:rPr lang="fr-CA" sz="2600" i="1" dirty="0" smtClean="0"/>
              <a:t>voir diapositive suivante</a:t>
            </a:r>
            <a:r>
              <a:rPr lang="fr-CA" sz="2600" dirty="0" smtClean="0"/>
              <a:t>).</a:t>
            </a:r>
          </a:p>
          <a:p>
            <a:r>
              <a:rPr lang="fr-CA" sz="2600" dirty="0" smtClean="0"/>
              <a:t>Le condensateur C est un grand banc de capacités de stockage de 300mF permettant de fournir la puissance excédentaire requise, car le réseau est limité à 3.6MW crête.</a:t>
            </a:r>
          </a:p>
          <a:p>
            <a:r>
              <a:rPr lang="fr-CA" sz="2600" dirty="0" err="1" smtClean="0"/>
              <a:t>DC</a:t>
            </a:r>
            <a:r>
              <a:rPr lang="fr-CA" sz="2600" baseline="-25000" dirty="0" err="1" smtClean="0"/>
              <a:t>p</a:t>
            </a:r>
            <a:r>
              <a:rPr lang="fr-CA" sz="2600" dirty="0" smtClean="0"/>
              <a:t> et </a:t>
            </a:r>
            <a:r>
              <a:rPr lang="fr-CA" sz="2600" dirty="0" err="1" smtClean="0"/>
              <a:t>DC</a:t>
            </a:r>
            <a:r>
              <a:rPr lang="fr-CA" sz="2600" baseline="-25000" dirty="0" err="1" smtClean="0"/>
              <a:t>n</a:t>
            </a:r>
            <a:r>
              <a:rPr lang="fr-CA" sz="2600" dirty="0" smtClean="0"/>
              <a:t> constituent un convertisseur CC-CC à 4 quadrants permettant d’aliment les électroaimants du PS-Booster avec forme de courant précise (détaillée plus loin). Doit fournir une puissance crête de 18MW à une série d’électroaimants correspondant à une charge de 0.1H et de 0.28Ω.</a:t>
            </a:r>
          </a:p>
          <a:p>
            <a:r>
              <a:rPr lang="fr-CA" sz="2600" dirty="0" smtClean="0"/>
              <a:t>Les 3 phases des cellules NPC du convertisseur CC-CC sont associée par les inductances de découplage (permettant aux différentes cellules d’alimenter simultanément l’électroaimant)</a:t>
            </a:r>
          </a:p>
          <a:p>
            <a:endParaRPr lang="fr-CA" dirty="0" smtClean="0"/>
          </a:p>
        </p:txBody>
      </p:sp>
      <p:pic>
        <p:nvPicPr>
          <p:cNvPr id="2" name="Picture 1" descr="Screen Shot 2014-01-27 at 9.15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50" y="1248332"/>
            <a:ext cx="8647668" cy="24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647824"/>
            <a:ext cx="1059244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Cellule NPC de base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93653" y="1398354"/>
            <a:ext cx="5456700" cy="5165350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Les cellules NPC de base employées dans l’alimentation du PS-Booster sont constituées de 3 bras.</a:t>
            </a:r>
          </a:p>
          <a:p>
            <a:pPr lvl="1"/>
            <a:r>
              <a:rPr lang="fr-CA" dirty="0" smtClean="0"/>
              <a:t>Chaque bras est constitué de 4 transistors (IGBT) et de 2 diodes pour obtenir 5 niveaux de tensions distincts ( -2Vdc,-Vdc,0,Vdc,2Vdc)</a:t>
            </a:r>
          </a:p>
          <a:p>
            <a:pPr lvl="1"/>
            <a:r>
              <a:rPr lang="fr-CA" dirty="0" smtClean="0"/>
              <a:t>Il est possible de moduler le temps de conduction afin d’interpoler les niveaux (voir figure à gauche)</a:t>
            </a:r>
          </a:p>
          <a:p>
            <a:r>
              <a:rPr lang="fr-CA" dirty="0" smtClean="0"/>
              <a:t>La commande d’une cellule NPC de base utilise une modulation temporelle par vecteurs (voir diapositive suivante)</a:t>
            </a:r>
          </a:p>
          <a:p>
            <a:pPr lvl="1"/>
            <a:r>
              <a:rPr lang="fr-CA" dirty="0" smtClean="0"/>
              <a:t>La fréquence de hachage est limitée à 333Hz, pour des considérations d’usure des composantes.</a:t>
            </a:r>
          </a:p>
          <a:p>
            <a:pPr lvl="1"/>
            <a:r>
              <a:rPr lang="fr-CA" dirty="0" smtClean="0"/>
              <a:t>La fréquence de MLI est de 1kHz</a:t>
            </a:r>
          </a:p>
          <a:p>
            <a:pPr lvl="1"/>
            <a:r>
              <a:rPr lang="fr-CA" dirty="0" smtClean="0"/>
              <a:t>La commande des IGBT est décalée de 120°</a:t>
            </a:r>
          </a:p>
        </p:txBody>
      </p:sp>
      <p:pic>
        <p:nvPicPr>
          <p:cNvPr id="5" name="Picture 4" descr="Screen Shot 2014-01-27 at 9.28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4" y="1272014"/>
            <a:ext cx="4130236" cy="3265503"/>
          </a:xfrm>
          <a:prstGeom prst="rect">
            <a:avLst/>
          </a:prstGeom>
        </p:spPr>
      </p:pic>
      <p:pic>
        <p:nvPicPr>
          <p:cNvPr id="7" name="Picture 6" descr="Screen Shot 2014-01-27 at 9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1" y="4548483"/>
            <a:ext cx="5270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27664" y="4771802"/>
            <a:ext cx="8788819" cy="1706288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Les états P,O,N correspond à la conduction d’une des paires possibles d’IGBT d’une phase (ABC) donnée</a:t>
            </a:r>
          </a:p>
          <a:p>
            <a:r>
              <a:rPr lang="fr-CA" dirty="0" smtClean="0"/>
              <a:t>Les combinaisons de conductions des paires, combinées à de la modulation temporelle permettent de produire une forme de tension de sortie précise.</a:t>
            </a:r>
          </a:p>
          <a:p>
            <a:r>
              <a:rPr lang="fr-CA" dirty="0" smtClean="0"/>
              <a:t>Ce type de commande offre une très grande diversité de forme d’onde de sortie.</a:t>
            </a:r>
            <a:endParaRPr lang="fr-CA" dirty="0"/>
          </a:p>
        </p:txBody>
      </p:sp>
      <p:pic>
        <p:nvPicPr>
          <p:cNvPr id="17" name="Picture 16" descr="Screen Shot 2014-01-27 at 10.03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5" y="1272989"/>
            <a:ext cx="4026402" cy="3388184"/>
          </a:xfrm>
          <a:prstGeom prst="rect">
            <a:avLst/>
          </a:prstGeom>
        </p:spPr>
      </p:pic>
      <p:pic>
        <p:nvPicPr>
          <p:cNvPr id="18" name="Picture 17" descr="Screen Shot 2014-01-27 at 10.03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38" y="1255435"/>
            <a:ext cx="3838651" cy="34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/>
          </a:bodyPr>
          <a:lstStyle/>
          <a:p>
            <a:r>
              <a:rPr lang="fr-CA" dirty="0" smtClean="0"/>
              <a:t>La figure de gauche présente la commande décalée telle qu’appliquée aux bras des onduleurs du projet.</a:t>
            </a:r>
          </a:p>
          <a:p>
            <a:r>
              <a:rPr lang="fr-CA" dirty="0" smtClean="0"/>
              <a:t>On remarque que la fréquence de commutation des IGBT est 3 fois plus petite que la fréquence de modulation en sortie.</a:t>
            </a:r>
          </a:p>
          <a:p>
            <a:r>
              <a:rPr lang="fr-CA" dirty="0" smtClean="0"/>
              <a:t>Si l’on considère la phase A (qui commence à </a:t>
            </a:r>
            <a:r>
              <a:rPr lang="fr-CA" dirty="0" err="1" smtClean="0"/>
              <a:t>t</a:t>
            </a:r>
            <a:r>
              <a:rPr lang="fr-CA" dirty="0" smtClean="0"/>
              <a:t>=0), lors de son prochain amorçage, il se sera écoulé 3 combinaisons d’états:</a:t>
            </a:r>
          </a:p>
          <a:p>
            <a:pPr lvl="1"/>
            <a:r>
              <a:rPr lang="fr-CA" dirty="0" smtClean="0"/>
              <a:t>[POO],[PPO],[PPP]</a:t>
            </a:r>
          </a:p>
          <a:p>
            <a:r>
              <a:rPr lang="fr-CA" dirty="0" smtClean="0"/>
              <a:t>Le décalage des commandes permet de tripler la fréquence de sortie, en maximisant la durée de vie des composantes.</a:t>
            </a:r>
          </a:p>
        </p:txBody>
      </p:sp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0" y="1272016"/>
            <a:ext cx="4928043" cy="5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2814</TotalTime>
  <Words>2176</Words>
  <Application>Microsoft Office PowerPoint</Application>
  <PresentationFormat>Widescreen</PresentationFormat>
  <Paragraphs>241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Simulation d’une alimentation des électroaimants d’un accélérateur de particules. </vt:lpstr>
      <vt:lpstr>Contexte et problématique</vt:lpstr>
      <vt:lpstr>Complexe du CERN</vt:lpstr>
      <vt:lpstr>Booster du Synchrotron à protons (PS-Booster)</vt:lpstr>
      <vt:lpstr>Nouvelle alimentation du PS-Booster</vt:lpstr>
      <vt:lpstr>Nouvelle alimentation du PS-Booster</vt:lpstr>
      <vt:lpstr>Cellule NPC de base</vt:lpstr>
      <vt:lpstr>Commande d’un bloc NPC</vt:lpstr>
      <vt:lpstr>Commande d’un bloc NPC</vt:lpstr>
      <vt:lpstr>Convertisseur CC-CC 4 quadrants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Francis Valois</cp:lastModifiedBy>
  <cp:revision>39</cp:revision>
  <dcterms:created xsi:type="dcterms:W3CDTF">2014-01-23T04:20:18Z</dcterms:created>
  <dcterms:modified xsi:type="dcterms:W3CDTF">2014-01-27T16:08:11Z</dcterms:modified>
</cp:coreProperties>
</file>