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75" r:id="rId4"/>
    <p:sldId id="276" r:id="rId5"/>
    <p:sldId id="277" r:id="rId6"/>
    <p:sldId id="284" r:id="rId7"/>
    <p:sldId id="278" r:id="rId8"/>
    <p:sldId id="279" r:id="rId9"/>
    <p:sldId id="280" r:id="rId10"/>
    <p:sldId id="281" r:id="rId11"/>
    <p:sldId id="259" r:id="rId12"/>
    <p:sldId id="285" r:id="rId13"/>
    <p:sldId id="257" r:id="rId14"/>
    <p:sldId id="260" r:id="rId15"/>
    <p:sldId id="261" r:id="rId16"/>
    <p:sldId id="262" r:id="rId17"/>
    <p:sldId id="263" r:id="rId18"/>
    <p:sldId id="282" r:id="rId19"/>
    <p:sldId id="283" r:id="rId20"/>
    <p:sldId id="266" r:id="rId21"/>
    <p:sldId id="267" r:id="rId22"/>
    <p:sldId id="271" r:id="rId23"/>
    <p:sldId id="272" r:id="rId24"/>
    <p:sldId id="273" r:id="rId25"/>
    <p:sldId id="274" r:id="rId26"/>
    <p:sldId id="268" r:id="rId27"/>
    <p:sldId id="269" r:id="rId28"/>
    <p:sldId id="27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41" autoAdjust="0"/>
  </p:normalViewPr>
  <p:slideViewPr>
    <p:cSldViewPr snapToGrid="0">
      <p:cViewPr>
        <p:scale>
          <a:sx n="100" d="100"/>
          <a:sy n="100" d="100"/>
        </p:scale>
        <p:origin x="744" y="570"/>
      </p:cViewPr>
      <p:guideLst>
        <p:guide orient="horz" pos="2160"/>
        <p:guide pos="3840"/>
      </p:guideLst>
    </p:cSldViewPr>
  </p:slideViewPr>
  <p:outlineViewPr>
    <p:cViewPr>
      <p:scale>
        <a:sx n="33" d="100"/>
        <a:sy n="33" d="100"/>
      </p:scale>
      <p:origin x="0" y="-660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C8908A9-1E53-4D85-A76B-A28D8BCB5503}"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4032158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8908A9-1E53-4D85-A76B-A28D8BCB5503}" type="datetimeFigureOut">
              <a:rPr lang="en-US" smtClean="0"/>
              <a:t>1/27/2014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3396815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908A9-1E53-4D85-A76B-A28D8BCB5503}"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1362734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908A9-1E53-4D85-A76B-A28D8BCB5503}"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9346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908A9-1E53-4D85-A76B-A28D8BCB5503}"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1860380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908A9-1E53-4D85-A76B-A28D8BCB5503}"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126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908A9-1E53-4D85-A76B-A28D8BCB5503}"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3417986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8908A9-1E53-4D85-A76B-A28D8BCB5503}"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1317968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8908A9-1E53-4D85-A76B-A28D8BCB5503}"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3471514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8908A9-1E53-4D85-A76B-A28D8BCB5503}"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68686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908A9-1E53-4D85-A76B-A28D8BCB5503}"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2255078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8908A9-1E53-4D85-A76B-A28D8BCB5503}" type="datetimeFigureOut">
              <a:rPr lang="en-US" smtClean="0"/>
              <a:t>1/27/2014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1657397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8908A9-1E53-4D85-A76B-A28D8BCB5503}" type="datetimeFigureOut">
              <a:rPr lang="en-US" smtClean="0"/>
              <a:t>1/27/2014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2216876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C8908A9-1E53-4D85-A76B-A28D8BCB5503}" type="datetimeFigureOut">
              <a:rPr lang="en-US" smtClean="0"/>
              <a:t>1/27/2014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374924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8908A9-1E53-4D85-A76B-A28D8BCB5503}" type="datetimeFigureOut">
              <a:rPr lang="en-US" smtClean="0"/>
              <a:t>1/27/2014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3104103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670039" y="6041362"/>
            <a:ext cx="911939" cy="365125"/>
          </a:xfrm>
        </p:spPr>
        <p:txBody>
          <a:bodyPr/>
          <a:lstStyle/>
          <a:p>
            <a:fld id="{5C8908A9-1E53-4D85-A76B-A28D8BCB5503}" type="datetimeFigureOut">
              <a:rPr lang="en-US" smtClean="0"/>
              <a:t>1/27/2014</a:t>
            </a:fld>
            <a:endParaRPr lang="en-US" dirty="0"/>
          </a:p>
        </p:txBody>
      </p:sp>
      <p:sp>
        <p:nvSpPr>
          <p:cNvPr id="3" name="Footer Placeholder 2"/>
          <p:cNvSpPr>
            <a:spLocks noGrp="1"/>
          </p:cNvSpPr>
          <p:nvPr>
            <p:ph type="ftr" sz="quarter" idx="11"/>
          </p:nvPr>
        </p:nvSpPr>
        <p:spPr>
          <a:xfrm>
            <a:off x="3142240" y="6041362"/>
            <a:ext cx="6297612" cy="365125"/>
          </a:xfrm>
        </p:spPr>
        <p:txBody>
          <a:bodyPr/>
          <a:lstStyle/>
          <a:p>
            <a:endParaRPr lang="en-US"/>
          </a:p>
        </p:txBody>
      </p:sp>
      <p:sp>
        <p:nvSpPr>
          <p:cNvPr id="4" name="Slide Number Placeholder 3"/>
          <p:cNvSpPr>
            <a:spLocks noGrp="1"/>
          </p:cNvSpPr>
          <p:nvPr>
            <p:ph type="sldNum" sz="quarter" idx="12"/>
          </p:nvPr>
        </p:nvSpPr>
        <p:spPr>
          <a:xfrm>
            <a:off x="11055569" y="6041362"/>
            <a:ext cx="683339" cy="365125"/>
          </a:xfrm>
        </p:spPr>
        <p:txBody>
          <a:bodyPr/>
          <a:lstStyle/>
          <a:p>
            <a:fld id="{83CAF439-82BC-4083-ACA7-1FC901220AC7}" type="slidenum">
              <a:rPr lang="en-US" smtClean="0"/>
              <a:t>‹#›</a:t>
            </a:fld>
            <a:endParaRPr lang="en-US"/>
          </a:p>
        </p:txBody>
      </p:sp>
      <p:grpSp>
        <p:nvGrpSpPr>
          <p:cNvPr id="5" name="Group 4"/>
          <p:cNvGrpSpPr/>
          <p:nvPr userDrawn="1"/>
        </p:nvGrpSpPr>
        <p:grpSpPr>
          <a:xfrm flipH="1">
            <a:off x="-1224508" y="-8467"/>
            <a:ext cx="13416502" cy="6866467"/>
            <a:chOff x="-1216551" y="-8467"/>
            <a:chExt cx="13416502" cy="6866467"/>
          </a:xfrm>
        </p:grpSpPr>
        <p:cxnSp>
          <p:nvCxnSpPr>
            <p:cNvPr id="6" name="Straight Connector 5"/>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Isosceles Triangle 9"/>
            <p:cNvSpPr/>
            <p:nvPr/>
          </p:nvSpPr>
          <p:spPr>
            <a:xfrm>
              <a:off x="8940284"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p:cNvSpPr/>
            <p:nvPr/>
          </p:nvSpPr>
          <p:spPr>
            <a:xfrm>
              <a:off x="-1216551"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1306602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8908A9-1E53-4D85-A76B-A28D8BCB5503}" type="datetimeFigureOut">
              <a:rPr lang="en-US" smtClean="0"/>
              <a:t>1/27/2014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2960242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1">
                <a:tint val="90000"/>
                <a:lumMod val="95000"/>
              </a:schemeClr>
            </a:gs>
            <a:gs pos="100000">
              <a:schemeClr val="bg1">
                <a:shade val="94000"/>
                <a:lumMod val="96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 name="Group 6"/>
          <p:cNvGrpSpPr/>
          <p:nvPr/>
        </p:nvGrpSpPr>
        <p:grpSpPr>
          <a:xfrm>
            <a:off x="-3" y="-8467"/>
            <a:ext cx="13416502" cy="6866467"/>
            <a:chOff x="-1216551" y="-8467"/>
            <a:chExt cx="13416502"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40284"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1216551"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C8908A9-1E53-4D85-A76B-A28D8BCB5503}" type="datetimeFigureOut">
              <a:rPr lang="en-US" smtClean="0"/>
              <a:t>1/27/2014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3CAF439-82BC-4083-ACA7-1FC901220AC7}" type="slidenum">
              <a:rPr lang="en-US" smtClean="0"/>
              <a:t>‹#›</a:t>
            </a:fld>
            <a:endParaRPr lang="en-US"/>
          </a:p>
        </p:txBody>
      </p:sp>
    </p:spTree>
    <p:extLst>
      <p:ext uri="{BB962C8B-B14F-4D97-AF65-F5344CB8AC3E}">
        <p14:creationId xmlns:p14="http://schemas.microsoft.com/office/powerpoint/2010/main" val="111699384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9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4.png"/><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16.jpe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5.png"/><Relationship Id="rId5" Type="http://schemas.openxmlformats.org/officeDocument/2006/relationships/slideLayout" Target="../slideLayouts/slideLayout2.xml"/><Relationship Id="rId4" Type="http://schemas.openxmlformats.org/officeDocument/2006/relationships/tags" Target="../tags/tag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CA" dirty="0"/>
              <a:t>Simulation d’une alimentation des électroaimants d’un accélérateur de</a:t>
            </a:r>
            <a:r>
              <a:rPr lang="fr-CA" b="1" cap="all" dirty="0"/>
              <a:t> </a:t>
            </a:r>
            <a:r>
              <a:rPr lang="fr-CA" dirty="0"/>
              <a:t>particules.</a:t>
            </a:r>
            <a:r>
              <a:rPr lang="en-US" dirty="0"/>
              <a:t> </a:t>
            </a:r>
          </a:p>
        </p:txBody>
      </p:sp>
      <p:sp>
        <p:nvSpPr>
          <p:cNvPr id="3" name="Subtitle 2"/>
          <p:cNvSpPr>
            <a:spLocks noGrp="1"/>
          </p:cNvSpPr>
          <p:nvPr>
            <p:ph type="subTitle" idx="1"/>
          </p:nvPr>
        </p:nvSpPr>
        <p:spPr/>
        <p:txBody>
          <a:bodyPr/>
          <a:lstStyle/>
          <a:p>
            <a:r>
              <a:rPr lang="fr-FR" dirty="0" smtClean="0"/>
              <a:t>Par l’équipe </a:t>
            </a:r>
            <a:r>
              <a:rPr lang="fr-FR" dirty="0" err="1" smtClean="0"/>
              <a:t>Électrosim</a:t>
            </a:r>
            <a:endParaRPr lang="fr-FR" dirty="0"/>
          </a:p>
        </p:txBody>
      </p:sp>
    </p:spTree>
    <p:extLst>
      <p:ext uri="{BB962C8B-B14F-4D97-AF65-F5344CB8AC3E}">
        <p14:creationId xmlns:p14="http://schemas.microsoft.com/office/powerpoint/2010/main" val="5494036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2"/>
          <p:cNvSpPr>
            <a:spLocks noGrp="1"/>
          </p:cNvSpPr>
          <p:nvPr>
            <p:ph type="title"/>
          </p:nvPr>
        </p:nvSpPr>
        <p:spPr/>
        <p:txBody>
          <a:bodyPr/>
          <a:lstStyle/>
          <a:p>
            <a:r>
              <a:rPr lang="fr-FR" dirty="0" smtClean="0"/>
              <a:t>Convertisseur CC-CC 4 quadrants</a:t>
            </a:r>
            <a:endParaRPr lang="fr-FR" dirty="0"/>
          </a:p>
        </p:txBody>
      </p:sp>
      <p:sp>
        <p:nvSpPr>
          <p:cNvPr id="19" name="Content Placeholder 18"/>
          <p:cNvSpPr>
            <a:spLocks noGrp="1"/>
          </p:cNvSpPr>
          <p:nvPr>
            <p:ph idx="1"/>
          </p:nvPr>
        </p:nvSpPr>
        <p:spPr>
          <a:xfrm>
            <a:off x="5936355" y="1270566"/>
            <a:ext cx="5578050" cy="5487551"/>
          </a:xfrm>
        </p:spPr>
        <p:txBody>
          <a:bodyPr>
            <a:normAutofit lnSpcReduction="10000"/>
          </a:bodyPr>
          <a:lstStyle/>
          <a:p>
            <a:r>
              <a:rPr lang="fr-CA" dirty="0" smtClean="0"/>
              <a:t>La figure de gauche présente une impulsion envoyée aux électroaimants</a:t>
            </a:r>
          </a:p>
          <a:p>
            <a:r>
              <a:rPr lang="fr-CA" dirty="0" smtClean="0"/>
              <a:t>La courbe rouge présente le courant dans l’électroaimant contrôlée par le convertisseur CC-CC 4 quadrants.</a:t>
            </a:r>
          </a:p>
          <a:p>
            <a:pPr lvl="1"/>
            <a:r>
              <a:rPr lang="fr-CA" dirty="0" smtClean="0"/>
              <a:t>On remarque que le courant est strictement positif</a:t>
            </a:r>
          </a:p>
          <a:p>
            <a:r>
              <a:rPr lang="fr-CA" dirty="0" smtClean="0"/>
              <a:t>La courbe verte foncée représente la tension aux bornes de l’aimant</a:t>
            </a:r>
          </a:p>
          <a:p>
            <a:pPr lvl="1"/>
            <a:r>
              <a:rPr lang="fr-CA" dirty="0" smtClean="0"/>
              <a:t>On remarque que l’aimant absorbe de la puissance pendant la phase de montée du courant et réinjecte de la puissance dans le condensateur lors de la phase de descente du courant.</a:t>
            </a:r>
          </a:p>
          <a:p>
            <a:r>
              <a:rPr lang="fr-CA" dirty="0" smtClean="0"/>
              <a:t>La courbe verte pâle représente la tension aux bornes du condensateur</a:t>
            </a:r>
          </a:p>
          <a:p>
            <a:pPr lvl="1"/>
            <a:r>
              <a:rPr lang="fr-CA" dirty="0" smtClean="0"/>
              <a:t>Quand le réseau ne suffit plus à fournir la puissance, le condensateur se décharge afin de fournir la puissance excédentaire</a:t>
            </a:r>
          </a:p>
        </p:txBody>
      </p:sp>
      <p:pic>
        <p:nvPicPr>
          <p:cNvPr id="3" name="Picture 2" descr="Screen Shot 2014-01-27 at 10.22.0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832" y="1411450"/>
            <a:ext cx="5281063" cy="4395207"/>
          </a:xfrm>
          <a:prstGeom prst="rect">
            <a:avLst/>
          </a:prstGeom>
        </p:spPr>
      </p:pic>
    </p:spTree>
    <p:extLst>
      <p:ext uri="{BB962C8B-B14F-4D97-AF65-F5344CB8AC3E}">
        <p14:creationId xmlns:p14="http://schemas.microsoft.com/office/powerpoint/2010/main" val="2376938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Objectifs</a:t>
            </a:r>
            <a:endParaRPr lang="fr-CA" dirty="0"/>
          </a:p>
        </p:txBody>
      </p:sp>
      <p:sp>
        <p:nvSpPr>
          <p:cNvPr id="3" name="Content Placeholder 2"/>
          <p:cNvSpPr>
            <a:spLocks noGrp="1"/>
          </p:cNvSpPr>
          <p:nvPr>
            <p:ph idx="1"/>
          </p:nvPr>
        </p:nvSpPr>
        <p:spPr>
          <a:xfrm>
            <a:off x="677334" y="1360489"/>
            <a:ext cx="8596668" cy="5173661"/>
          </a:xfrm>
        </p:spPr>
        <p:txBody>
          <a:bodyPr>
            <a:normAutofit lnSpcReduction="10000"/>
          </a:bodyPr>
          <a:lstStyle/>
          <a:p>
            <a:r>
              <a:rPr lang="fr-CA" dirty="0" smtClean="0"/>
              <a:t>Livrer 3 outils de dimensionnement</a:t>
            </a:r>
          </a:p>
          <a:p>
            <a:pPr lvl="1"/>
            <a:r>
              <a:rPr lang="fr-CA" dirty="0" smtClean="0"/>
              <a:t>Convivial</a:t>
            </a:r>
          </a:p>
          <a:p>
            <a:pPr lvl="1"/>
            <a:r>
              <a:rPr lang="fr-CA" dirty="0" smtClean="0"/>
              <a:t>Utilise des paramètres usuels </a:t>
            </a:r>
          </a:p>
          <a:p>
            <a:r>
              <a:rPr lang="fr-CA" dirty="0" smtClean="0"/>
              <a:t>Livrer 3 outils de simulation</a:t>
            </a:r>
          </a:p>
          <a:p>
            <a:pPr lvl="1"/>
            <a:r>
              <a:rPr lang="fr-CA" dirty="0" smtClean="0"/>
              <a:t>Vont valider que la conception choisie est fonctionnelle</a:t>
            </a:r>
          </a:p>
          <a:p>
            <a:pPr lvl="1"/>
            <a:r>
              <a:rPr lang="fr-CA" dirty="0" smtClean="0"/>
              <a:t>Vont comparer différents param</a:t>
            </a:r>
            <a:r>
              <a:rPr lang="fr-CA" dirty="0" smtClean="0"/>
              <a:t>ètres de dimensionnement</a:t>
            </a:r>
            <a:endParaRPr lang="fr-CA" dirty="0" smtClean="0"/>
          </a:p>
          <a:p>
            <a:pPr marL="742950" lvl="2" indent="-342900"/>
            <a:r>
              <a:rPr lang="fr-CA" dirty="0" smtClean="0"/>
              <a:t>Matlab (Simulink)</a:t>
            </a:r>
          </a:p>
          <a:p>
            <a:pPr marL="1200150" lvl="3" indent="-342900"/>
            <a:r>
              <a:rPr lang="fr-CA" dirty="0" smtClean="0"/>
              <a:t>Outil de simulation générique. Permet de simuler tout type de circuits, toutefois ce côté générique cause des temps de simulation beaucoup plus long pour une même précision comparé à des simulateurs spécifique. Problématique au niveau des variations rapides.</a:t>
            </a:r>
          </a:p>
          <a:p>
            <a:pPr marL="742950" lvl="2" indent="-342900"/>
            <a:r>
              <a:rPr lang="fr-CA" dirty="0" err="1" smtClean="0"/>
              <a:t>Opal</a:t>
            </a:r>
            <a:r>
              <a:rPr lang="fr-CA" dirty="0" smtClean="0"/>
              <a:t>-RT</a:t>
            </a:r>
          </a:p>
          <a:p>
            <a:pPr marL="1200150" lvl="3" indent="-342900"/>
            <a:r>
              <a:rPr lang="fr-CA" dirty="0" smtClean="0"/>
              <a:t>Simulateur en temps-réel, permet une comparaison directe avec le procédé implanté. Meilleur pour </a:t>
            </a:r>
            <a:r>
              <a:rPr lang="fr-CA" dirty="0"/>
              <a:t>l</a:t>
            </a:r>
            <a:r>
              <a:rPr lang="fr-CA" dirty="0" smtClean="0"/>
              <a:t>es tests d’intégration (Pas de simulation : &gt; 10 µs dans le cas du HYPERSIM). Permet de réaliser une simulation en temps-réel à partir d’un fichier de simulation Matlab.</a:t>
            </a:r>
          </a:p>
          <a:p>
            <a:pPr marL="742950" lvl="2" indent="-342900"/>
            <a:r>
              <a:rPr lang="fr-CA" dirty="0" smtClean="0"/>
              <a:t>PSIM</a:t>
            </a:r>
          </a:p>
          <a:p>
            <a:pPr marL="1200150" lvl="3" indent="-342900"/>
            <a:r>
              <a:rPr lang="fr-CA" dirty="0" smtClean="0"/>
              <a:t>PSIM est spécialement conçu pour les circuit d’électronique de puissance et des contrôle de moteur tandis que les simulateurs génériques sont conçu pour les circuit électrique de base. Ceci permet une meilleure rapidité et une meilleure précision. </a:t>
            </a:r>
            <a:endParaRPr lang="fr-CA" dirty="0" smtClean="0"/>
          </a:p>
        </p:txBody>
      </p:sp>
    </p:spTree>
    <p:extLst>
      <p:ext uri="{BB962C8B-B14F-4D97-AF65-F5344CB8AC3E}">
        <p14:creationId xmlns:p14="http://schemas.microsoft.com/office/powerpoint/2010/main" val="1618535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Objectifs</a:t>
            </a:r>
            <a:endParaRPr lang="fr-CA" dirty="0"/>
          </a:p>
        </p:txBody>
      </p:sp>
      <p:sp>
        <p:nvSpPr>
          <p:cNvPr id="3" name="Content Placeholder 2"/>
          <p:cNvSpPr>
            <a:spLocks noGrp="1"/>
          </p:cNvSpPr>
          <p:nvPr>
            <p:ph idx="1"/>
          </p:nvPr>
        </p:nvSpPr>
        <p:spPr>
          <a:xfrm>
            <a:off x="677334" y="1360489"/>
            <a:ext cx="8596668" cy="5173661"/>
          </a:xfrm>
        </p:spPr>
        <p:txBody>
          <a:bodyPr>
            <a:normAutofit/>
          </a:bodyPr>
          <a:lstStyle/>
          <a:p>
            <a:r>
              <a:rPr lang="fr-CA" dirty="0"/>
              <a:t>Documenter le fonctionnement des outils de dimensionnement et de simulation</a:t>
            </a:r>
          </a:p>
          <a:p>
            <a:pPr lvl="1"/>
            <a:r>
              <a:rPr lang="fr-CA" dirty="0"/>
              <a:t>Présenter des exemples d’utilisation</a:t>
            </a:r>
          </a:p>
          <a:p>
            <a:r>
              <a:rPr lang="fr-CA" dirty="0"/>
              <a:t>Implanter une validation croisée des 3 simulateurs</a:t>
            </a:r>
          </a:p>
          <a:p>
            <a:pPr lvl="1"/>
            <a:r>
              <a:rPr lang="fr-CA" dirty="0"/>
              <a:t>Permet de compenser les faiblesses de chacun des simulateurs</a:t>
            </a:r>
          </a:p>
          <a:p>
            <a:pPr lvl="1"/>
            <a:r>
              <a:rPr lang="fr-CA" dirty="0"/>
              <a:t>Simulateur Temps-Réel : </a:t>
            </a:r>
          </a:p>
          <a:p>
            <a:pPr lvl="2"/>
            <a:r>
              <a:rPr lang="fr-CA" dirty="0"/>
              <a:t>Comparaison avec le procédé réel du fait de sa structure de simulation</a:t>
            </a:r>
          </a:p>
          <a:p>
            <a:pPr lvl="1"/>
            <a:r>
              <a:rPr lang="fr-CA" dirty="0"/>
              <a:t>Simulateur hors-ligne (Simulink, PSIM):</a:t>
            </a:r>
          </a:p>
          <a:p>
            <a:pPr lvl="2"/>
            <a:r>
              <a:rPr lang="fr-CA" dirty="0"/>
              <a:t>Permet de valider les modèles mathématiques utilisés dans la conception de l’alimentation</a:t>
            </a:r>
          </a:p>
          <a:p>
            <a:pPr lvl="1"/>
            <a:r>
              <a:rPr lang="fr-CA" dirty="0"/>
              <a:t>Possibilité de différences marquée entre les deux types de simulateurs </a:t>
            </a:r>
          </a:p>
        </p:txBody>
      </p:sp>
    </p:spTree>
    <p:extLst>
      <p:ext uri="{BB962C8B-B14F-4D97-AF65-F5344CB8AC3E}">
        <p14:creationId xmlns:p14="http://schemas.microsoft.com/office/powerpoint/2010/main" val="7587502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Exigences</a:t>
            </a:r>
            <a:r>
              <a:rPr lang="en-US" dirty="0" smtClean="0"/>
              <a:t> du client (1/2)</a:t>
            </a:r>
            <a:endParaRPr lang="en-US" dirty="0"/>
          </a:p>
        </p:txBody>
      </p:sp>
      <p:sp>
        <p:nvSpPr>
          <p:cNvPr id="3" name="Content Placeholder 2"/>
          <p:cNvSpPr>
            <a:spLocks noGrp="1"/>
          </p:cNvSpPr>
          <p:nvPr>
            <p:ph idx="1"/>
          </p:nvPr>
        </p:nvSpPr>
        <p:spPr>
          <a:xfrm>
            <a:off x="677334" y="1801726"/>
            <a:ext cx="10811388" cy="5419942"/>
          </a:xfrm>
        </p:spPr>
        <p:txBody>
          <a:bodyPr>
            <a:normAutofit/>
          </a:bodyPr>
          <a:lstStyle/>
          <a:p>
            <a:r>
              <a:rPr lang="fr-FR" sz="2000" dirty="0"/>
              <a:t>Modéliser une cellule de base d'un onduleur triphasé à 3 niveaux de type NPC</a:t>
            </a:r>
          </a:p>
          <a:p>
            <a:r>
              <a:rPr lang="fr-FR" sz="2000" dirty="0"/>
              <a:t>Modéliser la commande dans le cas de l'onduleur de type AFE.</a:t>
            </a:r>
          </a:p>
          <a:p>
            <a:r>
              <a:rPr lang="fr-FR" sz="2000" dirty="0"/>
              <a:t>Implanter le modèle de la configuration de base d'un onduleur triphasé à 3 niveaux NPC dans un simulateur</a:t>
            </a:r>
          </a:p>
          <a:p>
            <a:r>
              <a:rPr lang="fr-FR" sz="2000" dirty="0"/>
              <a:t>Implanter le modèle de la commande dans le cas de l'onduleur de type AFE dans un simulateur</a:t>
            </a:r>
          </a:p>
          <a:p>
            <a:r>
              <a:rPr lang="fr-FR" sz="2000" dirty="0"/>
              <a:t>Fournir un outil de </a:t>
            </a:r>
            <a:r>
              <a:rPr lang="fr-FR" sz="2000" dirty="0" smtClean="0"/>
              <a:t>dimensionnement </a:t>
            </a:r>
            <a:r>
              <a:rPr lang="fr-FR" sz="2000" dirty="0"/>
              <a:t>pour l'onduleur de type AFE</a:t>
            </a:r>
          </a:p>
          <a:p>
            <a:r>
              <a:rPr lang="fr-FR" sz="2000" dirty="0"/>
              <a:t>Modéliser un convertisseur CC-CC à 4 quadrants à l'aide de plusieurs cellules de type onduleur NPC</a:t>
            </a:r>
          </a:p>
          <a:p>
            <a:r>
              <a:rPr lang="fr-FR" sz="2000" dirty="0"/>
              <a:t>Modéliser la commande d'un convertisseur CC-CC à 4 quadrants </a:t>
            </a:r>
          </a:p>
        </p:txBody>
      </p:sp>
    </p:spTree>
    <p:extLst>
      <p:ext uri="{BB962C8B-B14F-4D97-AF65-F5344CB8AC3E}">
        <p14:creationId xmlns:p14="http://schemas.microsoft.com/office/powerpoint/2010/main" val="30820638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Exigences</a:t>
            </a:r>
            <a:r>
              <a:rPr lang="en-US" dirty="0" smtClean="0"/>
              <a:t> du client (2/2)</a:t>
            </a:r>
            <a:endParaRPr lang="en-US" dirty="0"/>
          </a:p>
        </p:txBody>
      </p:sp>
      <p:sp>
        <p:nvSpPr>
          <p:cNvPr id="3" name="Content Placeholder 2"/>
          <p:cNvSpPr>
            <a:spLocks noGrp="1"/>
          </p:cNvSpPr>
          <p:nvPr>
            <p:ph idx="1"/>
          </p:nvPr>
        </p:nvSpPr>
        <p:spPr>
          <a:xfrm>
            <a:off x="677333" y="1683575"/>
            <a:ext cx="9378989" cy="4932595"/>
          </a:xfrm>
        </p:spPr>
        <p:txBody>
          <a:bodyPr>
            <a:normAutofit/>
          </a:bodyPr>
          <a:lstStyle/>
          <a:p>
            <a:r>
              <a:rPr lang="fr-FR" sz="2000" dirty="0"/>
              <a:t>Implanter le modèle d'un convertisseur CC-CC à 4 quadrants à l'aide de plusieurs cellules de type onduleur NPC avec des inductances de découplage dans un simulateur</a:t>
            </a:r>
          </a:p>
          <a:p>
            <a:r>
              <a:rPr lang="fr-FR" sz="2000" dirty="0"/>
              <a:t>Implanter le modèle de la commande d'un convertisseur CC-CC à 4 quadrants alimentant la charge spécifiée dans un simulateur</a:t>
            </a:r>
          </a:p>
          <a:p>
            <a:r>
              <a:rPr lang="fr-FR" sz="2000" dirty="0"/>
              <a:t>Fournir un outil de </a:t>
            </a:r>
            <a:r>
              <a:rPr lang="fr-FR" sz="2000" dirty="0" smtClean="0"/>
              <a:t>dimensionnement </a:t>
            </a:r>
            <a:r>
              <a:rPr lang="fr-FR" sz="2000" dirty="0"/>
              <a:t>pour le convertisseur CC-CC  à 4 quadrants</a:t>
            </a:r>
          </a:p>
          <a:p>
            <a:r>
              <a:rPr lang="fr-FR" sz="2000" dirty="0"/>
              <a:t>Implanter le modèle complet de l'alimentation du Booster</a:t>
            </a:r>
          </a:p>
          <a:p>
            <a:r>
              <a:rPr lang="fr-FR" sz="2000" dirty="0"/>
              <a:t>Effectuer la validation croisée des configurations implantées à l'aide de 3 simulateurs (PSIM, </a:t>
            </a:r>
            <a:r>
              <a:rPr lang="fr-FR" sz="2000" dirty="0" err="1"/>
              <a:t>SimPowerSystems</a:t>
            </a:r>
            <a:r>
              <a:rPr lang="fr-FR" sz="2000" dirty="0"/>
              <a:t>, </a:t>
            </a:r>
            <a:r>
              <a:rPr lang="fr-FR" sz="2000" dirty="0" err="1"/>
              <a:t>Opal</a:t>
            </a:r>
            <a:r>
              <a:rPr lang="fr-FR" sz="2000" dirty="0"/>
              <a:t>-RT)</a:t>
            </a:r>
          </a:p>
          <a:p>
            <a:r>
              <a:rPr lang="fr-FR" sz="2000" dirty="0"/>
              <a:t>Livrer une documentation pédagogique pour les divers outils de dimensionnement et de simulation</a:t>
            </a:r>
            <a:endParaRPr lang="en-US" sz="2000" dirty="0"/>
          </a:p>
          <a:p>
            <a:endParaRPr lang="en-US" sz="1600" dirty="0"/>
          </a:p>
        </p:txBody>
      </p:sp>
    </p:spTree>
    <p:extLst>
      <p:ext uri="{BB962C8B-B14F-4D97-AF65-F5344CB8AC3E}">
        <p14:creationId xmlns:p14="http://schemas.microsoft.com/office/powerpoint/2010/main" val="2996529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Méthodologie</a:t>
            </a:r>
            <a:r>
              <a:rPr lang="en-US" dirty="0" smtClean="0"/>
              <a:t> </a:t>
            </a:r>
            <a:r>
              <a:rPr lang="en-US" dirty="0" err="1" smtClean="0"/>
              <a:t>planifiée</a:t>
            </a:r>
            <a:r>
              <a:rPr lang="en-US" dirty="0" smtClean="0"/>
              <a:t> (1/3)</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dirty="0" err="1" smtClean="0"/>
              <a:t>Gestion</a:t>
            </a:r>
            <a:endParaRPr lang="en-US" sz="2800" dirty="0" smtClean="0"/>
          </a:p>
          <a:p>
            <a:r>
              <a:rPr lang="en-US" dirty="0" err="1" smtClean="0"/>
              <a:t>Réunions</a:t>
            </a:r>
            <a:r>
              <a:rPr lang="en-US" dirty="0" smtClean="0"/>
              <a:t> </a:t>
            </a:r>
            <a:r>
              <a:rPr lang="en-US" dirty="0" err="1" smtClean="0"/>
              <a:t>hebdomadaires</a:t>
            </a:r>
            <a:endParaRPr lang="en-US" dirty="0"/>
          </a:p>
          <a:p>
            <a:r>
              <a:rPr lang="fr-FR" dirty="0"/>
              <a:t>T</a:t>
            </a:r>
            <a:r>
              <a:rPr lang="fr-FR" dirty="0" smtClean="0"/>
              <a:t>âches de chacun des membres sont tenues à jour au moyen d’un fichier </a:t>
            </a:r>
            <a:r>
              <a:rPr lang="fr-FR" dirty="0" err="1" smtClean="0"/>
              <a:t>excel</a:t>
            </a:r>
            <a:r>
              <a:rPr lang="fr-FR" dirty="0" smtClean="0"/>
              <a:t> de gestion hebdomadaire</a:t>
            </a:r>
          </a:p>
          <a:p>
            <a:pPr lvl="1"/>
            <a:r>
              <a:rPr lang="fr-FR" dirty="0" smtClean="0"/>
              <a:t>Gain en souplesse et en efficacité de gestion</a:t>
            </a:r>
          </a:p>
          <a:p>
            <a:pPr lvl="1"/>
            <a:r>
              <a:rPr lang="fr-FR" dirty="0" smtClean="0"/>
              <a:t>Adapté pour la taille de l’équipe</a:t>
            </a:r>
          </a:p>
          <a:p>
            <a:pPr lvl="1"/>
            <a:r>
              <a:rPr lang="fr-FR" dirty="0" smtClean="0"/>
              <a:t>Maximise l’efficacité des réunions</a:t>
            </a:r>
          </a:p>
          <a:p>
            <a:r>
              <a:rPr lang="fr-FR" dirty="0" smtClean="0"/>
              <a:t>Mise à jour de révision et suivi effectué au moyen de la plateforme </a:t>
            </a:r>
            <a:r>
              <a:rPr lang="fr-FR" dirty="0" err="1" smtClean="0"/>
              <a:t>GitHub</a:t>
            </a:r>
            <a:endParaRPr lang="fr-FR" dirty="0" smtClean="0"/>
          </a:p>
          <a:p>
            <a:pPr lvl="1"/>
            <a:r>
              <a:rPr lang="fr-FR" dirty="0" smtClean="0"/>
              <a:t>Données sécurisées sur un serveur privé</a:t>
            </a:r>
          </a:p>
          <a:p>
            <a:pPr lvl="1"/>
            <a:r>
              <a:rPr lang="fr-FR" dirty="0" smtClean="0"/>
              <a:t>Permet le travail collaboratif</a:t>
            </a:r>
          </a:p>
          <a:p>
            <a:pPr lvl="1"/>
            <a:r>
              <a:rPr lang="fr-FR" dirty="0" err="1" smtClean="0"/>
              <a:t>Multi-plateforme</a:t>
            </a:r>
            <a:endParaRPr lang="fr-FR" dirty="0" smtClean="0"/>
          </a:p>
          <a:p>
            <a:pPr lvl="1"/>
            <a:endParaRPr lang="fr-FR" dirty="0" smtClean="0"/>
          </a:p>
          <a:p>
            <a:pPr marL="457200" lvl="1" indent="0">
              <a:buNone/>
            </a:pPr>
            <a:endParaRPr lang="en-US" dirty="0" smtClean="0"/>
          </a:p>
        </p:txBody>
      </p:sp>
    </p:spTree>
    <p:extLst>
      <p:ext uri="{BB962C8B-B14F-4D97-AF65-F5344CB8AC3E}">
        <p14:creationId xmlns:p14="http://schemas.microsoft.com/office/powerpoint/2010/main" val="483988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dirty="0" smtClean="0"/>
              <a:t>Méthodologie planifiée (2/3)</a:t>
            </a:r>
            <a:endParaRPr lang="fr-FR" dirty="0"/>
          </a:p>
        </p:txBody>
      </p:sp>
      <p:sp>
        <p:nvSpPr>
          <p:cNvPr id="5" name="Content Placeholder 4"/>
          <p:cNvSpPr>
            <a:spLocks noGrp="1"/>
          </p:cNvSpPr>
          <p:nvPr>
            <p:ph idx="1"/>
          </p:nvPr>
        </p:nvSpPr>
        <p:spPr>
          <a:xfrm>
            <a:off x="573965" y="1314373"/>
            <a:ext cx="9925368" cy="5543627"/>
          </a:xfrm>
        </p:spPr>
        <p:txBody>
          <a:bodyPr>
            <a:normAutofit lnSpcReduction="10000"/>
          </a:bodyPr>
          <a:lstStyle/>
          <a:p>
            <a:pPr marL="0" indent="0">
              <a:buNone/>
            </a:pPr>
            <a:r>
              <a:rPr lang="fr-FR" sz="2800" dirty="0" smtClean="0"/>
              <a:t>Réalisation pratique</a:t>
            </a:r>
          </a:p>
          <a:p>
            <a:r>
              <a:rPr lang="fr-FR" sz="2200" dirty="0" smtClean="0"/>
              <a:t>Modélisation de chacune des composantes en employant d’abord les modèles idéaux, puis en y ajoutant des caractéristiques linéaires et non linéaires jusqu’à représenter, de manière la plus exacte possible (en prenant en compte les limitations techniques liées à l’exécution du simulation), le comportement de la composante en question</a:t>
            </a:r>
          </a:p>
          <a:p>
            <a:r>
              <a:rPr lang="fr-FR" sz="2200" dirty="0" smtClean="0"/>
              <a:t>Intégration du modèle de composante dans un sous-bloc paramétrable et aisément </a:t>
            </a:r>
            <a:r>
              <a:rPr lang="fr-FR" sz="2200" dirty="0" err="1" smtClean="0"/>
              <a:t>duplicable</a:t>
            </a:r>
            <a:endParaRPr lang="fr-FR" sz="2200" dirty="0" smtClean="0"/>
          </a:p>
          <a:p>
            <a:pPr lvl="1"/>
            <a:r>
              <a:rPr lang="fr-FR" sz="2200" dirty="0" smtClean="0"/>
              <a:t>Essais sur les différents simulateurs pour valider le comportement</a:t>
            </a:r>
          </a:p>
          <a:p>
            <a:r>
              <a:rPr lang="fr-FR" sz="2200" dirty="0" smtClean="0"/>
              <a:t>Intégration des différents </a:t>
            </a:r>
            <a:r>
              <a:rPr lang="fr-FR" sz="2200" dirty="0" err="1" smtClean="0"/>
              <a:t>modèl</a:t>
            </a:r>
            <a:r>
              <a:rPr lang="fr-FR" sz="2200" dirty="0" smtClean="0"/>
              <a:t> es de composantes de manière à réaliser le redresseur NPC</a:t>
            </a:r>
          </a:p>
          <a:p>
            <a:r>
              <a:rPr lang="fr-FR" sz="2200" dirty="0" smtClean="0"/>
              <a:t>Modélisation d’une commande “</a:t>
            </a:r>
            <a:r>
              <a:rPr lang="fr-FR" sz="2200" dirty="0" err="1" smtClean="0"/>
              <a:t>Multilevel</a:t>
            </a:r>
            <a:r>
              <a:rPr lang="fr-FR" sz="2200" dirty="0" smtClean="0"/>
              <a:t> </a:t>
            </a:r>
            <a:r>
              <a:rPr lang="fr-FR" sz="2200" dirty="0" err="1" smtClean="0"/>
              <a:t>Space</a:t>
            </a:r>
            <a:r>
              <a:rPr lang="fr-FR" sz="2200" dirty="0" smtClean="0"/>
              <a:t> </a:t>
            </a:r>
            <a:r>
              <a:rPr lang="fr-FR" sz="2200" dirty="0" err="1" smtClean="0"/>
              <a:t>Vector</a:t>
            </a:r>
            <a:r>
              <a:rPr lang="fr-FR" sz="2200" dirty="0" smtClean="0"/>
              <a:t> PWM” et intégration au redresseur NPC</a:t>
            </a:r>
          </a:p>
          <a:p>
            <a:pPr marL="742950" lvl="2" indent="-342900"/>
            <a:r>
              <a:rPr lang="fr-FR" sz="2000" dirty="0" smtClean="0"/>
              <a:t>Essais sur les différents simulateurs pour valider le comportement</a:t>
            </a:r>
          </a:p>
          <a:p>
            <a:endParaRPr lang="en-US" dirty="0"/>
          </a:p>
          <a:p>
            <a:pPr lvl="1"/>
            <a:endParaRPr lang="fr-FR" dirty="0"/>
          </a:p>
          <a:p>
            <a:pPr marL="457200" lvl="1" indent="0">
              <a:buNone/>
            </a:pPr>
            <a:endParaRPr lang="en-US" dirty="0"/>
          </a:p>
          <a:p>
            <a:endParaRPr lang="en-US" dirty="0"/>
          </a:p>
        </p:txBody>
      </p:sp>
    </p:spTree>
    <p:extLst>
      <p:ext uri="{BB962C8B-B14F-4D97-AF65-F5344CB8AC3E}">
        <p14:creationId xmlns:p14="http://schemas.microsoft.com/office/powerpoint/2010/main" val="1125282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Méthodologie planifiée </a:t>
            </a:r>
            <a:r>
              <a:rPr lang="fr-FR" dirty="0" smtClean="0"/>
              <a:t>(3/</a:t>
            </a:r>
            <a:r>
              <a:rPr lang="fr-FR" dirty="0"/>
              <a:t>3)</a:t>
            </a:r>
            <a:endParaRPr lang="en-US" dirty="0"/>
          </a:p>
        </p:txBody>
      </p:sp>
      <p:sp>
        <p:nvSpPr>
          <p:cNvPr id="3" name="Content Placeholder 2"/>
          <p:cNvSpPr>
            <a:spLocks noGrp="1"/>
          </p:cNvSpPr>
          <p:nvPr>
            <p:ph idx="1"/>
          </p:nvPr>
        </p:nvSpPr>
        <p:spPr/>
        <p:txBody>
          <a:bodyPr>
            <a:normAutofit lnSpcReduction="10000"/>
          </a:bodyPr>
          <a:lstStyle/>
          <a:p>
            <a:r>
              <a:rPr lang="fr-FR" sz="2200" dirty="0"/>
              <a:t>Réalisation d’une boucle de contrôle permettant de maintenir la tension aux bornes de la banque de condensateurs constante selon l’appel de puissance</a:t>
            </a:r>
          </a:p>
          <a:p>
            <a:pPr marL="800100" lvl="3" indent="-342900"/>
            <a:r>
              <a:rPr lang="fr-FR" sz="1800" dirty="0"/>
              <a:t>Essais sur les différents simulateurs pour valider le comportement</a:t>
            </a:r>
          </a:p>
          <a:p>
            <a:r>
              <a:rPr lang="fr-FR" sz="2200" dirty="0"/>
              <a:t>Adaptation du redresseur de manière à le convertir en onduleur pour le convertisseur 4 cadrans</a:t>
            </a:r>
          </a:p>
          <a:p>
            <a:r>
              <a:rPr lang="fr-FR" sz="2200" dirty="0"/>
              <a:t>Adaptation de la commande pour le convertisseur 4 cadrans</a:t>
            </a:r>
          </a:p>
          <a:p>
            <a:r>
              <a:rPr lang="fr-FR" sz="2200" dirty="0"/>
              <a:t>Réalisation d’une boucle de contrôle globale permettant de réinjecter la puissance des électroaimants dans le réseau</a:t>
            </a:r>
          </a:p>
          <a:p>
            <a:pPr marL="800100" lvl="3" indent="-342900"/>
            <a:r>
              <a:rPr lang="fr-FR" sz="1800" dirty="0"/>
              <a:t>Essais sur les différents simulateurs pour valider le comportement</a:t>
            </a:r>
          </a:p>
          <a:p>
            <a:endParaRPr lang="en-US" dirty="0"/>
          </a:p>
        </p:txBody>
      </p:sp>
    </p:spTree>
    <p:extLst>
      <p:ext uri="{BB962C8B-B14F-4D97-AF65-F5344CB8AC3E}">
        <p14:creationId xmlns:p14="http://schemas.microsoft.com/office/powerpoint/2010/main" val="2026603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err="1" smtClean="0"/>
              <a:t>État</a:t>
            </a:r>
            <a:r>
              <a:rPr lang="en-US" dirty="0" smtClean="0"/>
              <a:t> de la situation (1/2)</a:t>
            </a:r>
            <a:endParaRPr lang="en-US" dirty="0"/>
          </a:p>
        </p:txBody>
      </p:sp>
      <p:pic>
        <p:nvPicPr>
          <p:cNvPr id="1026" name="Picture 2" descr="D:\LiberT\Desktop\schéma.png"/>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1193800" y="1930400"/>
            <a:ext cx="9245600" cy="4720393"/>
          </a:xfrm>
          <a:prstGeom prst="rect">
            <a:avLst/>
          </a:prstGeom>
          <a:noFill/>
          <a:ln w="19050">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sp>
        <p:nvSpPr>
          <p:cNvPr id="5" name="Title 1"/>
          <p:cNvSpPr txBox="1">
            <a:spLocks/>
          </p:cNvSpPr>
          <p:nvPr>
            <p:custDataLst>
              <p:tags r:id="rId3"/>
            </p:custDataLst>
          </p:nvPr>
        </p:nvSpPr>
        <p:spPr>
          <a:xfrm>
            <a:off x="1200476" y="1426029"/>
            <a:ext cx="9238924"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dirty="0" err="1" smtClean="0"/>
              <a:t>Schéma</a:t>
            </a:r>
            <a:r>
              <a:rPr lang="en-US" sz="2400" dirty="0" smtClean="0"/>
              <a:t> d’un </a:t>
            </a:r>
            <a:r>
              <a:rPr lang="en-US" sz="2400" dirty="0" err="1" smtClean="0"/>
              <a:t>redresseur</a:t>
            </a:r>
            <a:r>
              <a:rPr lang="en-US" sz="2400" dirty="0" smtClean="0"/>
              <a:t> NPC à 3 </a:t>
            </a:r>
            <a:r>
              <a:rPr lang="en-US" sz="2400" dirty="0" err="1" smtClean="0"/>
              <a:t>niveaux</a:t>
            </a:r>
            <a:r>
              <a:rPr lang="en-US" sz="2400" dirty="0" smtClean="0"/>
              <a:t> de base</a:t>
            </a:r>
          </a:p>
        </p:txBody>
      </p:sp>
    </p:spTree>
    <p:extLst>
      <p:ext uri="{BB962C8B-B14F-4D97-AF65-F5344CB8AC3E}">
        <p14:creationId xmlns:p14="http://schemas.microsoft.com/office/powerpoint/2010/main" val="3388709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custDataLst>
              <p:tags r:id="rId1"/>
            </p:custDataLst>
          </p:nvPr>
        </p:nvSpPr>
        <p:spPr>
          <a:xfrm>
            <a:off x="677334" y="609600"/>
            <a:ext cx="8596668" cy="1320800"/>
          </a:xfrm>
        </p:spPr>
        <p:txBody>
          <a:bodyPr/>
          <a:lstStyle/>
          <a:p>
            <a:r>
              <a:rPr lang="en-US" dirty="0" err="1" smtClean="0"/>
              <a:t>État</a:t>
            </a:r>
            <a:r>
              <a:rPr lang="en-US" dirty="0" smtClean="0"/>
              <a:t> de la situation (2/2)</a:t>
            </a:r>
            <a:endParaRPr lang="en-US" dirty="0"/>
          </a:p>
        </p:txBody>
      </p:sp>
      <p:sp>
        <p:nvSpPr>
          <p:cNvPr id="5" name="Content Placeholder 2"/>
          <p:cNvSpPr>
            <a:spLocks noGrp="1"/>
          </p:cNvSpPr>
          <p:nvPr>
            <p:ph idx="1"/>
            <p:custDataLst>
              <p:tags r:id="rId2"/>
            </p:custDataLst>
          </p:nvPr>
        </p:nvSpPr>
        <p:spPr>
          <a:xfrm>
            <a:off x="677334" y="2160589"/>
            <a:ext cx="8596668" cy="3880773"/>
          </a:xfrm>
        </p:spPr>
        <p:txBody>
          <a:bodyPr>
            <a:normAutofit/>
          </a:bodyPr>
          <a:lstStyle/>
          <a:p>
            <a:pPr marL="0" indent="0">
              <a:buNone/>
            </a:pPr>
            <a:endParaRPr lang="en-US" sz="2800" dirty="0"/>
          </a:p>
        </p:txBody>
      </p:sp>
      <p:pic>
        <p:nvPicPr>
          <p:cNvPr id="2050" name="Picture 2" descr="D:\LiberT\Desktop\simu.png"/>
          <p:cNvPicPr>
            <a:picLocks noChangeAspect="1" noChangeArrowheads="1"/>
          </p:cNvPicPr>
          <p:nvPr>
            <p:custDataLst>
              <p:tags r:id="rId3"/>
            </p:custDataLst>
          </p:nvPr>
        </p:nvPicPr>
        <p:blipFill>
          <a:blip r:embed="rId6">
            <a:extLst>
              <a:ext uri="{28A0092B-C50C-407E-A947-70E740481C1C}">
                <a14:useLocalDpi xmlns:a14="http://schemas.microsoft.com/office/drawing/2010/main" val="0"/>
              </a:ext>
            </a:extLst>
          </a:blip>
          <a:srcRect/>
          <a:stretch>
            <a:fillRect/>
          </a:stretch>
        </p:blipFill>
        <p:spPr bwMode="auto">
          <a:xfrm>
            <a:off x="304799" y="1473201"/>
            <a:ext cx="6950628" cy="358986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LiberT\Desktop\à la source.JPG"/>
          <p:cNvPicPr>
            <a:picLocks noChangeAspect="1" noChangeArrowheads="1"/>
          </p:cNvPicPr>
          <p:nvPr>
            <p:custDataLst>
              <p:tags r:id="rId4"/>
            </p:custDataLst>
          </p:nvPr>
        </p:nvPicPr>
        <p:blipFill>
          <a:blip r:embed="rId7">
            <a:extLst>
              <a:ext uri="{28A0092B-C50C-407E-A947-70E740481C1C}">
                <a14:useLocalDpi xmlns:a14="http://schemas.microsoft.com/office/drawing/2010/main" val="0"/>
              </a:ext>
            </a:extLst>
          </a:blip>
          <a:srcRect/>
          <a:stretch>
            <a:fillRect/>
          </a:stretch>
        </p:blipFill>
        <p:spPr bwMode="auto">
          <a:xfrm>
            <a:off x="4975668" y="2794001"/>
            <a:ext cx="7104062" cy="3829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239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Contexte et problématique</a:t>
            </a:r>
            <a:endParaRPr lang="fr-FR" dirty="0"/>
          </a:p>
        </p:txBody>
      </p:sp>
      <p:sp>
        <p:nvSpPr>
          <p:cNvPr id="10" name="Content Placeholder 9"/>
          <p:cNvSpPr>
            <a:spLocks noGrp="1"/>
          </p:cNvSpPr>
          <p:nvPr>
            <p:ph idx="1"/>
          </p:nvPr>
        </p:nvSpPr>
        <p:spPr>
          <a:xfrm>
            <a:off x="4779748" y="1398354"/>
            <a:ext cx="6236753" cy="4842773"/>
          </a:xfrm>
        </p:spPr>
        <p:txBody>
          <a:bodyPr/>
          <a:lstStyle/>
          <a:p>
            <a:r>
              <a:rPr lang="fr-CA" dirty="0" smtClean="0"/>
              <a:t>Le CERN est un laboratoire de recherche multidisciplinaire sur la physique fondamentale</a:t>
            </a:r>
          </a:p>
          <a:p>
            <a:pPr lvl="1"/>
            <a:r>
              <a:rPr lang="fr-CA" dirty="0" smtClean="0"/>
              <a:t>Le CERN est situé en Suisse (Genève)</a:t>
            </a:r>
          </a:p>
          <a:p>
            <a:pPr lvl="1"/>
            <a:r>
              <a:rPr lang="fr-CA" dirty="0" smtClean="0"/>
              <a:t>Le laboratoire est constitué d’une chaîne complexe d’accélérateurs de particules</a:t>
            </a:r>
          </a:p>
          <a:p>
            <a:r>
              <a:rPr lang="fr-CA" dirty="0" smtClean="0"/>
              <a:t>Le LEEPCI est un laboratoire de recherche de l’université Laval et se concentre sur la</a:t>
            </a:r>
          </a:p>
          <a:p>
            <a:pPr lvl="1"/>
            <a:r>
              <a:rPr lang="fr-CA" dirty="0" smtClean="0"/>
              <a:t>simulation de réseaux électriques;</a:t>
            </a:r>
          </a:p>
          <a:p>
            <a:pPr lvl="1"/>
            <a:r>
              <a:rPr lang="fr-CA" dirty="0" smtClean="0"/>
              <a:t>modélisation et conception de machines électriques;</a:t>
            </a:r>
          </a:p>
          <a:p>
            <a:pPr lvl="1"/>
            <a:r>
              <a:rPr lang="fr-CA" dirty="0" smtClean="0"/>
              <a:t>modélisation et conception de convertisseurs d’électronique de puissance.</a:t>
            </a:r>
          </a:p>
          <a:p>
            <a:r>
              <a:rPr lang="fr-CA" dirty="0" smtClean="0"/>
              <a:t>OPAL-RT est une compagnie spécialisée dans la développement de simulateurs temps réel PC/FPGA</a:t>
            </a:r>
          </a:p>
          <a:p>
            <a:endParaRPr lang="en-US" dirty="0" smtClean="0"/>
          </a:p>
          <a:p>
            <a:pPr lvl="1"/>
            <a:endParaRPr lang="en-US" dirty="0" smtClean="0"/>
          </a:p>
          <a:p>
            <a:pPr lvl="1"/>
            <a:endParaRPr lang="en-US" dirty="0"/>
          </a:p>
        </p:txBody>
      </p:sp>
      <p:pic>
        <p:nvPicPr>
          <p:cNvPr id="6" name="Picture 9" descr="CERN144"/>
          <p:cNvPicPr>
            <a:picLocks noChangeAspect="1" noChangeArrowheads="1"/>
          </p:cNvPicPr>
          <p:nvPr/>
        </p:nvPicPr>
        <p:blipFill>
          <a:blip r:embed="rId2" cstate="print"/>
          <a:srcRect/>
          <a:stretch>
            <a:fillRect/>
          </a:stretch>
        </p:blipFill>
        <p:spPr bwMode="auto">
          <a:xfrm>
            <a:off x="1200351" y="3498478"/>
            <a:ext cx="434975" cy="489522"/>
          </a:xfrm>
          <a:prstGeom prst="rect">
            <a:avLst/>
          </a:prstGeom>
          <a:noFill/>
          <a:ln w="9525">
            <a:noFill/>
            <a:miter lim="800000"/>
            <a:headEnd/>
            <a:tailEnd/>
          </a:ln>
        </p:spPr>
      </p:pic>
      <p:pic>
        <p:nvPicPr>
          <p:cNvPr id="7" name="Image 12" descr="logo-leepci-s.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7380" y="3512747"/>
            <a:ext cx="1833298" cy="412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Image 5"/>
          <p:cNvPicPr>
            <a:picLocks noChangeAspect="1"/>
          </p:cNvPicPr>
          <p:nvPr/>
        </p:nvPicPr>
        <p:blipFill>
          <a:blip r:embed="rId4"/>
          <a:stretch>
            <a:fillRect/>
          </a:stretch>
        </p:blipFill>
        <p:spPr>
          <a:xfrm>
            <a:off x="3927588" y="3441402"/>
            <a:ext cx="655695" cy="606423"/>
          </a:xfrm>
          <a:prstGeom prst="rect">
            <a:avLst/>
          </a:prstGeom>
        </p:spPr>
      </p:pic>
      <p:sp>
        <p:nvSpPr>
          <p:cNvPr id="2" name="TextBox 1"/>
          <p:cNvSpPr txBox="1"/>
          <p:nvPr/>
        </p:nvSpPr>
        <p:spPr>
          <a:xfrm>
            <a:off x="1441278" y="2639750"/>
            <a:ext cx="2903359" cy="523220"/>
          </a:xfrm>
          <a:prstGeom prst="rect">
            <a:avLst/>
          </a:prstGeom>
          <a:noFill/>
        </p:spPr>
        <p:txBody>
          <a:bodyPr wrap="none" rtlCol="0">
            <a:spAutoFit/>
          </a:bodyPr>
          <a:lstStyle/>
          <a:p>
            <a:r>
              <a:rPr lang="fr-CA" sz="2800" dirty="0" smtClean="0"/>
              <a:t>Clients du projet</a:t>
            </a:r>
            <a:endParaRPr lang="fr-CA" sz="2800" dirty="0"/>
          </a:p>
        </p:txBody>
      </p:sp>
    </p:spTree>
    <p:extLst>
      <p:ext uri="{BB962C8B-B14F-4D97-AF65-F5344CB8AC3E}">
        <p14:creationId xmlns:p14="http://schemas.microsoft.com/office/powerpoint/2010/main" val="14000825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t>Diagramme de </a:t>
            </a:r>
            <a:r>
              <a:rPr lang="fr-FR" b="1" dirty="0" smtClean="0"/>
              <a:t>contexte</a:t>
            </a:r>
            <a:r>
              <a:rPr lang="fr-FR" dirty="0"/>
              <a:t/>
            </a:r>
            <a:br>
              <a:rPr lang="fr-FR" dirty="0"/>
            </a:br>
            <a:endParaRPr lang="en-US" dirty="0"/>
          </a:p>
        </p:txBody>
      </p:sp>
      <p:sp>
        <p:nvSpPr>
          <p:cNvPr id="4" name="TextBox 3"/>
          <p:cNvSpPr txBox="1"/>
          <p:nvPr/>
        </p:nvSpPr>
        <p:spPr>
          <a:xfrm flipH="1">
            <a:off x="4806735" y="-989472"/>
            <a:ext cx="3521850" cy="4179537"/>
          </a:xfrm>
          <a:prstGeom prst="rect">
            <a:avLst/>
          </a:prstGeom>
          <a:noFill/>
        </p:spPr>
        <p:txBody>
          <a:bodyPr wrap="square" rtlCol="0">
            <a:spAutoFit/>
          </a:bodyPr>
          <a:lstStyle/>
          <a:p>
            <a:endParaRPr lang="fr-CA"/>
          </a:p>
        </p:txBody>
      </p:sp>
      <p:pic>
        <p:nvPicPr>
          <p:cNvPr id="6" name="Picture 5" descr="Contexte_D4 - New Pag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90" y="1314373"/>
            <a:ext cx="9839897" cy="4982184"/>
          </a:xfrm>
          <a:prstGeom prst="rect">
            <a:avLst/>
          </a:prstGeom>
        </p:spPr>
      </p:pic>
    </p:spTree>
    <p:extLst>
      <p:ext uri="{BB962C8B-B14F-4D97-AF65-F5344CB8AC3E}">
        <p14:creationId xmlns:p14="http://schemas.microsoft.com/office/powerpoint/2010/main" val="3337306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r-CA" dirty="0" smtClean="0"/>
              <a:t>Diagramme des propriétés fonctionnelles</a:t>
            </a:r>
            <a:br>
              <a:rPr lang="fr-CA" dirty="0" smtClean="0"/>
            </a:br>
            <a:r>
              <a:rPr lang="fr-CA" sz="1800" i="1" dirty="0" smtClean="0"/>
              <a:t>*Version complète à la fin</a:t>
            </a:r>
            <a:endParaRPr lang="fr-CA" sz="1800" i="1" dirty="0"/>
          </a:p>
        </p:txBody>
      </p:sp>
      <p:sp>
        <p:nvSpPr>
          <p:cNvPr id="3" name="Content Placeholder 2"/>
          <p:cNvSpPr>
            <a:spLocks noGrp="1"/>
          </p:cNvSpPr>
          <p:nvPr>
            <p:ph idx="1"/>
          </p:nvPr>
        </p:nvSpPr>
        <p:spPr>
          <a:xfrm>
            <a:off x="618265" y="1835687"/>
            <a:ext cx="10087805" cy="4810020"/>
          </a:xfrm>
        </p:spPr>
        <p:txBody>
          <a:bodyPr>
            <a:normAutofit lnSpcReduction="10000"/>
          </a:bodyPr>
          <a:lstStyle/>
          <a:p>
            <a:r>
              <a:rPr lang="fr-FR" sz="2800" dirty="0" smtClean="0"/>
              <a:t>Fonctionnalités rattachées au simulateur (1/2)</a:t>
            </a:r>
          </a:p>
          <a:p>
            <a:pPr lvl="1"/>
            <a:r>
              <a:rPr lang="fr-FR" sz="2600" dirty="0" smtClean="0"/>
              <a:t>Accepter des paramètres de modélisation</a:t>
            </a:r>
          </a:p>
          <a:p>
            <a:pPr lvl="1"/>
            <a:r>
              <a:rPr lang="fr-FR" sz="2600" dirty="0" smtClean="0"/>
              <a:t>Abaisser la tension du réseau alternatif</a:t>
            </a:r>
          </a:p>
          <a:p>
            <a:pPr lvl="2"/>
            <a:r>
              <a:rPr lang="fr-FR" sz="2400" dirty="0" smtClean="0"/>
              <a:t>Rendement (%), Ratio (%)</a:t>
            </a:r>
          </a:p>
          <a:p>
            <a:pPr lvl="1"/>
            <a:r>
              <a:rPr lang="fr-FR" sz="2600" dirty="0" smtClean="0"/>
              <a:t>Redresser le signal d’entrée à la sortie du transformateur</a:t>
            </a:r>
          </a:p>
          <a:p>
            <a:pPr lvl="2"/>
            <a:r>
              <a:rPr lang="fr-FR" sz="2400" dirty="0" smtClean="0"/>
              <a:t>Ondulation de tension (%)</a:t>
            </a:r>
          </a:p>
          <a:p>
            <a:pPr lvl="2"/>
            <a:r>
              <a:rPr lang="fr-FR" sz="2400" dirty="0" smtClean="0"/>
              <a:t>Niveau moyen (kV)</a:t>
            </a:r>
          </a:p>
          <a:p>
            <a:pPr lvl="2"/>
            <a:r>
              <a:rPr lang="fr-FR" sz="2400" dirty="0" smtClean="0"/>
              <a:t>Rendement (%)</a:t>
            </a:r>
          </a:p>
          <a:p>
            <a:pPr lvl="2"/>
            <a:r>
              <a:rPr lang="fr-FR" sz="2400" dirty="0" smtClean="0"/>
              <a:t>Puissance moyenne (MW)</a:t>
            </a:r>
          </a:p>
          <a:p>
            <a:pPr lvl="2"/>
            <a:r>
              <a:rPr lang="fr-FR" sz="2400" dirty="0" smtClean="0"/>
              <a:t>Puissance crête (MW)</a:t>
            </a:r>
          </a:p>
        </p:txBody>
      </p:sp>
    </p:spTree>
    <p:extLst>
      <p:ext uri="{BB962C8B-B14F-4D97-AF65-F5344CB8AC3E}">
        <p14:creationId xmlns:p14="http://schemas.microsoft.com/office/powerpoint/2010/main" val="261770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r-CA" dirty="0" smtClean="0"/>
              <a:t>Diagramme des propriétés fonctionnelles</a:t>
            </a:r>
            <a:br>
              <a:rPr lang="fr-CA" dirty="0" smtClean="0"/>
            </a:br>
            <a:r>
              <a:rPr lang="fr-CA" sz="1800" i="1" dirty="0" smtClean="0"/>
              <a:t>*Version complète à la fin</a:t>
            </a:r>
            <a:endParaRPr lang="fr-CA" sz="1800" i="1" dirty="0"/>
          </a:p>
        </p:txBody>
      </p:sp>
      <p:sp>
        <p:nvSpPr>
          <p:cNvPr id="3" name="Content Placeholder 2"/>
          <p:cNvSpPr>
            <a:spLocks noGrp="1"/>
          </p:cNvSpPr>
          <p:nvPr>
            <p:ph idx="1"/>
          </p:nvPr>
        </p:nvSpPr>
        <p:spPr>
          <a:xfrm>
            <a:off x="618265" y="1835687"/>
            <a:ext cx="10087805" cy="4810020"/>
          </a:xfrm>
        </p:spPr>
        <p:txBody>
          <a:bodyPr>
            <a:normAutofit fontScale="62500" lnSpcReduction="20000"/>
          </a:bodyPr>
          <a:lstStyle/>
          <a:p>
            <a:r>
              <a:rPr lang="fr-FR" sz="2800" dirty="0" smtClean="0"/>
              <a:t>Fonctionnalités rattachées au simulateur (2/2)</a:t>
            </a:r>
          </a:p>
          <a:p>
            <a:pPr lvl="1"/>
            <a:r>
              <a:rPr lang="fr-FR" sz="2600" dirty="0" smtClean="0"/>
              <a:t>Commander un onduleur triphasé de type NPC</a:t>
            </a:r>
          </a:p>
          <a:p>
            <a:pPr lvl="2"/>
            <a:r>
              <a:rPr lang="fr-FR" sz="2400" dirty="0" smtClean="0"/>
              <a:t>Effort du contrôleur (% par seconde de la variation de la commande)</a:t>
            </a:r>
          </a:p>
          <a:p>
            <a:pPr lvl="1"/>
            <a:r>
              <a:rPr lang="fr-FR" sz="2600" dirty="0" smtClean="0"/>
              <a:t>Charger un banc de condensateur</a:t>
            </a:r>
          </a:p>
          <a:p>
            <a:pPr lvl="2"/>
            <a:r>
              <a:rPr lang="fr-FR" sz="2400" dirty="0" smtClean="0"/>
              <a:t>Temps de charge (s)</a:t>
            </a:r>
          </a:p>
          <a:p>
            <a:pPr lvl="1"/>
            <a:r>
              <a:rPr lang="fr-FR" sz="2600" dirty="0" smtClean="0"/>
              <a:t>Commander un convertisseur CC-CC à quatre quadrants </a:t>
            </a:r>
            <a:r>
              <a:rPr lang="fr-FR" sz="2600" dirty="0" err="1" smtClean="0"/>
              <a:t>multicellules</a:t>
            </a:r>
            <a:endParaRPr lang="fr-FR" sz="2600" dirty="0" smtClean="0"/>
          </a:p>
          <a:p>
            <a:pPr lvl="2"/>
            <a:r>
              <a:rPr lang="fr-FR" sz="2400" dirty="0"/>
              <a:t>Effort du contrôleur (% par seconde de la variation de la commande</a:t>
            </a:r>
            <a:r>
              <a:rPr lang="fr-FR" sz="2400" dirty="0" smtClean="0"/>
              <a:t>)</a:t>
            </a:r>
          </a:p>
          <a:p>
            <a:pPr lvl="1"/>
            <a:r>
              <a:rPr lang="fr-FR" sz="2600" dirty="0" smtClean="0"/>
              <a:t>Alimenter les électroaimants de l’accélérateur de particules</a:t>
            </a:r>
          </a:p>
          <a:p>
            <a:pPr lvl="2"/>
            <a:r>
              <a:rPr lang="fr-FR" sz="2400" dirty="0" smtClean="0"/>
              <a:t>Rendement (%)</a:t>
            </a:r>
          </a:p>
          <a:p>
            <a:pPr lvl="2"/>
            <a:r>
              <a:rPr lang="fr-FR" sz="2400" dirty="0" smtClean="0"/>
              <a:t>Ondulation de courant (%)</a:t>
            </a:r>
          </a:p>
          <a:p>
            <a:pPr lvl="2"/>
            <a:r>
              <a:rPr lang="fr-FR" sz="2400" dirty="0" smtClean="0"/>
              <a:t>Ondulation de tension (%)</a:t>
            </a:r>
          </a:p>
          <a:p>
            <a:pPr lvl="2"/>
            <a:r>
              <a:rPr lang="fr-FR" sz="2400" dirty="0" smtClean="0"/>
              <a:t>Puissance moyenne (MW)</a:t>
            </a:r>
          </a:p>
          <a:p>
            <a:pPr lvl="2"/>
            <a:r>
              <a:rPr lang="fr-FR" sz="2400" dirty="0" smtClean="0"/>
              <a:t>Puissance crête (MW)</a:t>
            </a:r>
          </a:p>
          <a:p>
            <a:pPr lvl="1"/>
            <a:r>
              <a:rPr lang="fr-FR" sz="2600" dirty="0" smtClean="0"/>
              <a:t>Afficher les résultats de simulation </a:t>
            </a:r>
            <a:r>
              <a:rPr lang="fr-FR" sz="2600" dirty="0" err="1" smtClean="0"/>
              <a:t>personalisés</a:t>
            </a:r>
            <a:endParaRPr lang="fr-FR" sz="2600" dirty="0" smtClean="0"/>
          </a:p>
          <a:p>
            <a:pPr lvl="2"/>
            <a:r>
              <a:rPr lang="fr-FR" sz="2400" dirty="0" smtClean="0"/>
              <a:t>Convivialité (1 à 5)</a:t>
            </a:r>
            <a:endParaRPr lang="fr-FR" sz="2400" dirty="0"/>
          </a:p>
          <a:p>
            <a:pPr lvl="2"/>
            <a:endParaRPr lang="fr-FR" sz="2400" dirty="0" smtClean="0"/>
          </a:p>
        </p:txBody>
      </p:sp>
    </p:spTree>
    <p:extLst>
      <p:ext uri="{BB962C8B-B14F-4D97-AF65-F5344CB8AC3E}">
        <p14:creationId xmlns:p14="http://schemas.microsoft.com/office/powerpoint/2010/main" val="1009669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r-CA" dirty="0" smtClean="0"/>
              <a:t>Diagramme des propriétés fonctionnelles</a:t>
            </a:r>
            <a:br>
              <a:rPr lang="fr-CA" dirty="0" smtClean="0"/>
            </a:br>
            <a:r>
              <a:rPr lang="fr-CA" sz="1800" i="1" dirty="0" smtClean="0"/>
              <a:t>*Version complète à la fin</a:t>
            </a:r>
            <a:endParaRPr lang="fr-CA" sz="1800" i="1" dirty="0"/>
          </a:p>
        </p:txBody>
      </p:sp>
      <p:sp>
        <p:nvSpPr>
          <p:cNvPr id="3" name="Content Placeholder 2"/>
          <p:cNvSpPr>
            <a:spLocks noGrp="1"/>
          </p:cNvSpPr>
          <p:nvPr>
            <p:ph idx="1"/>
          </p:nvPr>
        </p:nvSpPr>
        <p:spPr>
          <a:xfrm>
            <a:off x="618265" y="1835687"/>
            <a:ext cx="10087805" cy="4810020"/>
          </a:xfrm>
        </p:spPr>
        <p:txBody>
          <a:bodyPr>
            <a:normAutofit lnSpcReduction="10000"/>
          </a:bodyPr>
          <a:lstStyle/>
          <a:p>
            <a:r>
              <a:rPr lang="fr-FR" sz="2800" dirty="0" smtClean="0"/>
              <a:t>Outil de dimensionnement </a:t>
            </a:r>
          </a:p>
          <a:p>
            <a:pPr lvl="1"/>
            <a:r>
              <a:rPr lang="fr-FR" sz="2200" dirty="0" smtClean="0"/>
              <a:t>Accepter des paramètres de dimensionnement usuels</a:t>
            </a:r>
          </a:p>
          <a:p>
            <a:pPr lvl="2"/>
            <a:r>
              <a:rPr lang="fr-FR" sz="2200" dirty="0" smtClean="0"/>
              <a:t>Choix disponibles (1 à 5)</a:t>
            </a:r>
          </a:p>
          <a:p>
            <a:pPr lvl="1"/>
            <a:r>
              <a:rPr lang="fr-FR" sz="2400" dirty="0" smtClean="0"/>
              <a:t>Déterminer le nombre de composantes nécessaires dans les cellules de type NPC</a:t>
            </a:r>
          </a:p>
          <a:p>
            <a:pPr lvl="1"/>
            <a:r>
              <a:rPr lang="fr-FR" sz="2400" dirty="0" smtClean="0"/>
              <a:t>Déterminer les valeurs des condensateurs utilisés dans les cellules de type NPC</a:t>
            </a:r>
          </a:p>
          <a:p>
            <a:pPr lvl="1"/>
            <a:r>
              <a:rPr lang="fr-FR" sz="2400" dirty="0" smtClean="0"/>
              <a:t>Déterminer les valeurs des inductances de découplage</a:t>
            </a:r>
          </a:p>
          <a:p>
            <a:pPr lvl="1"/>
            <a:r>
              <a:rPr lang="fr-FR" sz="2400" dirty="0" smtClean="0"/>
              <a:t>Déterminer le nombre de cellules de type NPC nécessaire</a:t>
            </a:r>
          </a:p>
          <a:p>
            <a:pPr lvl="1"/>
            <a:r>
              <a:rPr lang="fr-FR" sz="2400" dirty="0" smtClean="0"/>
              <a:t>Fournir les paramètres de modélisation utilisé par le simulateur</a:t>
            </a:r>
          </a:p>
          <a:p>
            <a:pPr lvl="2"/>
            <a:r>
              <a:rPr lang="fr-FR" sz="2200" dirty="0" smtClean="0"/>
              <a:t>Convivialité et choix disponibles (1 à 5)</a:t>
            </a:r>
          </a:p>
        </p:txBody>
      </p:sp>
    </p:spTree>
    <p:extLst>
      <p:ext uri="{BB962C8B-B14F-4D97-AF65-F5344CB8AC3E}">
        <p14:creationId xmlns:p14="http://schemas.microsoft.com/office/powerpoint/2010/main" val="4073286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r-CA" dirty="0" smtClean="0"/>
              <a:t>Diagramme des propriétés fonctionnelles</a:t>
            </a:r>
            <a:br>
              <a:rPr lang="fr-CA" dirty="0" smtClean="0"/>
            </a:br>
            <a:r>
              <a:rPr lang="fr-CA" sz="1800" i="1" dirty="0" smtClean="0"/>
              <a:t>*Version complète à la fin</a:t>
            </a:r>
            <a:endParaRPr lang="fr-CA" sz="1800" i="1" dirty="0"/>
          </a:p>
        </p:txBody>
      </p:sp>
      <p:sp>
        <p:nvSpPr>
          <p:cNvPr id="3" name="Content Placeholder 2"/>
          <p:cNvSpPr>
            <a:spLocks noGrp="1"/>
          </p:cNvSpPr>
          <p:nvPr>
            <p:ph idx="1"/>
          </p:nvPr>
        </p:nvSpPr>
        <p:spPr>
          <a:xfrm>
            <a:off x="618265" y="1835687"/>
            <a:ext cx="10087805" cy="4810020"/>
          </a:xfrm>
        </p:spPr>
        <p:txBody>
          <a:bodyPr>
            <a:normAutofit lnSpcReduction="10000"/>
          </a:bodyPr>
          <a:lstStyle/>
          <a:p>
            <a:r>
              <a:rPr lang="fr-FR" sz="2800" dirty="0" smtClean="0"/>
              <a:t>Documentation</a:t>
            </a:r>
          </a:p>
          <a:p>
            <a:pPr lvl="1"/>
            <a:r>
              <a:rPr lang="fr-FR" sz="2200" dirty="0" smtClean="0"/>
              <a:t>Présenter le fonctionnement de l’outil de dimensionnement de chacun des simulateurs</a:t>
            </a:r>
          </a:p>
          <a:p>
            <a:pPr lvl="2"/>
            <a:r>
              <a:rPr lang="fr-FR" sz="2200" dirty="0" smtClean="0"/>
              <a:t>Précision de l’information et convivialité (1 à 5)</a:t>
            </a:r>
          </a:p>
          <a:p>
            <a:pPr lvl="1"/>
            <a:r>
              <a:rPr lang="fr-FR" sz="2400" dirty="0" smtClean="0"/>
              <a:t>Présenter les modèles mathématiques utilisés dans chacun des simulateurs</a:t>
            </a:r>
          </a:p>
          <a:p>
            <a:pPr lvl="1"/>
            <a:r>
              <a:rPr lang="fr-FR" sz="2400" dirty="0" smtClean="0"/>
              <a:t>Présenter l’utilisation de chacun des simulateurs</a:t>
            </a:r>
          </a:p>
          <a:p>
            <a:pPr lvl="2"/>
            <a:r>
              <a:rPr lang="fr-FR" sz="2200" dirty="0" smtClean="0"/>
              <a:t>Précision de l’information et convivialité (1 à 5)</a:t>
            </a:r>
          </a:p>
          <a:p>
            <a:pPr lvl="1"/>
            <a:r>
              <a:rPr lang="fr-FR" sz="2400" dirty="0" smtClean="0"/>
              <a:t>Présenter les procédures de validation croisées de chacun des simulateurs</a:t>
            </a:r>
          </a:p>
          <a:p>
            <a:pPr lvl="2"/>
            <a:r>
              <a:rPr lang="fr-FR" sz="2200" dirty="0" smtClean="0"/>
              <a:t>Présentation de l’information et convivialité (1 à 5)</a:t>
            </a:r>
          </a:p>
        </p:txBody>
      </p:sp>
    </p:spTree>
    <p:extLst>
      <p:ext uri="{BB962C8B-B14F-4D97-AF65-F5344CB8AC3E}">
        <p14:creationId xmlns:p14="http://schemas.microsoft.com/office/powerpoint/2010/main" val="2852438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CA" dirty="0"/>
              <a:t>Diagramme des propriétés fonctionnelles</a:t>
            </a:r>
            <a:endParaRPr lang="en-US" dirty="0"/>
          </a:p>
        </p:txBody>
      </p:sp>
      <p:sp>
        <p:nvSpPr>
          <p:cNvPr id="5" name="Content Placeholder 4"/>
          <p:cNvSpPr>
            <a:spLocks noGrp="1"/>
          </p:cNvSpPr>
          <p:nvPr>
            <p:ph idx="1"/>
          </p:nvPr>
        </p:nvSpPr>
        <p:spPr/>
        <p:txBody>
          <a:bodyPr>
            <a:normAutofit/>
          </a:bodyPr>
          <a:lstStyle/>
          <a:p>
            <a:r>
              <a:rPr lang="fr-FR" sz="2800" dirty="0" smtClean="0"/>
              <a:t>Objectifs de performances</a:t>
            </a:r>
          </a:p>
          <a:p>
            <a:pPr lvl="1"/>
            <a:r>
              <a:rPr lang="fr-FR" sz="2600" dirty="0" smtClean="0"/>
              <a:t>Minimiser le temps de simulation</a:t>
            </a:r>
          </a:p>
          <a:p>
            <a:pPr lvl="1"/>
            <a:r>
              <a:rPr lang="fr-FR" sz="2600" dirty="0" smtClean="0"/>
              <a:t>Maximiser la précision des simulations</a:t>
            </a:r>
          </a:p>
          <a:p>
            <a:pPr lvl="1"/>
            <a:r>
              <a:rPr lang="fr-FR" sz="2600" dirty="0" smtClean="0"/>
              <a:t>Minimiser la complexité d’utilisation du simulateur et de l’outil de dimensionnement</a:t>
            </a:r>
          </a:p>
          <a:p>
            <a:pPr lvl="1"/>
            <a:r>
              <a:rPr lang="fr-FR" sz="2600" dirty="0" smtClean="0"/>
              <a:t>Maximiser la qualité et la précision de la documentation</a:t>
            </a:r>
          </a:p>
          <a:p>
            <a:pPr lvl="1"/>
            <a:endParaRPr lang="fr-FR" sz="2600" dirty="0"/>
          </a:p>
        </p:txBody>
      </p:sp>
    </p:spTree>
    <p:extLst>
      <p:ext uri="{BB962C8B-B14F-4D97-AF65-F5344CB8AC3E}">
        <p14:creationId xmlns:p14="http://schemas.microsoft.com/office/powerpoint/2010/main" val="3256449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Registre</a:t>
            </a:r>
            <a:r>
              <a:rPr lang="en-US" dirty="0" smtClean="0"/>
              <a:t> des </a:t>
            </a:r>
            <a:r>
              <a:rPr lang="en-US" dirty="0" err="1" smtClean="0"/>
              <a:t>risques</a:t>
            </a:r>
            <a:r>
              <a:rPr lang="en-US" dirty="0" smtClean="0"/>
              <a:t> (1/3)</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1849713"/>
              </p:ext>
            </p:extLst>
          </p:nvPr>
        </p:nvGraphicFramePr>
        <p:xfrm>
          <a:off x="677863" y="1314373"/>
          <a:ext cx="10382617" cy="5360871"/>
        </p:xfrm>
        <a:graphic>
          <a:graphicData uri="http://schemas.openxmlformats.org/drawingml/2006/table">
            <a:tbl>
              <a:tblPr firstRow="1" bandRow="1">
                <a:tableStyleId>{5C22544A-7EE6-4342-B048-85BDC9FD1C3A}</a:tableStyleId>
              </a:tblPr>
              <a:tblGrid>
                <a:gridCol w="1483231"/>
                <a:gridCol w="1483231"/>
                <a:gridCol w="1483231"/>
                <a:gridCol w="1483231"/>
                <a:gridCol w="1483231"/>
                <a:gridCol w="1483231"/>
                <a:gridCol w="1483231"/>
              </a:tblGrid>
              <a:tr h="906127">
                <a:tc>
                  <a:txBody>
                    <a:bodyPr/>
                    <a:lstStyle/>
                    <a:p>
                      <a:pPr algn="ctr" fontAlgn="ctr"/>
                      <a:r>
                        <a:rPr lang="fr-FR" sz="1100" b="1" i="0" u="none" strike="noStrike" dirty="0">
                          <a:solidFill>
                            <a:srgbClr val="000000"/>
                          </a:solidFill>
                          <a:effectLst/>
                          <a:latin typeface="Calibri"/>
                        </a:rPr>
                        <a:t>Type de risque</a:t>
                      </a:r>
                    </a:p>
                  </a:txBody>
                  <a:tcPr marL="12700" marR="12700" marT="12700" marB="0" anchor="ctr"/>
                </a:tc>
                <a:tc>
                  <a:txBody>
                    <a:bodyPr/>
                    <a:lstStyle/>
                    <a:p>
                      <a:pPr algn="ctr" fontAlgn="ctr"/>
                      <a:r>
                        <a:rPr lang="fr-FR" sz="1100" b="1" i="0" u="none" strike="noStrike" dirty="0">
                          <a:solidFill>
                            <a:srgbClr val="000000"/>
                          </a:solidFill>
                          <a:effectLst/>
                          <a:latin typeface="Calibri"/>
                        </a:rPr>
                        <a:t>Niveau de priorité</a:t>
                      </a:r>
                      <a:br>
                        <a:rPr lang="fr-FR" sz="1100" b="1" i="0" u="none" strike="noStrike" dirty="0">
                          <a:solidFill>
                            <a:srgbClr val="000000"/>
                          </a:solidFill>
                          <a:effectLst/>
                          <a:latin typeface="Calibri"/>
                        </a:rPr>
                      </a:br>
                      <a:r>
                        <a:rPr lang="fr-FR" sz="1100" b="1" i="0" u="none" strike="noStrike" dirty="0">
                          <a:solidFill>
                            <a:srgbClr val="000000"/>
                          </a:solidFill>
                          <a:effectLst/>
                          <a:latin typeface="Calibri"/>
                        </a:rPr>
                        <a:t>(1 faible, 5 élevé)</a:t>
                      </a:r>
                    </a:p>
                  </a:txBody>
                  <a:tcPr marL="12700" marR="12700" marT="12700" marB="0" anchor="ctr"/>
                </a:tc>
                <a:tc>
                  <a:txBody>
                    <a:bodyPr/>
                    <a:lstStyle/>
                    <a:p>
                      <a:pPr algn="ctr" fontAlgn="ctr"/>
                      <a:r>
                        <a:rPr lang="fr-FR" sz="1100" b="1" i="0" u="none" strike="noStrike" dirty="0">
                          <a:solidFill>
                            <a:srgbClr val="000000"/>
                          </a:solidFill>
                          <a:effectLst/>
                          <a:latin typeface="Calibri"/>
                        </a:rPr>
                        <a:t>Conséquence de</a:t>
                      </a:r>
                      <a:br>
                        <a:rPr lang="fr-FR" sz="1100" b="1" i="0" u="none" strike="noStrike" dirty="0">
                          <a:solidFill>
                            <a:srgbClr val="000000"/>
                          </a:solidFill>
                          <a:effectLst/>
                          <a:latin typeface="Calibri"/>
                        </a:rPr>
                      </a:br>
                      <a:r>
                        <a:rPr lang="fr-FR" sz="1100" b="1" i="0" u="none" strike="noStrike" dirty="0">
                          <a:solidFill>
                            <a:srgbClr val="000000"/>
                          </a:solidFill>
                          <a:effectLst/>
                          <a:latin typeface="Calibri"/>
                        </a:rPr>
                        <a:t> l'occurrence du risque</a:t>
                      </a:r>
                    </a:p>
                  </a:txBody>
                  <a:tcPr marL="12700" marR="12700" marT="12700" marB="0" anchor="ctr"/>
                </a:tc>
                <a:tc>
                  <a:txBody>
                    <a:bodyPr/>
                    <a:lstStyle/>
                    <a:p>
                      <a:pPr algn="ctr" fontAlgn="ctr"/>
                      <a:r>
                        <a:rPr lang="fr-FR" sz="1100" b="1" i="0" u="none" strike="noStrike" dirty="0">
                          <a:solidFill>
                            <a:srgbClr val="000000"/>
                          </a:solidFill>
                          <a:effectLst/>
                          <a:latin typeface="Calibri"/>
                        </a:rPr>
                        <a:t>Coût en performance</a:t>
                      </a:r>
                      <a:br>
                        <a:rPr lang="fr-FR" sz="1100" b="1" i="0" u="none" strike="noStrike" dirty="0">
                          <a:solidFill>
                            <a:srgbClr val="000000"/>
                          </a:solidFill>
                          <a:effectLst/>
                          <a:latin typeface="Calibri"/>
                        </a:rPr>
                      </a:br>
                      <a:r>
                        <a:rPr lang="fr-FR" sz="1100" b="1" i="0" u="none" strike="noStrike" dirty="0">
                          <a:solidFill>
                            <a:srgbClr val="000000"/>
                          </a:solidFill>
                          <a:effectLst/>
                          <a:latin typeface="Calibri"/>
                        </a:rPr>
                        <a:t> associé au risque</a:t>
                      </a:r>
                    </a:p>
                  </a:txBody>
                  <a:tcPr marL="12700" marR="12700" marT="12700" marB="0" anchor="ctr"/>
                </a:tc>
                <a:tc>
                  <a:txBody>
                    <a:bodyPr/>
                    <a:lstStyle/>
                    <a:p>
                      <a:pPr algn="ctr" fontAlgn="ctr"/>
                      <a:r>
                        <a:rPr lang="fr-FR" sz="1100" b="1" i="0" u="none" strike="noStrike" dirty="0">
                          <a:solidFill>
                            <a:srgbClr val="000000"/>
                          </a:solidFill>
                          <a:effectLst/>
                          <a:latin typeface="Calibri"/>
                        </a:rPr>
                        <a:t>Probabilité d'occurrence</a:t>
                      </a:r>
                    </a:p>
                  </a:txBody>
                  <a:tcPr marL="12700" marR="12700" marT="12700" marB="0" anchor="ctr"/>
                </a:tc>
                <a:tc>
                  <a:txBody>
                    <a:bodyPr/>
                    <a:lstStyle/>
                    <a:p>
                      <a:pPr algn="ctr" fontAlgn="ctr"/>
                      <a:r>
                        <a:rPr lang="fr-FR" sz="1100" b="1" i="0" u="none" strike="noStrike" dirty="0">
                          <a:solidFill>
                            <a:srgbClr val="000000"/>
                          </a:solidFill>
                          <a:effectLst/>
                          <a:latin typeface="Calibri"/>
                        </a:rPr>
                        <a:t>Plan de réduction</a:t>
                      </a:r>
                      <a:br>
                        <a:rPr lang="fr-FR" sz="1100" b="1" i="0" u="none" strike="noStrike" dirty="0">
                          <a:solidFill>
                            <a:srgbClr val="000000"/>
                          </a:solidFill>
                          <a:effectLst/>
                          <a:latin typeface="Calibri"/>
                        </a:rPr>
                      </a:br>
                      <a:r>
                        <a:rPr lang="fr-FR" sz="1100" b="1" i="0" u="none" strike="noStrike" dirty="0">
                          <a:solidFill>
                            <a:srgbClr val="000000"/>
                          </a:solidFill>
                          <a:effectLst/>
                          <a:latin typeface="Calibri"/>
                        </a:rPr>
                        <a:t> du risque</a:t>
                      </a:r>
                    </a:p>
                  </a:txBody>
                  <a:tcPr marL="12700" marR="12700" marT="12700" marB="0" anchor="ctr"/>
                </a:tc>
                <a:tc>
                  <a:txBody>
                    <a:bodyPr/>
                    <a:lstStyle/>
                    <a:p>
                      <a:pPr algn="ctr" fontAlgn="ctr"/>
                      <a:r>
                        <a:rPr lang="fr-FR" sz="1100" b="1" i="0" u="none" strike="noStrike" dirty="0">
                          <a:solidFill>
                            <a:srgbClr val="000000"/>
                          </a:solidFill>
                          <a:effectLst/>
                          <a:latin typeface="Calibri"/>
                        </a:rPr>
                        <a:t>Responsable du risque</a:t>
                      </a:r>
                    </a:p>
                  </a:txBody>
                  <a:tcPr marL="12700" marR="12700" marT="12700" marB="0" anchor="ctr"/>
                </a:tc>
              </a:tr>
              <a:tr h="906127">
                <a:tc>
                  <a:txBody>
                    <a:bodyPr/>
                    <a:lstStyle/>
                    <a:p>
                      <a:pPr algn="ctr" fontAlgn="ctr"/>
                      <a:r>
                        <a:rPr lang="fr-FR" sz="1100" b="0" i="0" u="none" strike="noStrike">
                          <a:solidFill>
                            <a:srgbClr val="000000"/>
                          </a:solidFill>
                          <a:effectLst/>
                          <a:latin typeface="Calibri"/>
                        </a:rPr>
                        <a:t>Maladies ou </a:t>
                      </a:r>
                      <a:br>
                        <a:rPr lang="fr-FR" sz="1100" b="0" i="0" u="none" strike="noStrike">
                          <a:solidFill>
                            <a:srgbClr val="000000"/>
                          </a:solidFill>
                          <a:effectLst/>
                          <a:latin typeface="Calibri"/>
                        </a:rPr>
                      </a:br>
                      <a:r>
                        <a:rPr lang="fr-FR" sz="1100" b="0" i="0" u="none" strike="noStrike">
                          <a:solidFill>
                            <a:srgbClr val="000000"/>
                          </a:solidFill>
                          <a:effectLst/>
                          <a:latin typeface="Calibri"/>
                        </a:rPr>
                        <a:t>incapacité d'un membre à continuer le projet</a:t>
                      </a:r>
                    </a:p>
                  </a:txBody>
                  <a:tcPr marL="12700" marR="12700" marT="12700" marB="0" anchor="ctr"/>
                </a:tc>
                <a:tc>
                  <a:txBody>
                    <a:bodyPr/>
                    <a:lstStyle/>
                    <a:p>
                      <a:pPr algn="ctr" fontAlgn="ctr"/>
                      <a:r>
                        <a:rPr lang="en-US" sz="1100" b="0" i="0" u="none" strike="noStrike">
                          <a:solidFill>
                            <a:srgbClr val="000000"/>
                          </a:solidFill>
                          <a:effectLst/>
                          <a:latin typeface="Calibri"/>
                        </a:rPr>
                        <a:t>1</a:t>
                      </a:r>
                    </a:p>
                  </a:txBody>
                  <a:tcPr marL="12700" marR="12700" marT="12700" marB="0" anchor="ctr"/>
                </a:tc>
                <a:tc>
                  <a:txBody>
                    <a:bodyPr/>
                    <a:lstStyle/>
                    <a:p>
                      <a:pPr algn="ctr" fontAlgn="ctr"/>
                      <a:r>
                        <a:rPr lang="fr-FR" sz="1100" b="0" i="0" u="none" strike="noStrike">
                          <a:solidFill>
                            <a:srgbClr val="000000"/>
                          </a:solidFill>
                          <a:effectLst/>
                          <a:latin typeface="Calibri"/>
                        </a:rPr>
                        <a:t>Travail en surplus</a:t>
                      </a:r>
                      <a:br>
                        <a:rPr lang="fr-FR" sz="1100" b="0" i="0" u="none" strike="noStrike">
                          <a:solidFill>
                            <a:srgbClr val="000000"/>
                          </a:solidFill>
                          <a:effectLst/>
                          <a:latin typeface="Calibri"/>
                        </a:rPr>
                      </a:br>
                      <a:r>
                        <a:rPr lang="fr-FR" sz="1100" b="0" i="0" u="none" strike="noStrike">
                          <a:solidFill>
                            <a:srgbClr val="000000"/>
                          </a:solidFill>
                          <a:effectLst/>
                          <a:latin typeface="Calibri"/>
                        </a:rPr>
                        <a:t> à exécuter</a:t>
                      </a:r>
                    </a:p>
                  </a:txBody>
                  <a:tcPr marL="12700" marR="12700" marT="12700" marB="0" anchor="ctr"/>
                </a:tc>
                <a:tc>
                  <a:txBody>
                    <a:bodyPr/>
                    <a:lstStyle/>
                    <a:p>
                      <a:pPr algn="ctr" fontAlgn="ctr"/>
                      <a:r>
                        <a:rPr lang="fr-FR" sz="1100" b="0" i="0" u="none" strike="noStrike">
                          <a:solidFill>
                            <a:srgbClr val="000000"/>
                          </a:solidFill>
                          <a:effectLst/>
                          <a:latin typeface="Calibri"/>
                        </a:rPr>
                        <a:t>Retard sur le projet</a:t>
                      </a:r>
                    </a:p>
                  </a:txBody>
                  <a:tcPr marL="12700" marR="12700" marT="12700" marB="0" anchor="ctr"/>
                </a:tc>
                <a:tc>
                  <a:txBody>
                    <a:bodyPr/>
                    <a:lstStyle/>
                    <a:p>
                      <a:pPr algn="ctr" fontAlgn="ctr"/>
                      <a:r>
                        <a:rPr lang="en-US" sz="1100" b="0" i="0" u="none" strike="noStrike">
                          <a:solidFill>
                            <a:srgbClr val="000000"/>
                          </a:solidFill>
                          <a:effectLst/>
                          <a:latin typeface="Calibri"/>
                        </a:rPr>
                        <a:t>10%</a:t>
                      </a:r>
                    </a:p>
                  </a:txBody>
                  <a:tcPr marL="12700" marR="12700" marT="12700" marB="0" anchor="ctr"/>
                </a:tc>
                <a:tc>
                  <a:txBody>
                    <a:bodyPr/>
                    <a:lstStyle/>
                    <a:p>
                      <a:pPr algn="ctr" fontAlgn="ctr"/>
                      <a:r>
                        <a:rPr lang="fr-FR" sz="1100" b="0" i="0" u="none" strike="noStrike">
                          <a:solidFill>
                            <a:srgbClr val="000000"/>
                          </a:solidFill>
                          <a:effectLst/>
                          <a:latin typeface="Calibri"/>
                        </a:rPr>
                        <a:t>Répartir le travail</a:t>
                      </a:r>
                      <a:br>
                        <a:rPr lang="fr-FR" sz="1100" b="0" i="0" u="none" strike="noStrike">
                          <a:solidFill>
                            <a:srgbClr val="000000"/>
                          </a:solidFill>
                          <a:effectLst/>
                          <a:latin typeface="Calibri"/>
                        </a:rPr>
                      </a:br>
                      <a:r>
                        <a:rPr lang="fr-FR" sz="1100" b="0" i="0" u="none" strike="noStrike">
                          <a:solidFill>
                            <a:srgbClr val="000000"/>
                          </a:solidFill>
                          <a:effectLst/>
                          <a:latin typeface="Calibri"/>
                        </a:rPr>
                        <a:t> dans l'équipe</a:t>
                      </a:r>
                    </a:p>
                  </a:txBody>
                  <a:tcPr marL="12700" marR="12700" marT="12700" marB="0" anchor="ctr"/>
                </a:tc>
                <a:tc>
                  <a:txBody>
                    <a:bodyPr/>
                    <a:lstStyle/>
                    <a:p>
                      <a:pPr algn="ctr" fontAlgn="ctr"/>
                      <a:r>
                        <a:rPr lang="en-US" sz="1100" b="0" i="0" u="none" strike="noStrike">
                          <a:solidFill>
                            <a:srgbClr val="000000"/>
                          </a:solidFill>
                          <a:effectLst/>
                          <a:latin typeface="Calibri"/>
                        </a:rPr>
                        <a:t>Daniel Thibodeau</a:t>
                      </a:r>
                    </a:p>
                  </a:txBody>
                  <a:tcPr marL="12700" marR="12700" marT="12700" marB="0" anchor="ctr"/>
                </a:tc>
              </a:tr>
              <a:tr h="1257063">
                <a:tc>
                  <a:txBody>
                    <a:bodyPr/>
                    <a:lstStyle/>
                    <a:p>
                      <a:pPr algn="ctr" fontAlgn="ctr"/>
                      <a:r>
                        <a:rPr lang="fr-FR" sz="1100" b="0" i="0" u="none" strike="noStrike">
                          <a:solidFill>
                            <a:srgbClr val="000000"/>
                          </a:solidFill>
                          <a:effectLst/>
                          <a:latin typeface="Calibri"/>
                        </a:rPr>
                        <a:t>Délai de livraison</a:t>
                      </a:r>
                      <a:br>
                        <a:rPr lang="fr-FR" sz="1100" b="0" i="0" u="none" strike="noStrike">
                          <a:solidFill>
                            <a:srgbClr val="000000"/>
                          </a:solidFill>
                          <a:effectLst/>
                          <a:latin typeface="Calibri"/>
                        </a:rPr>
                      </a:br>
                      <a:r>
                        <a:rPr lang="fr-FR" sz="1100" b="0" i="0" u="none" strike="noStrike">
                          <a:solidFill>
                            <a:srgbClr val="000000"/>
                          </a:solidFill>
                          <a:effectLst/>
                          <a:latin typeface="Calibri"/>
                        </a:rPr>
                        <a:t> du simulateur en temps réel non respecté</a:t>
                      </a:r>
                    </a:p>
                  </a:txBody>
                  <a:tcPr marL="12700" marR="12700" marT="12700" marB="0" anchor="ctr"/>
                </a:tc>
                <a:tc>
                  <a:txBody>
                    <a:bodyPr/>
                    <a:lstStyle/>
                    <a:p>
                      <a:pPr algn="ctr" fontAlgn="ctr"/>
                      <a:r>
                        <a:rPr lang="en-US" sz="1100" b="0" i="0" u="none" strike="noStrike">
                          <a:solidFill>
                            <a:srgbClr val="000000"/>
                          </a:solidFill>
                          <a:effectLst/>
                          <a:latin typeface="Calibri"/>
                        </a:rPr>
                        <a:t>5</a:t>
                      </a:r>
                    </a:p>
                  </a:txBody>
                  <a:tcPr marL="12700" marR="12700" marT="12700" marB="0" anchor="ctr"/>
                </a:tc>
                <a:tc>
                  <a:txBody>
                    <a:bodyPr/>
                    <a:lstStyle/>
                    <a:p>
                      <a:pPr algn="ctr" fontAlgn="ctr"/>
                      <a:r>
                        <a:rPr lang="fr-FR" sz="1100" b="0" i="0" u="none" strike="noStrike">
                          <a:solidFill>
                            <a:srgbClr val="000000"/>
                          </a:solidFill>
                          <a:effectLst/>
                          <a:latin typeface="Calibri"/>
                        </a:rPr>
                        <a:t>Impossibilité de</a:t>
                      </a:r>
                      <a:br>
                        <a:rPr lang="fr-FR" sz="1100" b="0" i="0" u="none" strike="noStrike">
                          <a:solidFill>
                            <a:srgbClr val="000000"/>
                          </a:solidFill>
                          <a:effectLst/>
                          <a:latin typeface="Calibri"/>
                        </a:rPr>
                      </a:br>
                      <a:r>
                        <a:rPr lang="fr-FR" sz="1100" b="0" i="0" u="none" strike="noStrike">
                          <a:solidFill>
                            <a:srgbClr val="000000"/>
                          </a:solidFill>
                          <a:effectLst/>
                          <a:latin typeface="Calibri"/>
                        </a:rPr>
                        <a:t> faire la simulation en temps réel</a:t>
                      </a:r>
                    </a:p>
                  </a:txBody>
                  <a:tcPr marL="12700" marR="12700" marT="12700" marB="0" anchor="ctr"/>
                </a:tc>
                <a:tc>
                  <a:txBody>
                    <a:bodyPr/>
                    <a:lstStyle/>
                    <a:p>
                      <a:pPr algn="ctr" fontAlgn="ctr"/>
                      <a:r>
                        <a:rPr lang="fr-FR" sz="1100" b="0" i="0" u="none" strike="noStrike">
                          <a:solidFill>
                            <a:srgbClr val="000000"/>
                          </a:solidFill>
                          <a:effectLst/>
                          <a:latin typeface="Calibri"/>
                        </a:rPr>
                        <a:t>Échéancier du projet</a:t>
                      </a:r>
                      <a:br>
                        <a:rPr lang="fr-FR" sz="1100" b="0" i="0" u="none" strike="noStrike">
                          <a:solidFill>
                            <a:srgbClr val="000000"/>
                          </a:solidFill>
                          <a:effectLst/>
                          <a:latin typeface="Calibri"/>
                        </a:rPr>
                      </a:br>
                      <a:r>
                        <a:rPr lang="fr-FR" sz="1100" b="0" i="0" u="none" strike="noStrike">
                          <a:solidFill>
                            <a:srgbClr val="000000"/>
                          </a:solidFill>
                          <a:effectLst/>
                          <a:latin typeface="Calibri"/>
                        </a:rPr>
                        <a:t> non respecté</a:t>
                      </a:r>
                    </a:p>
                  </a:txBody>
                  <a:tcPr marL="12700" marR="12700" marT="12700" marB="0" anchor="ctr"/>
                </a:tc>
                <a:tc>
                  <a:txBody>
                    <a:bodyPr/>
                    <a:lstStyle/>
                    <a:p>
                      <a:pPr algn="ctr" fontAlgn="ctr"/>
                      <a:r>
                        <a:rPr lang="en-US" sz="1100" b="0" i="0" u="none" strike="noStrike">
                          <a:solidFill>
                            <a:srgbClr val="000000"/>
                          </a:solidFill>
                          <a:effectLst/>
                          <a:latin typeface="Calibri"/>
                        </a:rPr>
                        <a:t>10%</a:t>
                      </a:r>
                    </a:p>
                  </a:txBody>
                  <a:tcPr marL="12700" marR="12700" marT="12700" marB="0" anchor="ctr"/>
                </a:tc>
                <a:tc>
                  <a:txBody>
                    <a:bodyPr/>
                    <a:lstStyle/>
                    <a:p>
                      <a:pPr algn="ctr" fontAlgn="ctr"/>
                      <a:r>
                        <a:rPr lang="fr-FR" sz="1100" b="0" i="0" u="none" strike="noStrike">
                          <a:solidFill>
                            <a:srgbClr val="000000"/>
                          </a:solidFill>
                          <a:effectLst/>
                          <a:latin typeface="Calibri"/>
                        </a:rPr>
                        <a:t>Maintenir une communication efficace avec le LEEPCI dans l'optique de se servir du simulateur dès son arrivée</a:t>
                      </a:r>
                    </a:p>
                  </a:txBody>
                  <a:tcPr marL="12700" marR="12700" marT="12700" marB="0" anchor="ctr"/>
                </a:tc>
                <a:tc>
                  <a:txBody>
                    <a:bodyPr/>
                    <a:lstStyle/>
                    <a:p>
                      <a:pPr algn="ctr" fontAlgn="ctr"/>
                      <a:r>
                        <a:rPr lang="fi-FI" sz="1100" b="0" i="0" u="none" strike="noStrike">
                          <a:solidFill>
                            <a:srgbClr val="000000"/>
                          </a:solidFill>
                          <a:effectLst/>
                          <a:latin typeface="Calibri"/>
                        </a:rPr>
                        <a:t>Gabriel Boivin</a:t>
                      </a:r>
                    </a:p>
                  </a:txBody>
                  <a:tcPr marL="12700" marR="12700" marT="12700" marB="0" anchor="ctr"/>
                </a:tc>
              </a:tr>
              <a:tr h="2291554">
                <a:tc>
                  <a:txBody>
                    <a:bodyPr/>
                    <a:lstStyle/>
                    <a:p>
                      <a:pPr algn="ctr" fontAlgn="ctr"/>
                      <a:r>
                        <a:rPr lang="fr-FR" sz="1100" b="0" i="0" u="none" strike="noStrike">
                          <a:solidFill>
                            <a:srgbClr val="000000"/>
                          </a:solidFill>
                          <a:effectLst/>
                          <a:latin typeface="Calibri"/>
                        </a:rPr>
                        <a:t>Pertes des données liées aux simulateurs</a:t>
                      </a:r>
                    </a:p>
                  </a:txBody>
                  <a:tcPr marL="12700" marR="12700" marT="12700" marB="0" anchor="ctr"/>
                </a:tc>
                <a:tc>
                  <a:txBody>
                    <a:bodyPr/>
                    <a:lstStyle/>
                    <a:p>
                      <a:pPr algn="ctr" fontAlgn="ctr"/>
                      <a:r>
                        <a:rPr lang="en-US" sz="1100" b="0" i="0" u="none" strike="noStrike">
                          <a:solidFill>
                            <a:srgbClr val="000000"/>
                          </a:solidFill>
                          <a:effectLst/>
                          <a:latin typeface="Calibri"/>
                        </a:rPr>
                        <a:t>5</a:t>
                      </a:r>
                    </a:p>
                  </a:txBody>
                  <a:tcPr marL="12700" marR="12700" marT="12700" marB="0" anchor="ctr"/>
                </a:tc>
                <a:tc>
                  <a:txBody>
                    <a:bodyPr/>
                    <a:lstStyle/>
                    <a:p>
                      <a:pPr algn="ctr" fontAlgn="ctr"/>
                      <a:r>
                        <a:rPr lang="fr-FR" sz="1100" b="0" i="0" u="none" strike="noStrike">
                          <a:solidFill>
                            <a:srgbClr val="000000"/>
                          </a:solidFill>
                          <a:effectLst/>
                          <a:latin typeface="Calibri"/>
                        </a:rPr>
                        <a:t>Retard sur le projet mineur s'il existe une révision récente et retards majeurs dans le cas échéant</a:t>
                      </a:r>
                    </a:p>
                  </a:txBody>
                  <a:tcPr marL="12700" marR="12700" marT="12700" marB="0" anchor="ctr"/>
                </a:tc>
                <a:tc>
                  <a:txBody>
                    <a:bodyPr/>
                    <a:lstStyle/>
                    <a:p>
                      <a:pPr algn="ctr" fontAlgn="ctr"/>
                      <a:r>
                        <a:rPr lang="fr-FR" sz="1100" b="0" i="0" u="none" strike="noStrike">
                          <a:solidFill>
                            <a:srgbClr val="000000"/>
                          </a:solidFill>
                          <a:effectLst/>
                          <a:latin typeface="Calibri"/>
                        </a:rPr>
                        <a:t>Certains objectifs ne seront pas atteints dans les temps initiaux prescrits</a:t>
                      </a:r>
                    </a:p>
                  </a:txBody>
                  <a:tcPr marL="12700" marR="12700" marT="12700" marB="0" anchor="ctr"/>
                </a:tc>
                <a:tc>
                  <a:txBody>
                    <a:bodyPr/>
                    <a:lstStyle/>
                    <a:p>
                      <a:pPr algn="ctr" fontAlgn="ctr"/>
                      <a:r>
                        <a:rPr lang="en-US" sz="1100" b="0" i="0" u="none" strike="noStrike">
                          <a:solidFill>
                            <a:srgbClr val="000000"/>
                          </a:solidFill>
                          <a:effectLst/>
                          <a:latin typeface="Calibri"/>
                        </a:rPr>
                        <a:t>20%</a:t>
                      </a:r>
                    </a:p>
                  </a:txBody>
                  <a:tcPr marL="12700" marR="12700" marT="12700" marB="0" anchor="ctr"/>
                </a:tc>
                <a:tc>
                  <a:txBody>
                    <a:bodyPr/>
                    <a:lstStyle/>
                    <a:p>
                      <a:pPr algn="ctr" fontAlgn="ctr"/>
                      <a:r>
                        <a:rPr lang="fr-FR" sz="1100" b="0" i="0" u="none" strike="noStrike" dirty="0">
                          <a:solidFill>
                            <a:srgbClr val="000000"/>
                          </a:solidFill>
                          <a:effectLst/>
                          <a:latin typeface="Calibri"/>
                        </a:rPr>
                        <a:t>S'assurer de bien maintenir les révisions à jour, travaille collaboratif mis fréquemment à jour et dont les changements sont réversibles au moyen d'une synchronisation sur un serveur web protégé (</a:t>
                      </a:r>
                      <a:r>
                        <a:rPr lang="fr-FR" sz="1100" b="0" i="0" u="none" strike="noStrike" dirty="0" err="1">
                          <a:solidFill>
                            <a:srgbClr val="000000"/>
                          </a:solidFill>
                          <a:effectLst/>
                          <a:latin typeface="Calibri"/>
                        </a:rPr>
                        <a:t>GitHub</a:t>
                      </a:r>
                      <a:r>
                        <a:rPr lang="fr-FR" sz="1100" b="0" i="0" u="none" strike="noStrike" dirty="0">
                          <a:solidFill>
                            <a:srgbClr val="000000"/>
                          </a:solidFill>
                          <a:effectLst/>
                          <a:latin typeface="Calibri"/>
                        </a:rPr>
                        <a:t>)</a:t>
                      </a:r>
                    </a:p>
                  </a:txBody>
                  <a:tcPr marL="12700" marR="12700" marT="12700" marB="0" anchor="ctr"/>
                </a:tc>
                <a:tc>
                  <a:txBody>
                    <a:bodyPr/>
                    <a:lstStyle/>
                    <a:p>
                      <a:pPr algn="ctr" fontAlgn="ctr"/>
                      <a:r>
                        <a:rPr lang="fi-FI" sz="1100" b="0" i="0" u="none" strike="noStrike" dirty="0">
                          <a:solidFill>
                            <a:srgbClr val="000000"/>
                          </a:solidFill>
                          <a:effectLst/>
                          <a:latin typeface="Calibri"/>
                        </a:rPr>
                        <a:t>Francis </a:t>
                      </a:r>
                      <a:r>
                        <a:rPr lang="fi-FI" sz="1100" b="0" i="0" u="none" strike="noStrike" dirty="0" err="1">
                          <a:solidFill>
                            <a:srgbClr val="000000"/>
                          </a:solidFill>
                          <a:effectLst/>
                          <a:latin typeface="Calibri"/>
                        </a:rPr>
                        <a:t>Valois</a:t>
                      </a:r>
                      <a:endParaRPr lang="fi-FI" sz="1100" b="0" i="0" u="none" strike="noStrike" dirty="0">
                        <a:solidFill>
                          <a:srgbClr val="000000"/>
                        </a:solidFill>
                        <a:effectLst/>
                        <a:latin typeface="Calibri"/>
                      </a:endParaRPr>
                    </a:p>
                  </a:txBody>
                  <a:tcPr marL="12700" marR="12700" marT="12700" marB="0" anchor="ctr"/>
                </a:tc>
              </a:tr>
            </a:tbl>
          </a:graphicData>
        </a:graphic>
      </p:graphicFrame>
    </p:spTree>
    <p:extLst>
      <p:ext uri="{BB962C8B-B14F-4D97-AF65-F5344CB8AC3E}">
        <p14:creationId xmlns:p14="http://schemas.microsoft.com/office/powerpoint/2010/main" val="3181824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Registre</a:t>
            </a:r>
            <a:r>
              <a:rPr lang="en-US" dirty="0"/>
              <a:t> des </a:t>
            </a:r>
            <a:r>
              <a:rPr lang="en-US" dirty="0" err="1"/>
              <a:t>risques</a:t>
            </a:r>
            <a:r>
              <a:rPr lang="en-US" dirty="0"/>
              <a:t> </a:t>
            </a:r>
            <a:r>
              <a:rPr lang="en-US" dirty="0" smtClean="0"/>
              <a:t>(2/3)</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26102908"/>
              </p:ext>
            </p:extLst>
          </p:nvPr>
        </p:nvGraphicFramePr>
        <p:xfrm>
          <a:off x="677863" y="1373443"/>
          <a:ext cx="10766560" cy="5257496"/>
        </p:xfrm>
        <a:graphic>
          <a:graphicData uri="http://schemas.openxmlformats.org/drawingml/2006/table">
            <a:tbl>
              <a:tblPr firstRow="1" bandRow="1">
                <a:tableStyleId>{5C22544A-7EE6-4342-B048-85BDC9FD1C3A}</a:tableStyleId>
              </a:tblPr>
              <a:tblGrid>
                <a:gridCol w="1538080"/>
                <a:gridCol w="1538080"/>
                <a:gridCol w="1538080"/>
                <a:gridCol w="1538080"/>
                <a:gridCol w="1538080"/>
                <a:gridCol w="1538080"/>
                <a:gridCol w="1538080"/>
              </a:tblGrid>
              <a:tr h="1125374">
                <a:tc>
                  <a:txBody>
                    <a:bodyPr/>
                    <a:lstStyle/>
                    <a:p>
                      <a:pPr algn="ctr" fontAlgn="ctr"/>
                      <a:r>
                        <a:rPr lang="fr-FR" sz="1100" b="1" i="0" u="none" strike="noStrike" dirty="0">
                          <a:solidFill>
                            <a:srgbClr val="000000"/>
                          </a:solidFill>
                          <a:effectLst/>
                          <a:latin typeface="Calibri"/>
                        </a:rPr>
                        <a:t>Type de risque</a:t>
                      </a:r>
                    </a:p>
                  </a:txBody>
                  <a:tcPr marL="12700" marR="12700" marT="12700" marB="0" anchor="ctr"/>
                </a:tc>
                <a:tc>
                  <a:txBody>
                    <a:bodyPr/>
                    <a:lstStyle/>
                    <a:p>
                      <a:pPr algn="ctr" fontAlgn="ctr"/>
                      <a:r>
                        <a:rPr lang="fr-FR" sz="1100" b="1" i="0" u="none" strike="noStrike">
                          <a:solidFill>
                            <a:srgbClr val="000000"/>
                          </a:solidFill>
                          <a:effectLst/>
                          <a:latin typeface="Calibri"/>
                        </a:rPr>
                        <a:t>Niveau de priorité</a:t>
                      </a:r>
                      <a:br>
                        <a:rPr lang="fr-FR" sz="1100" b="1" i="0" u="none" strike="noStrike">
                          <a:solidFill>
                            <a:srgbClr val="000000"/>
                          </a:solidFill>
                          <a:effectLst/>
                          <a:latin typeface="Calibri"/>
                        </a:rPr>
                      </a:br>
                      <a:r>
                        <a:rPr lang="fr-FR" sz="1100" b="1" i="0" u="none" strike="noStrike">
                          <a:solidFill>
                            <a:srgbClr val="000000"/>
                          </a:solidFill>
                          <a:effectLst/>
                          <a:latin typeface="Calibri"/>
                        </a:rPr>
                        <a:t>(1 faible, 5 élevé)</a:t>
                      </a:r>
                    </a:p>
                  </a:txBody>
                  <a:tcPr marL="12700" marR="12700" marT="12700" marB="0" anchor="ctr"/>
                </a:tc>
                <a:tc>
                  <a:txBody>
                    <a:bodyPr/>
                    <a:lstStyle/>
                    <a:p>
                      <a:pPr algn="ctr" fontAlgn="ctr"/>
                      <a:r>
                        <a:rPr lang="fr-FR" sz="1100" b="1" i="0" u="none" strike="noStrike">
                          <a:solidFill>
                            <a:srgbClr val="000000"/>
                          </a:solidFill>
                          <a:effectLst/>
                          <a:latin typeface="Calibri"/>
                        </a:rPr>
                        <a:t>Conséquence de</a:t>
                      </a:r>
                      <a:br>
                        <a:rPr lang="fr-FR" sz="1100" b="1" i="0" u="none" strike="noStrike">
                          <a:solidFill>
                            <a:srgbClr val="000000"/>
                          </a:solidFill>
                          <a:effectLst/>
                          <a:latin typeface="Calibri"/>
                        </a:rPr>
                      </a:br>
                      <a:r>
                        <a:rPr lang="fr-FR" sz="1100" b="1" i="0" u="none" strike="noStrike">
                          <a:solidFill>
                            <a:srgbClr val="000000"/>
                          </a:solidFill>
                          <a:effectLst/>
                          <a:latin typeface="Calibri"/>
                        </a:rPr>
                        <a:t> l'occurrence du risque</a:t>
                      </a:r>
                    </a:p>
                  </a:txBody>
                  <a:tcPr marL="12700" marR="12700" marT="12700" marB="0" anchor="ctr"/>
                </a:tc>
                <a:tc>
                  <a:txBody>
                    <a:bodyPr/>
                    <a:lstStyle/>
                    <a:p>
                      <a:pPr algn="ctr" fontAlgn="ctr"/>
                      <a:r>
                        <a:rPr lang="fr-FR" sz="1100" b="1" i="0" u="none" strike="noStrike">
                          <a:solidFill>
                            <a:srgbClr val="000000"/>
                          </a:solidFill>
                          <a:effectLst/>
                          <a:latin typeface="Calibri"/>
                        </a:rPr>
                        <a:t>Coût en performance</a:t>
                      </a:r>
                      <a:br>
                        <a:rPr lang="fr-FR" sz="1100" b="1" i="0" u="none" strike="noStrike">
                          <a:solidFill>
                            <a:srgbClr val="000000"/>
                          </a:solidFill>
                          <a:effectLst/>
                          <a:latin typeface="Calibri"/>
                        </a:rPr>
                      </a:br>
                      <a:r>
                        <a:rPr lang="fr-FR" sz="1100" b="1" i="0" u="none" strike="noStrike">
                          <a:solidFill>
                            <a:srgbClr val="000000"/>
                          </a:solidFill>
                          <a:effectLst/>
                          <a:latin typeface="Calibri"/>
                        </a:rPr>
                        <a:t> associé au risque</a:t>
                      </a:r>
                    </a:p>
                  </a:txBody>
                  <a:tcPr marL="12700" marR="12700" marT="12700" marB="0" anchor="ctr"/>
                </a:tc>
                <a:tc>
                  <a:txBody>
                    <a:bodyPr/>
                    <a:lstStyle/>
                    <a:p>
                      <a:pPr algn="ctr" fontAlgn="ctr"/>
                      <a:r>
                        <a:rPr lang="fr-FR" sz="1100" b="1" i="0" u="none" strike="noStrike">
                          <a:solidFill>
                            <a:srgbClr val="000000"/>
                          </a:solidFill>
                          <a:effectLst/>
                          <a:latin typeface="Calibri"/>
                        </a:rPr>
                        <a:t>Probabilité d'occurrence</a:t>
                      </a:r>
                    </a:p>
                  </a:txBody>
                  <a:tcPr marL="12700" marR="12700" marT="12700" marB="0" anchor="ctr"/>
                </a:tc>
                <a:tc>
                  <a:txBody>
                    <a:bodyPr/>
                    <a:lstStyle/>
                    <a:p>
                      <a:pPr algn="ctr" fontAlgn="ctr"/>
                      <a:r>
                        <a:rPr lang="fr-FR" sz="1100" b="1" i="0" u="none" strike="noStrike">
                          <a:solidFill>
                            <a:srgbClr val="000000"/>
                          </a:solidFill>
                          <a:effectLst/>
                          <a:latin typeface="Calibri"/>
                        </a:rPr>
                        <a:t>Plan de réduction</a:t>
                      </a:r>
                      <a:br>
                        <a:rPr lang="fr-FR" sz="1100" b="1" i="0" u="none" strike="noStrike">
                          <a:solidFill>
                            <a:srgbClr val="000000"/>
                          </a:solidFill>
                          <a:effectLst/>
                          <a:latin typeface="Calibri"/>
                        </a:rPr>
                      </a:br>
                      <a:r>
                        <a:rPr lang="fr-FR" sz="1100" b="1" i="0" u="none" strike="noStrike">
                          <a:solidFill>
                            <a:srgbClr val="000000"/>
                          </a:solidFill>
                          <a:effectLst/>
                          <a:latin typeface="Calibri"/>
                        </a:rPr>
                        <a:t> du risque</a:t>
                      </a:r>
                    </a:p>
                  </a:txBody>
                  <a:tcPr marL="12700" marR="12700" marT="12700" marB="0" anchor="ctr"/>
                </a:tc>
                <a:tc>
                  <a:txBody>
                    <a:bodyPr/>
                    <a:lstStyle/>
                    <a:p>
                      <a:pPr algn="ctr" fontAlgn="ctr"/>
                      <a:r>
                        <a:rPr lang="fr-FR" sz="1100" b="1" i="0" u="none" strike="noStrike" dirty="0">
                          <a:solidFill>
                            <a:srgbClr val="000000"/>
                          </a:solidFill>
                          <a:effectLst/>
                          <a:latin typeface="Calibri"/>
                        </a:rPr>
                        <a:t>Responsable du risque</a:t>
                      </a:r>
                    </a:p>
                  </a:txBody>
                  <a:tcPr marL="12700" marR="12700" marT="12700" marB="0" anchor="ctr"/>
                </a:tc>
              </a:tr>
              <a:tr h="1879522">
                <a:tc>
                  <a:txBody>
                    <a:bodyPr/>
                    <a:lstStyle/>
                    <a:p>
                      <a:pPr algn="ctr" fontAlgn="ctr"/>
                      <a:r>
                        <a:rPr lang="fr-FR" sz="1100" b="0" i="0" u="none" strike="noStrike">
                          <a:solidFill>
                            <a:srgbClr val="000000"/>
                          </a:solidFill>
                          <a:effectLst/>
                          <a:latin typeface="Calibri"/>
                        </a:rPr>
                        <a:t>Pertes des données liées aux simulateurs</a:t>
                      </a:r>
                    </a:p>
                  </a:txBody>
                  <a:tcPr marL="12700" marR="12700" marT="12700" marB="0" anchor="ctr"/>
                </a:tc>
                <a:tc>
                  <a:txBody>
                    <a:bodyPr/>
                    <a:lstStyle/>
                    <a:p>
                      <a:pPr algn="ctr" fontAlgn="ctr"/>
                      <a:r>
                        <a:rPr lang="en-US" sz="1100" b="0" i="0" u="none" strike="noStrike">
                          <a:solidFill>
                            <a:srgbClr val="000000"/>
                          </a:solidFill>
                          <a:effectLst/>
                          <a:latin typeface="Calibri"/>
                        </a:rPr>
                        <a:t>5</a:t>
                      </a:r>
                    </a:p>
                  </a:txBody>
                  <a:tcPr marL="12700" marR="12700" marT="12700" marB="0" anchor="ctr"/>
                </a:tc>
                <a:tc>
                  <a:txBody>
                    <a:bodyPr/>
                    <a:lstStyle/>
                    <a:p>
                      <a:pPr algn="ctr" fontAlgn="ctr"/>
                      <a:r>
                        <a:rPr lang="fr-FR" sz="1100" b="0" i="0" u="none" strike="noStrike">
                          <a:solidFill>
                            <a:srgbClr val="000000"/>
                          </a:solidFill>
                          <a:effectLst/>
                          <a:latin typeface="Calibri"/>
                        </a:rPr>
                        <a:t>Retard sur le projet mineur s'il existe une révision récente et retards majeurs dans le cas échéant</a:t>
                      </a:r>
                    </a:p>
                  </a:txBody>
                  <a:tcPr marL="12700" marR="12700" marT="12700" marB="0" anchor="ctr"/>
                </a:tc>
                <a:tc>
                  <a:txBody>
                    <a:bodyPr/>
                    <a:lstStyle/>
                    <a:p>
                      <a:pPr algn="ctr" fontAlgn="ctr"/>
                      <a:r>
                        <a:rPr lang="fr-FR" sz="1100" b="0" i="0" u="none" strike="noStrike">
                          <a:solidFill>
                            <a:srgbClr val="000000"/>
                          </a:solidFill>
                          <a:effectLst/>
                          <a:latin typeface="Calibri"/>
                        </a:rPr>
                        <a:t>Certains objectifs ne seront pas atteints dans les temps initiaux prescrits</a:t>
                      </a:r>
                    </a:p>
                  </a:txBody>
                  <a:tcPr marL="12700" marR="12700" marT="12700" marB="0" anchor="ctr"/>
                </a:tc>
                <a:tc>
                  <a:txBody>
                    <a:bodyPr/>
                    <a:lstStyle/>
                    <a:p>
                      <a:pPr algn="ctr" fontAlgn="ctr"/>
                      <a:r>
                        <a:rPr lang="en-US" sz="1100" b="0" i="0" u="none" strike="noStrike">
                          <a:solidFill>
                            <a:srgbClr val="000000"/>
                          </a:solidFill>
                          <a:effectLst/>
                          <a:latin typeface="Calibri"/>
                        </a:rPr>
                        <a:t>20%</a:t>
                      </a:r>
                    </a:p>
                  </a:txBody>
                  <a:tcPr marL="12700" marR="12700" marT="12700" marB="0" anchor="ctr"/>
                </a:tc>
                <a:tc>
                  <a:txBody>
                    <a:bodyPr/>
                    <a:lstStyle/>
                    <a:p>
                      <a:pPr algn="ctr" fontAlgn="ctr"/>
                      <a:r>
                        <a:rPr lang="fr-FR" sz="1100" b="0" i="0" u="none" strike="noStrike">
                          <a:solidFill>
                            <a:srgbClr val="000000"/>
                          </a:solidFill>
                          <a:effectLst/>
                          <a:latin typeface="Calibri"/>
                        </a:rPr>
                        <a:t>S'assurer de bien maintenir les révisions à jour, travaille collaboratif mis fréquemment à jour et dont les changements sont réversibles au moyen d'une synchronisation sur un serveur web protégé (GitHub)</a:t>
                      </a:r>
                    </a:p>
                  </a:txBody>
                  <a:tcPr marL="12700" marR="12700" marT="12700" marB="0" anchor="ctr"/>
                </a:tc>
                <a:tc>
                  <a:txBody>
                    <a:bodyPr/>
                    <a:lstStyle/>
                    <a:p>
                      <a:pPr algn="ctr" fontAlgn="ctr"/>
                      <a:r>
                        <a:rPr lang="fi-FI" sz="1100" b="0" i="0" u="none" strike="noStrike" dirty="0">
                          <a:solidFill>
                            <a:srgbClr val="000000"/>
                          </a:solidFill>
                          <a:effectLst/>
                          <a:latin typeface="Calibri"/>
                        </a:rPr>
                        <a:t>Francis </a:t>
                      </a:r>
                      <a:r>
                        <a:rPr lang="fi-FI" sz="1100" b="0" i="0" u="none" strike="noStrike" dirty="0" err="1">
                          <a:solidFill>
                            <a:srgbClr val="000000"/>
                          </a:solidFill>
                          <a:effectLst/>
                          <a:latin typeface="Calibri"/>
                        </a:rPr>
                        <a:t>Valois</a:t>
                      </a:r>
                      <a:endParaRPr lang="fi-FI" sz="1100" b="0" i="0" u="none" strike="noStrike" dirty="0">
                        <a:solidFill>
                          <a:srgbClr val="000000"/>
                        </a:solidFill>
                        <a:effectLst/>
                        <a:latin typeface="Calibri"/>
                      </a:endParaRPr>
                    </a:p>
                  </a:txBody>
                  <a:tcPr marL="12700" marR="12700" marT="12700" marB="0" anchor="ctr"/>
                </a:tc>
              </a:tr>
              <a:tr h="2252600">
                <a:tc>
                  <a:txBody>
                    <a:bodyPr/>
                    <a:lstStyle/>
                    <a:p>
                      <a:pPr algn="ctr" fontAlgn="ctr"/>
                      <a:r>
                        <a:rPr lang="fr-FR" sz="1100" b="0" i="0" u="none" strike="noStrike">
                          <a:solidFill>
                            <a:srgbClr val="000000"/>
                          </a:solidFill>
                          <a:effectLst/>
                          <a:latin typeface="Calibri"/>
                        </a:rPr>
                        <a:t>Versions  de développement et d'utilisation différentes de Matlab </a:t>
                      </a:r>
                    </a:p>
                  </a:txBody>
                  <a:tcPr marL="12700" marR="12700" marT="12700" marB="0" anchor="ctr"/>
                </a:tc>
                <a:tc>
                  <a:txBody>
                    <a:bodyPr/>
                    <a:lstStyle/>
                    <a:p>
                      <a:pPr algn="ctr" fontAlgn="ctr"/>
                      <a:r>
                        <a:rPr lang="en-US" sz="1100" b="0" i="0" u="none" strike="noStrike">
                          <a:solidFill>
                            <a:srgbClr val="000000"/>
                          </a:solidFill>
                          <a:effectLst/>
                          <a:latin typeface="Calibri"/>
                        </a:rPr>
                        <a:t>4</a:t>
                      </a:r>
                    </a:p>
                  </a:txBody>
                  <a:tcPr marL="12700" marR="12700" marT="12700" marB="0" anchor="ctr"/>
                </a:tc>
                <a:tc>
                  <a:txBody>
                    <a:bodyPr/>
                    <a:lstStyle/>
                    <a:p>
                      <a:pPr algn="ctr" fontAlgn="ctr"/>
                      <a:r>
                        <a:rPr lang="fr-FR" sz="1100" b="0" i="0" u="none" strike="noStrike">
                          <a:solidFill>
                            <a:srgbClr val="000000"/>
                          </a:solidFill>
                          <a:effectLst/>
                          <a:latin typeface="Calibri"/>
                        </a:rPr>
                        <a:t>Certaines fonctionnalités du simulateur en temps réel ne pourraient pas concorder, certains modules de simulink ou certaines fonctionnalités de Matlab pourraient ne pas être compatibles</a:t>
                      </a:r>
                      <a:br>
                        <a:rPr lang="fr-FR" sz="1100" b="0" i="0" u="none" strike="noStrike">
                          <a:solidFill>
                            <a:srgbClr val="000000"/>
                          </a:solidFill>
                          <a:effectLst/>
                          <a:latin typeface="Calibri"/>
                        </a:rPr>
                      </a:br>
                      <a:endParaRPr lang="fr-FR" sz="1100" b="0" i="0" u="none" strike="noStrike">
                        <a:solidFill>
                          <a:srgbClr val="000000"/>
                        </a:solidFill>
                        <a:effectLst/>
                        <a:latin typeface="Calibri"/>
                      </a:endParaRPr>
                    </a:p>
                  </a:txBody>
                  <a:tcPr marL="12700" marR="12700" marT="12700" marB="0" anchor="ctr"/>
                </a:tc>
                <a:tc>
                  <a:txBody>
                    <a:bodyPr/>
                    <a:lstStyle/>
                    <a:p>
                      <a:pPr algn="ctr" fontAlgn="ctr"/>
                      <a:r>
                        <a:rPr lang="fr-FR" sz="1100" b="0" i="0" u="none" strike="noStrike">
                          <a:solidFill>
                            <a:srgbClr val="000000"/>
                          </a:solidFill>
                          <a:effectLst/>
                          <a:latin typeface="Calibri"/>
                        </a:rPr>
                        <a:t>Incapacité de fournir un simulateur fonctionnant explicitement comme décrit dans la documentation, besoin d'effectuer des modifications internes importantes, du côté du client, pour maintenir le fonctionnement désiré du simulateur</a:t>
                      </a:r>
                      <a:br>
                        <a:rPr lang="fr-FR" sz="1100" b="0" i="0" u="none" strike="noStrike">
                          <a:solidFill>
                            <a:srgbClr val="000000"/>
                          </a:solidFill>
                          <a:effectLst/>
                          <a:latin typeface="Calibri"/>
                        </a:rPr>
                      </a:br>
                      <a:endParaRPr lang="fr-FR" sz="1100" b="0" i="0" u="none" strike="noStrike">
                        <a:solidFill>
                          <a:srgbClr val="000000"/>
                        </a:solidFill>
                        <a:effectLst/>
                        <a:latin typeface="Calibri"/>
                      </a:endParaRPr>
                    </a:p>
                  </a:txBody>
                  <a:tcPr marL="12700" marR="12700" marT="12700" marB="0" anchor="ctr"/>
                </a:tc>
                <a:tc>
                  <a:txBody>
                    <a:bodyPr/>
                    <a:lstStyle/>
                    <a:p>
                      <a:pPr algn="ctr" fontAlgn="ctr"/>
                      <a:r>
                        <a:rPr lang="en-US" sz="1100" b="0" i="0" u="none" strike="noStrike" dirty="0">
                          <a:solidFill>
                            <a:srgbClr val="000000"/>
                          </a:solidFill>
                          <a:effectLst/>
                          <a:latin typeface="Calibri"/>
                        </a:rPr>
                        <a:t>15%</a:t>
                      </a:r>
                    </a:p>
                  </a:txBody>
                  <a:tcPr marL="12700" marR="12700" marT="12700" marB="0" anchor="ctr"/>
                </a:tc>
                <a:tc>
                  <a:txBody>
                    <a:bodyPr/>
                    <a:lstStyle/>
                    <a:p>
                      <a:pPr algn="ctr" fontAlgn="ctr"/>
                      <a:r>
                        <a:rPr lang="fr-FR" sz="1100" b="0" i="0" u="none" strike="noStrike">
                          <a:solidFill>
                            <a:srgbClr val="000000"/>
                          </a:solidFill>
                          <a:effectLst/>
                          <a:latin typeface="Calibri"/>
                        </a:rPr>
                        <a:t>Faire des tests à partir de différentes plateformes et à partir de différents systèmes d'exploitation de manière à s'assurer l'homogénéité dans le fonctionnement de Matlab</a:t>
                      </a:r>
                    </a:p>
                  </a:txBody>
                  <a:tcPr marL="12700" marR="12700" marT="12700" marB="0" anchor="ctr"/>
                </a:tc>
                <a:tc>
                  <a:txBody>
                    <a:bodyPr/>
                    <a:lstStyle/>
                    <a:p>
                      <a:pPr algn="ctr" fontAlgn="ctr"/>
                      <a:r>
                        <a:rPr lang="fi-FI" sz="1100" b="0" i="0" u="none" strike="noStrike" dirty="0">
                          <a:solidFill>
                            <a:srgbClr val="000000"/>
                          </a:solidFill>
                          <a:effectLst/>
                          <a:latin typeface="Calibri"/>
                        </a:rPr>
                        <a:t>Francis </a:t>
                      </a:r>
                      <a:r>
                        <a:rPr lang="fi-FI" sz="1100" b="0" i="0" u="none" strike="noStrike" dirty="0" err="1">
                          <a:solidFill>
                            <a:srgbClr val="000000"/>
                          </a:solidFill>
                          <a:effectLst/>
                          <a:latin typeface="Calibri"/>
                        </a:rPr>
                        <a:t>Valois</a:t>
                      </a:r>
                      <a:endParaRPr lang="fi-FI" sz="1100" b="0" i="0" u="none" strike="noStrike" dirty="0">
                        <a:solidFill>
                          <a:srgbClr val="000000"/>
                        </a:solidFill>
                        <a:effectLst/>
                        <a:latin typeface="Calibri"/>
                      </a:endParaRPr>
                    </a:p>
                  </a:txBody>
                  <a:tcPr marL="12700" marR="12700" marT="12700" marB="0" anchor="ctr"/>
                </a:tc>
              </a:tr>
            </a:tbl>
          </a:graphicData>
        </a:graphic>
      </p:graphicFrame>
    </p:spTree>
    <p:extLst>
      <p:ext uri="{BB962C8B-B14F-4D97-AF65-F5344CB8AC3E}">
        <p14:creationId xmlns:p14="http://schemas.microsoft.com/office/powerpoint/2010/main" val="299696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Registre</a:t>
            </a:r>
            <a:r>
              <a:rPr lang="en-US" dirty="0" smtClean="0"/>
              <a:t> des </a:t>
            </a:r>
            <a:r>
              <a:rPr lang="en-US" dirty="0" err="1" smtClean="0"/>
              <a:t>risques</a:t>
            </a:r>
            <a:r>
              <a:rPr lang="en-US" dirty="0" smtClean="0"/>
              <a:t> (3/3)</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7251936"/>
              </p:ext>
            </p:extLst>
          </p:nvPr>
        </p:nvGraphicFramePr>
        <p:xfrm>
          <a:off x="677863" y="1314373"/>
          <a:ext cx="11091430" cy="5331333"/>
        </p:xfrm>
        <a:graphic>
          <a:graphicData uri="http://schemas.openxmlformats.org/drawingml/2006/table">
            <a:tbl>
              <a:tblPr firstRow="1" bandRow="1">
                <a:tableStyleId>{5C22544A-7EE6-4342-B048-85BDC9FD1C3A}</a:tableStyleId>
              </a:tblPr>
              <a:tblGrid>
                <a:gridCol w="1584490"/>
                <a:gridCol w="1584490"/>
                <a:gridCol w="1584490"/>
                <a:gridCol w="1584490"/>
                <a:gridCol w="1584490"/>
                <a:gridCol w="1584490"/>
                <a:gridCol w="1584490"/>
              </a:tblGrid>
              <a:tr h="650006">
                <a:tc>
                  <a:txBody>
                    <a:bodyPr/>
                    <a:lstStyle/>
                    <a:p>
                      <a:pPr algn="ctr" fontAlgn="ctr"/>
                      <a:r>
                        <a:rPr lang="fr-FR" sz="1100" b="1" i="0" u="none" strike="noStrike" dirty="0">
                          <a:solidFill>
                            <a:srgbClr val="000000"/>
                          </a:solidFill>
                          <a:effectLst/>
                          <a:latin typeface="Calibri"/>
                        </a:rPr>
                        <a:t>Type de risque</a:t>
                      </a:r>
                    </a:p>
                  </a:txBody>
                  <a:tcPr marL="12700" marR="12700" marT="12700" marB="0" anchor="ctr"/>
                </a:tc>
                <a:tc>
                  <a:txBody>
                    <a:bodyPr/>
                    <a:lstStyle/>
                    <a:p>
                      <a:pPr algn="ctr" fontAlgn="ctr"/>
                      <a:r>
                        <a:rPr lang="fr-FR" sz="1100" b="1" i="0" u="none" strike="noStrike">
                          <a:solidFill>
                            <a:srgbClr val="000000"/>
                          </a:solidFill>
                          <a:effectLst/>
                          <a:latin typeface="Calibri"/>
                        </a:rPr>
                        <a:t>Niveau de priorité</a:t>
                      </a:r>
                      <a:br>
                        <a:rPr lang="fr-FR" sz="1100" b="1" i="0" u="none" strike="noStrike">
                          <a:solidFill>
                            <a:srgbClr val="000000"/>
                          </a:solidFill>
                          <a:effectLst/>
                          <a:latin typeface="Calibri"/>
                        </a:rPr>
                      </a:br>
                      <a:r>
                        <a:rPr lang="fr-FR" sz="1100" b="1" i="0" u="none" strike="noStrike">
                          <a:solidFill>
                            <a:srgbClr val="000000"/>
                          </a:solidFill>
                          <a:effectLst/>
                          <a:latin typeface="Calibri"/>
                        </a:rPr>
                        <a:t>(1 faible, 5 élevé)</a:t>
                      </a:r>
                    </a:p>
                  </a:txBody>
                  <a:tcPr marL="12700" marR="12700" marT="12700" marB="0" anchor="ctr"/>
                </a:tc>
                <a:tc>
                  <a:txBody>
                    <a:bodyPr/>
                    <a:lstStyle/>
                    <a:p>
                      <a:pPr algn="ctr" fontAlgn="ctr"/>
                      <a:r>
                        <a:rPr lang="fr-FR" sz="1100" b="1" i="0" u="none" strike="noStrike">
                          <a:solidFill>
                            <a:srgbClr val="000000"/>
                          </a:solidFill>
                          <a:effectLst/>
                          <a:latin typeface="Calibri"/>
                        </a:rPr>
                        <a:t>Conséquence de</a:t>
                      </a:r>
                      <a:br>
                        <a:rPr lang="fr-FR" sz="1100" b="1" i="0" u="none" strike="noStrike">
                          <a:solidFill>
                            <a:srgbClr val="000000"/>
                          </a:solidFill>
                          <a:effectLst/>
                          <a:latin typeface="Calibri"/>
                        </a:rPr>
                      </a:br>
                      <a:r>
                        <a:rPr lang="fr-FR" sz="1100" b="1" i="0" u="none" strike="noStrike">
                          <a:solidFill>
                            <a:srgbClr val="000000"/>
                          </a:solidFill>
                          <a:effectLst/>
                          <a:latin typeface="Calibri"/>
                        </a:rPr>
                        <a:t> l'occurrence du risque</a:t>
                      </a:r>
                    </a:p>
                  </a:txBody>
                  <a:tcPr marL="12700" marR="12700" marT="12700" marB="0" anchor="ctr"/>
                </a:tc>
                <a:tc>
                  <a:txBody>
                    <a:bodyPr/>
                    <a:lstStyle/>
                    <a:p>
                      <a:pPr algn="ctr" fontAlgn="ctr"/>
                      <a:r>
                        <a:rPr lang="fr-FR" sz="1100" b="1" i="0" u="none" strike="noStrike">
                          <a:solidFill>
                            <a:srgbClr val="000000"/>
                          </a:solidFill>
                          <a:effectLst/>
                          <a:latin typeface="Calibri"/>
                        </a:rPr>
                        <a:t>Coût en performance</a:t>
                      </a:r>
                      <a:br>
                        <a:rPr lang="fr-FR" sz="1100" b="1" i="0" u="none" strike="noStrike">
                          <a:solidFill>
                            <a:srgbClr val="000000"/>
                          </a:solidFill>
                          <a:effectLst/>
                          <a:latin typeface="Calibri"/>
                        </a:rPr>
                      </a:br>
                      <a:r>
                        <a:rPr lang="fr-FR" sz="1100" b="1" i="0" u="none" strike="noStrike">
                          <a:solidFill>
                            <a:srgbClr val="000000"/>
                          </a:solidFill>
                          <a:effectLst/>
                          <a:latin typeface="Calibri"/>
                        </a:rPr>
                        <a:t> associé au risque</a:t>
                      </a:r>
                    </a:p>
                  </a:txBody>
                  <a:tcPr marL="12700" marR="12700" marT="12700" marB="0" anchor="ctr"/>
                </a:tc>
                <a:tc>
                  <a:txBody>
                    <a:bodyPr/>
                    <a:lstStyle/>
                    <a:p>
                      <a:pPr algn="ctr" fontAlgn="ctr"/>
                      <a:r>
                        <a:rPr lang="fr-FR" sz="1100" b="1" i="0" u="none" strike="noStrike">
                          <a:solidFill>
                            <a:srgbClr val="000000"/>
                          </a:solidFill>
                          <a:effectLst/>
                          <a:latin typeface="Calibri"/>
                        </a:rPr>
                        <a:t>Probabilité d'occurrence</a:t>
                      </a:r>
                    </a:p>
                  </a:txBody>
                  <a:tcPr marL="12700" marR="12700" marT="12700" marB="0" anchor="ctr"/>
                </a:tc>
                <a:tc>
                  <a:txBody>
                    <a:bodyPr/>
                    <a:lstStyle/>
                    <a:p>
                      <a:pPr algn="ctr" fontAlgn="ctr"/>
                      <a:r>
                        <a:rPr lang="fr-FR" sz="1100" b="1" i="0" u="none" strike="noStrike">
                          <a:solidFill>
                            <a:srgbClr val="000000"/>
                          </a:solidFill>
                          <a:effectLst/>
                          <a:latin typeface="Calibri"/>
                        </a:rPr>
                        <a:t>Plan de réduction</a:t>
                      </a:r>
                      <a:br>
                        <a:rPr lang="fr-FR" sz="1100" b="1" i="0" u="none" strike="noStrike">
                          <a:solidFill>
                            <a:srgbClr val="000000"/>
                          </a:solidFill>
                          <a:effectLst/>
                          <a:latin typeface="Calibri"/>
                        </a:rPr>
                      </a:br>
                      <a:r>
                        <a:rPr lang="fr-FR" sz="1100" b="1" i="0" u="none" strike="noStrike">
                          <a:solidFill>
                            <a:srgbClr val="000000"/>
                          </a:solidFill>
                          <a:effectLst/>
                          <a:latin typeface="Calibri"/>
                        </a:rPr>
                        <a:t> du risque</a:t>
                      </a:r>
                    </a:p>
                  </a:txBody>
                  <a:tcPr marL="12700" marR="12700" marT="12700" marB="0" anchor="ctr"/>
                </a:tc>
                <a:tc>
                  <a:txBody>
                    <a:bodyPr/>
                    <a:lstStyle/>
                    <a:p>
                      <a:pPr algn="ctr" fontAlgn="ctr"/>
                      <a:r>
                        <a:rPr lang="fr-FR" sz="1100" b="1" i="0" u="none" strike="noStrike" dirty="0">
                          <a:solidFill>
                            <a:srgbClr val="000000"/>
                          </a:solidFill>
                          <a:effectLst/>
                          <a:latin typeface="Calibri"/>
                        </a:rPr>
                        <a:t>Responsable du risque</a:t>
                      </a:r>
                    </a:p>
                  </a:txBody>
                  <a:tcPr marL="12700" marR="12700" marT="12700" marB="0" anchor="ctr"/>
                </a:tc>
              </a:tr>
              <a:tr h="1917999">
                <a:tc>
                  <a:txBody>
                    <a:bodyPr/>
                    <a:lstStyle/>
                    <a:p>
                      <a:pPr algn="ctr" fontAlgn="ctr"/>
                      <a:r>
                        <a:rPr lang="fr-FR" sz="1100" b="0" i="0" u="none" strike="noStrike" dirty="0" err="1">
                          <a:solidFill>
                            <a:srgbClr val="000000"/>
                          </a:solidFill>
                          <a:effectLst/>
                          <a:latin typeface="Calibri"/>
                        </a:rPr>
                        <a:t>Disconcordance</a:t>
                      </a:r>
                      <a:r>
                        <a:rPr lang="fr-FR" sz="1100" b="0" i="0" u="none" strike="noStrike" dirty="0">
                          <a:solidFill>
                            <a:srgbClr val="000000"/>
                          </a:solidFill>
                          <a:effectLst/>
                          <a:latin typeface="Calibri"/>
                        </a:rPr>
                        <a:t> dans les versions de PSIM </a:t>
                      </a:r>
                    </a:p>
                  </a:txBody>
                  <a:tcPr marL="12700" marR="12700" marT="12700" marB="0" anchor="ctr"/>
                </a:tc>
                <a:tc>
                  <a:txBody>
                    <a:bodyPr/>
                    <a:lstStyle/>
                    <a:p>
                      <a:pPr algn="ctr" fontAlgn="ctr"/>
                      <a:r>
                        <a:rPr lang="en-US" sz="1100" b="0" i="0" u="none" strike="noStrike">
                          <a:solidFill>
                            <a:srgbClr val="000000"/>
                          </a:solidFill>
                          <a:effectLst/>
                          <a:latin typeface="Calibri"/>
                        </a:rPr>
                        <a:t>3</a:t>
                      </a:r>
                    </a:p>
                  </a:txBody>
                  <a:tcPr marL="12700" marR="12700" marT="12700" marB="0" anchor="ctr"/>
                </a:tc>
                <a:tc>
                  <a:txBody>
                    <a:bodyPr/>
                    <a:lstStyle/>
                    <a:p>
                      <a:pPr algn="ctr" fontAlgn="ctr"/>
                      <a:r>
                        <a:rPr lang="fr-FR" sz="1100" b="0" i="0" u="none" strike="noStrike">
                          <a:solidFill>
                            <a:srgbClr val="000000"/>
                          </a:solidFill>
                          <a:effectLst/>
                          <a:latin typeface="Calibri"/>
                        </a:rPr>
                        <a:t>Certaines fonctionnalités du simulateur implanté sur PSIM pourraient être différentes selon la version employée.</a:t>
                      </a:r>
                      <a:br>
                        <a:rPr lang="fr-FR" sz="1100" b="0" i="0" u="none" strike="noStrike">
                          <a:solidFill>
                            <a:srgbClr val="000000"/>
                          </a:solidFill>
                          <a:effectLst/>
                          <a:latin typeface="Calibri"/>
                        </a:rPr>
                      </a:br>
                      <a:endParaRPr lang="fr-FR" sz="1100" b="0" i="0" u="none" strike="noStrike">
                        <a:solidFill>
                          <a:srgbClr val="000000"/>
                        </a:solidFill>
                        <a:effectLst/>
                        <a:latin typeface="Calibri"/>
                      </a:endParaRPr>
                    </a:p>
                  </a:txBody>
                  <a:tcPr marL="12700" marR="12700" marT="12700" marB="0" anchor="ctr"/>
                </a:tc>
                <a:tc>
                  <a:txBody>
                    <a:bodyPr/>
                    <a:lstStyle/>
                    <a:p>
                      <a:pPr algn="ctr" fontAlgn="ctr"/>
                      <a:r>
                        <a:rPr lang="fr-FR" sz="1100" b="0" i="0" u="none" strike="noStrike">
                          <a:solidFill>
                            <a:srgbClr val="000000"/>
                          </a:solidFill>
                          <a:effectLst/>
                          <a:latin typeface="Calibri"/>
                        </a:rPr>
                        <a:t>Différence dans les résultats produits à partir du simulateur implanté sur PSIM, il se peut que les résultats ne concordent plus avec les autres simulateurs</a:t>
                      </a:r>
                    </a:p>
                  </a:txBody>
                  <a:tcPr marL="12700" marR="12700" marT="12700" marB="0" anchor="ctr"/>
                </a:tc>
                <a:tc>
                  <a:txBody>
                    <a:bodyPr/>
                    <a:lstStyle/>
                    <a:p>
                      <a:pPr algn="ctr" fontAlgn="ctr"/>
                      <a:r>
                        <a:rPr lang="en-US" sz="1100" b="0" i="0" u="none" strike="noStrike">
                          <a:solidFill>
                            <a:srgbClr val="000000"/>
                          </a:solidFill>
                          <a:effectLst/>
                          <a:latin typeface="Calibri"/>
                        </a:rPr>
                        <a:t>10%</a:t>
                      </a:r>
                    </a:p>
                  </a:txBody>
                  <a:tcPr marL="12700" marR="12700" marT="12700" marB="0" anchor="ctr"/>
                </a:tc>
                <a:tc>
                  <a:txBody>
                    <a:bodyPr/>
                    <a:lstStyle/>
                    <a:p>
                      <a:pPr algn="ctr" fontAlgn="ctr"/>
                      <a:r>
                        <a:rPr lang="fr-FR" sz="1100" b="0" i="0" u="none" strike="noStrike">
                          <a:solidFill>
                            <a:srgbClr val="000000"/>
                          </a:solidFill>
                          <a:effectLst/>
                          <a:latin typeface="Calibri"/>
                        </a:rPr>
                        <a:t>Tester le simulateur sur le plus de versions différentes de PSIM</a:t>
                      </a:r>
                    </a:p>
                  </a:txBody>
                  <a:tcPr marL="12700" marR="12700" marT="12700" marB="0" anchor="ctr"/>
                </a:tc>
                <a:tc>
                  <a:txBody>
                    <a:bodyPr/>
                    <a:lstStyle/>
                    <a:p>
                      <a:pPr algn="ctr" fontAlgn="ctr"/>
                      <a:r>
                        <a:rPr lang="fi-FI" sz="1100" b="0" i="0" u="none" strike="noStrike">
                          <a:solidFill>
                            <a:srgbClr val="000000"/>
                          </a:solidFill>
                          <a:effectLst/>
                          <a:latin typeface="Calibri"/>
                        </a:rPr>
                        <a:t>Gabriel Boivin</a:t>
                      </a:r>
                    </a:p>
                  </a:txBody>
                  <a:tcPr marL="12700" marR="12700" marT="12700" marB="0" anchor="ctr"/>
                </a:tc>
              </a:tr>
              <a:tr h="2763328">
                <a:tc>
                  <a:txBody>
                    <a:bodyPr/>
                    <a:lstStyle/>
                    <a:p>
                      <a:pPr algn="ctr" fontAlgn="ctr"/>
                      <a:r>
                        <a:rPr lang="fr-FR" sz="1100" b="0" i="0" u="none" strike="noStrike">
                          <a:solidFill>
                            <a:srgbClr val="000000"/>
                          </a:solidFill>
                          <a:effectLst/>
                          <a:latin typeface="Calibri"/>
                        </a:rPr>
                        <a:t>Utilisation </a:t>
                      </a:r>
                      <a:br>
                        <a:rPr lang="fr-FR" sz="1100" b="0" i="0" u="none" strike="noStrike">
                          <a:solidFill>
                            <a:srgbClr val="000000"/>
                          </a:solidFill>
                          <a:effectLst/>
                          <a:latin typeface="Calibri"/>
                        </a:rPr>
                      </a:br>
                      <a:r>
                        <a:rPr lang="fr-FR" sz="1100" b="0" i="0" u="none" strike="noStrike">
                          <a:solidFill>
                            <a:srgbClr val="000000"/>
                          </a:solidFill>
                          <a:effectLst/>
                          <a:latin typeface="Calibri"/>
                        </a:rPr>
                        <a:t>entrainant une modification non désirée sur les simulateurs</a:t>
                      </a:r>
                    </a:p>
                  </a:txBody>
                  <a:tcPr marL="12700" marR="12700" marT="12700" marB="0" anchor="ctr"/>
                </a:tc>
                <a:tc>
                  <a:txBody>
                    <a:bodyPr/>
                    <a:lstStyle/>
                    <a:p>
                      <a:pPr algn="ctr" fontAlgn="ctr"/>
                      <a:r>
                        <a:rPr lang="en-US" sz="1100" b="0" i="0" u="none" strike="noStrike">
                          <a:solidFill>
                            <a:srgbClr val="000000"/>
                          </a:solidFill>
                          <a:effectLst/>
                          <a:latin typeface="Calibri"/>
                        </a:rPr>
                        <a:t>3</a:t>
                      </a:r>
                    </a:p>
                  </a:txBody>
                  <a:tcPr marL="12700" marR="12700" marT="12700" marB="0" anchor="ctr"/>
                </a:tc>
                <a:tc>
                  <a:txBody>
                    <a:bodyPr/>
                    <a:lstStyle/>
                    <a:p>
                      <a:pPr algn="ctr" fontAlgn="ctr"/>
                      <a:r>
                        <a:rPr lang="fr-FR" sz="1100" b="0" i="0" u="none" strike="noStrike">
                          <a:solidFill>
                            <a:srgbClr val="000000"/>
                          </a:solidFill>
                          <a:effectLst/>
                          <a:latin typeface="Calibri"/>
                        </a:rPr>
                        <a:t>Les simulations</a:t>
                      </a:r>
                      <a:br>
                        <a:rPr lang="fr-FR" sz="1100" b="0" i="0" u="none" strike="noStrike">
                          <a:solidFill>
                            <a:srgbClr val="000000"/>
                          </a:solidFill>
                          <a:effectLst/>
                          <a:latin typeface="Calibri"/>
                        </a:rPr>
                      </a:br>
                      <a:r>
                        <a:rPr lang="fr-FR" sz="1100" b="0" i="0" u="none" strike="noStrike">
                          <a:solidFill>
                            <a:srgbClr val="000000"/>
                          </a:solidFill>
                          <a:effectLst/>
                          <a:latin typeface="Calibri"/>
                        </a:rPr>
                        <a:t>ne fonctionnent plus correctement </a:t>
                      </a:r>
                    </a:p>
                  </a:txBody>
                  <a:tcPr marL="12700" marR="12700" marT="12700" marB="0" anchor="ctr"/>
                </a:tc>
                <a:tc>
                  <a:txBody>
                    <a:bodyPr/>
                    <a:lstStyle/>
                    <a:p>
                      <a:pPr algn="ctr" fontAlgn="ctr"/>
                      <a:r>
                        <a:rPr lang="fr-FR" sz="1100" b="0" i="0" u="none" strike="noStrike">
                          <a:solidFill>
                            <a:srgbClr val="000000"/>
                          </a:solidFill>
                          <a:effectLst/>
                          <a:latin typeface="Calibri"/>
                        </a:rPr>
                        <a:t>Le simulateur ne s'amorçe plus correctement, les affichages ne sont plus fonctionnels, les données ne concordent plus</a:t>
                      </a:r>
                    </a:p>
                  </a:txBody>
                  <a:tcPr marL="12700" marR="12700" marT="12700" marB="0" anchor="ctr"/>
                </a:tc>
                <a:tc>
                  <a:txBody>
                    <a:bodyPr/>
                    <a:lstStyle/>
                    <a:p>
                      <a:pPr algn="ctr" fontAlgn="ctr"/>
                      <a:r>
                        <a:rPr lang="en-US" sz="1100" b="0" i="0" u="none" strike="noStrike">
                          <a:solidFill>
                            <a:srgbClr val="000000"/>
                          </a:solidFill>
                          <a:effectLst/>
                          <a:latin typeface="Calibri"/>
                        </a:rPr>
                        <a:t>20%</a:t>
                      </a:r>
                    </a:p>
                  </a:txBody>
                  <a:tcPr marL="12700" marR="12700" marT="12700" marB="0" anchor="ctr"/>
                </a:tc>
                <a:tc>
                  <a:txBody>
                    <a:bodyPr/>
                    <a:lstStyle/>
                    <a:p>
                      <a:pPr algn="ctr" fontAlgn="ctr"/>
                      <a:r>
                        <a:rPr lang="fr-FR" sz="1100" b="0" i="0" u="none" strike="noStrike">
                          <a:solidFill>
                            <a:srgbClr val="000000"/>
                          </a:solidFill>
                          <a:effectLst/>
                          <a:latin typeface="Calibri"/>
                        </a:rPr>
                        <a:t>Toujours garder plusieurs copies de la simulation à différentes étapes du projet et limiter l'utilisateur dans les manipulations potentiellement néfastes pour le fonctionnement du simulateur (avertissements dans la documentation)</a:t>
                      </a:r>
                    </a:p>
                  </a:txBody>
                  <a:tcPr marL="12700" marR="12700" marT="12700" marB="0" anchor="ctr"/>
                </a:tc>
                <a:tc>
                  <a:txBody>
                    <a:bodyPr/>
                    <a:lstStyle/>
                    <a:p>
                      <a:pPr algn="ctr" fontAlgn="ctr"/>
                      <a:r>
                        <a:rPr lang="en-US" sz="1100" b="0" i="0" u="none" strike="noStrike" dirty="0">
                          <a:solidFill>
                            <a:srgbClr val="000000"/>
                          </a:solidFill>
                          <a:effectLst/>
                          <a:latin typeface="Calibri"/>
                        </a:rPr>
                        <a:t>Daniel Thibodeau</a:t>
                      </a:r>
                    </a:p>
                  </a:txBody>
                  <a:tcPr marL="12700" marR="12700" marT="12700" marB="0" anchor="ctr"/>
                </a:tc>
              </a:tr>
            </a:tbl>
          </a:graphicData>
        </a:graphic>
      </p:graphicFrame>
    </p:spTree>
    <p:extLst>
      <p:ext uri="{BB962C8B-B14F-4D97-AF65-F5344CB8AC3E}">
        <p14:creationId xmlns:p14="http://schemas.microsoft.com/office/powerpoint/2010/main" val="1136454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Complexe du CERN</a:t>
            </a:r>
            <a:endParaRPr lang="fr-FR" dirty="0"/>
          </a:p>
        </p:txBody>
      </p:sp>
      <p:sp>
        <p:nvSpPr>
          <p:cNvPr id="4" name="Content Placeholder 3"/>
          <p:cNvSpPr>
            <a:spLocks noGrp="1"/>
          </p:cNvSpPr>
          <p:nvPr>
            <p:ph idx="1"/>
          </p:nvPr>
        </p:nvSpPr>
        <p:spPr>
          <a:xfrm>
            <a:off x="5456151" y="2578184"/>
            <a:ext cx="5794202" cy="2415939"/>
          </a:xfrm>
        </p:spPr>
        <p:txBody>
          <a:bodyPr>
            <a:normAutofit/>
          </a:bodyPr>
          <a:lstStyle/>
          <a:p>
            <a:r>
              <a:rPr lang="fr-CA" dirty="0" smtClean="0"/>
              <a:t>Le complexe d’accélérateurs du CERN est composé de différentes sous-sections ayant pour objectifs :</a:t>
            </a:r>
          </a:p>
          <a:p>
            <a:pPr lvl="1"/>
            <a:r>
              <a:rPr lang="fr-CA" dirty="0" smtClean="0"/>
              <a:t>accélérer des faisceaux de particules jusqu’à la vitesse de la lumière </a:t>
            </a:r>
          </a:p>
          <a:p>
            <a:pPr lvl="1"/>
            <a:r>
              <a:rPr lang="fr-CA" dirty="0" smtClean="0"/>
              <a:t>augmenter la masse des particules</a:t>
            </a:r>
          </a:p>
          <a:p>
            <a:pPr lvl="1"/>
            <a:r>
              <a:rPr lang="fr-CA" dirty="0" smtClean="0"/>
              <a:t>étudier les collisions jusqu’à ~8 </a:t>
            </a:r>
            <a:r>
              <a:rPr lang="fr-CA" dirty="0" err="1" smtClean="0"/>
              <a:t>TeV</a:t>
            </a:r>
            <a:endParaRPr lang="fr-CA" dirty="0" smtClean="0"/>
          </a:p>
        </p:txBody>
      </p:sp>
      <p:pic>
        <p:nvPicPr>
          <p:cNvPr id="9" name="Espace réservé du contenu 6"/>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62703" y="1337121"/>
            <a:ext cx="5613712" cy="5126700"/>
          </a:xfrm>
          <a:prstGeom prst="rect">
            <a:avLst/>
          </a:prstGeom>
        </p:spPr>
      </p:pic>
    </p:spTree>
    <p:extLst>
      <p:ext uri="{BB962C8B-B14F-4D97-AF65-F5344CB8AC3E}">
        <p14:creationId xmlns:p14="http://schemas.microsoft.com/office/powerpoint/2010/main" val="16239313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77334" y="609600"/>
            <a:ext cx="10239278" cy="1320800"/>
          </a:xfrm>
        </p:spPr>
        <p:txBody>
          <a:bodyPr/>
          <a:lstStyle/>
          <a:p>
            <a:r>
              <a:rPr lang="fr-FR" dirty="0" smtClean="0"/>
              <a:t>Booster du Synchrotron à protons (PS-Booster)</a:t>
            </a:r>
            <a:endParaRPr lang="fr-FR" dirty="0"/>
          </a:p>
        </p:txBody>
      </p:sp>
      <p:sp>
        <p:nvSpPr>
          <p:cNvPr id="4" name="Content Placeholder 3"/>
          <p:cNvSpPr>
            <a:spLocks noGrp="1"/>
          </p:cNvSpPr>
          <p:nvPr>
            <p:ph idx="1"/>
          </p:nvPr>
        </p:nvSpPr>
        <p:spPr>
          <a:xfrm>
            <a:off x="5456151" y="1236905"/>
            <a:ext cx="5794202" cy="5298261"/>
          </a:xfrm>
        </p:spPr>
        <p:txBody>
          <a:bodyPr>
            <a:normAutofit fontScale="92500" lnSpcReduction="10000"/>
          </a:bodyPr>
          <a:lstStyle/>
          <a:p>
            <a:r>
              <a:rPr lang="fr-CA" dirty="0" smtClean="0"/>
              <a:t>Le Booster du Synchrotron à protons (construit en 1972) est constitué de 4 anneaux superposés.</a:t>
            </a:r>
          </a:p>
          <a:p>
            <a:r>
              <a:rPr lang="fr-CA" dirty="0" smtClean="0"/>
              <a:t>Accélère  actuellement les particules provenant du Linac-2 jusqu’à 1.4GeV</a:t>
            </a:r>
          </a:p>
          <a:p>
            <a:pPr lvl="1"/>
            <a:r>
              <a:rPr lang="fr-CA" dirty="0" smtClean="0"/>
              <a:t>Les particules sont accélérées avec la combinaison d’un champ électrique pulsé haute fréquence et d’un champ magnétique créé par des électroaimants bipolaires et quadripolaires.</a:t>
            </a:r>
          </a:p>
          <a:p>
            <a:pPr lvl="1"/>
            <a:r>
              <a:rPr lang="fr-CA" dirty="0" smtClean="0"/>
              <a:t>Le projet porte sur l’alimentation des électroaimants.</a:t>
            </a:r>
          </a:p>
          <a:p>
            <a:r>
              <a:rPr lang="fr-CA" dirty="0" smtClean="0"/>
              <a:t>Des travaux sont en cours pour changer l’injecteur (Linac-2 50MeV) vers le Linac-4 160MeV.</a:t>
            </a:r>
          </a:p>
          <a:p>
            <a:r>
              <a:rPr lang="fr-CA" dirty="0" smtClean="0"/>
              <a:t>Le CERN désire augmenter l’énergie des particules à 2GeV</a:t>
            </a:r>
          </a:p>
          <a:p>
            <a:pPr lvl="1"/>
            <a:r>
              <a:rPr lang="fr-CA" dirty="0" smtClean="0"/>
              <a:t>L’alimentation principale des électroaimants doit être changée afin de fournir (6MW en moyenne et 18MW crête)</a:t>
            </a:r>
          </a:p>
          <a:p>
            <a:pPr lvl="1"/>
            <a:r>
              <a:rPr lang="fr-CA" dirty="0" smtClean="0"/>
              <a:t>Les électroaimants de l’accélérateur doivent être modifiés pour remplir la nouvelle spécification</a:t>
            </a:r>
          </a:p>
        </p:txBody>
      </p:sp>
      <p:pic>
        <p:nvPicPr>
          <p:cNvPr id="5" name="Picture 3"/>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41987" y="1241872"/>
            <a:ext cx="4809621" cy="53900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40560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Nouvelle alimentation du PS-Booster</a:t>
            </a:r>
            <a:endParaRPr lang="fr-FR" dirty="0"/>
          </a:p>
        </p:txBody>
      </p:sp>
      <p:sp>
        <p:nvSpPr>
          <p:cNvPr id="4" name="Content Placeholder 3"/>
          <p:cNvSpPr>
            <a:spLocks noGrp="1"/>
          </p:cNvSpPr>
          <p:nvPr>
            <p:ph idx="1"/>
          </p:nvPr>
        </p:nvSpPr>
        <p:spPr>
          <a:xfrm>
            <a:off x="242591" y="3766995"/>
            <a:ext cx="11007762" cy="3091005"/>
          </a:xfrm>
        </p:spPr>
        <p:txBody>
          <a:bodyPr>
            <a:normAutofit fontScale="62500" lnSpcReduction="20000"/>
          </a:bodyPr>
          <a:lstStyle/>
          <a:p>
            <a:r>
              <a:rPr lang="fr-CA" sz="2600" dirty="0" smtClean="0"/>
              <a:t>Le réseau alternatif du Booster possède une tension de 18kV qui sera abaissée par un transformateur à 2kV (2.5MVA).</a:t>
            </a:r>
          </a:p>
          <a:p>
            <a:r>
              <a:rPr lang="fr-CA" sz="2600" dirty="0" smtClean="0"/>
              <a:t>L’AFE (Active Front End) est un redresseur constituée de cellules de base NPC (</a:t>
            </a:r>
            <a:r>
              <a:rPr lang="fr-CA" sz="2600" dirty="0" err="1" smtClean="0"/>
              <a:t>Neutral</a:t>
            </a:r>
            <a:r>
              <a:rPr lang="fr-CA" sz="2600" dirty="0" smtClean="0"/>
              <a:t> Point </a:t>
            </a:r>
            <a:r>
              <a:rPr lang="fr-CA" sz="2600" dirty="0" err="1" smtClean="0"/>
              <a:t>Clamped</a:t>
            </a:r>
            <a:r>
              <a:rPr lang="fr-CA" sz="2600" dirty="0" smtClean="0"/>
              <a:t> </a:t>
            </a:r>
            <a:r>
              <a:rPr lang="fr-CA" sz="2600" i="1" dirty="0" smtClean="0"/>
              <a:t>voir diapositive suivante</a:t>
            </a:r>
            <a:r>
              <a:rPr lang="fr-CA" sz="2600" dirty="0" smtClean="0"/>
              <a:t>).</a:t>
            </a:r>
          </a:p>
          <a:p>
            <a:r>
              <a:rPr lang="fr-CA" sz="2600" dirty="0" smtClean="0"/>
              <a:t>Le condensateur C est un grand banc de capacités de stockage de 300mF permettant de fournir la puissance excédentaire requise, car le réseau est limité à 3.6MW crête.</a:t>
            </a:r>
          </a:p>
          <a:p>
            <a:r>
              <a:rPr lang="fr-CA" sz="2600" dirty="0" err="1" smtClean="0"/>
              <a:t>DC</a:t>
            </a:r>
            <a:r>
              <a:rPr lang="fr-CA" sz="2600" baseline="-25000" dirty="0" err="1" smtClean="0"/>
              <a:t>p</a:t>
            </a:r>
            <a:r>
              <a:rPr lang="fr-CA" sz="2600" dirty="0" smtClean="0"/>
              <a:t> et </a:t>
            </a:r>
            <a:r>
              <a:rPr lang="fr-CA" sz="2600" dirty="0" err="1" smtClean="0"/>
              <a:t>DC</a:t>
            </a:r>
            <a:r>
              <a:rPr lang="fr-CA" sz="2600" baseline="-25000" dirty="0" err="1" smtClean="0"/>
              <a:t>n</a:t>
            </a:r>
            <a:r>
              <a:rPr lang="fr-CA" sz="2600" dirty="0" smtClean="0"/>
              <a:t> constituent un convertisseur CC-CC à 4 quadrants permettant d’aliment les électroaimants du PS-Booster avec forme de courant précise (détaillée plus loin). Doit fournir une puissance crête de 18MW à une série d’électroaimants correspondant à une charge de 0.1H et de 0.28Ω.</a:t>
            </a:r>
          </a:p>
          <a:p>
            <a:r>
              <a:rPr lang="fr-CA" sz="2600" dirty="0" smtClean="0"/>
              <a:t>Les 3 phases des cellules NPC du convertisseur CC-CC sont associée par les inductances de découplage (permettant aux différentes cellules d’alimenter simultanément l’électroaimant)</a:t>
            </a:r>
          </a:p>
          <a:p>
            <a:endParaRPr lang="fr-CA" dirty="0" smtClean="0"/>
          </a:p>
        </p:txBody>
      </p:sp>
      <p:pic>
        <p:nvPicPr>
          <p:cNvPr id="2" name="Picture 1" descr="Screen Shot 2014-01-27 at 9.15.1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0950" y="1248332"/>
            <a:ext cx="8647668" cy="2475889"/>
          </a:xfrm>
          <a:prstGeom prst="rect">
            <a:avLst/>
          </a:prstGeom>
        </p:spPr>
      </p:pic>
    </p:spTree>
    <p:extLst>
      <p:ext uri="{BB962C8B-B14F-4D97-AF65-F5344CB8AC3E}">
        <p14:creationId xmlns:p14="http://schemas.microsoft.com/office/powerpoint/2010/main" val="13223874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Nouvelle alimentation du PS-Booster</a:t>
            </a:r>
            <a:endParaRPr lang="fr-FR" dirty="0"/>
          </a:p>
        </p:txBody>
      </p:sp>
      <p:pic>
        <p:nvPicPr>
          <p:cNvPr id="5" name="Picture 4"/>
          <p:cNvPicPr>
            <a:picLocks noChangeAspect="1"/>
          </p:cNvPicPr>
          <p:nvPr/>
        </p:nvPicPr>
        <p:blipFill>
          <a:blip r:embed="rId2"/>
          <a:stretch>
            <a:fillRect/>
          </a:stretch>
        </p:blipFill>
        <p:spPr>
          <a:xfrm>
            <a:off x="766762" y="1647824"/>
            <a:ext cx="10592440" cy="4276725"/>
          </a:xfrm>
          <a:prstGeom prst="rect">
            <a:avLst/>
          </a:prstGeom>
        </p:spPr>
      </p:pic>
    </p:spTree>
    <p:extLst>
      <p:ext uri="{BB962C8B-B14F-4D97-AF65-F5344CB8AC3E}">
        <p14:creationId xmlns:p14="http://schemas.microsoft.com/office/powerpoint/2010/main" val="41621114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Cellule NPC de base</a:t>
            </a:r>
            <a:endParaRPr lang="fr-FR" dirty="0"/>
          </a:p>
        </p:txBody>
      </p:sp>
      <p:sp>
        <p:nvSpPr>
          <p:cNvPr id="4" name="Content Placeholder 3"/>
          <p:cNvSpPr>
            <a:spLocks noGrp="1"/>
          </p:cNvSpPr>
          <p:nvPr>
            <p:ph idx="1"/>
          </p:nvPr>
        </p:nvSpPr>
        <p:spPr>
          <a:xfrm>
            <a:off x="5793653" y="1398354"/>
            <a:ext cx="5456700" cy="5165350"/>
          </a:xfrm>
        </p:spPr>
        <p:txBody>
          <a:bodyPr>
            <a:normAutofit lnSpcReduction="10000"/>
          </a:bodyPr>
          <a:lstStyle/>
          <a:p>
            <a:r>
              <a:rPr lang="fr-CA" dirty="0" smtClean="0"/>
              <a:t>Les cellules NPC de base employées dans l’alimentation du PS-Booster sont constituées de 3 bras.</a:t>
            </a:r>
          </a:p>
          <a:p>
            <a:pPr lvl="1"/>
            <a:r>
              <a:rPr lang="fr-CA" dirty="0" smtClean="0"/>
              <a:t>Chaque bras est constitué de 4 transistors (IGBT) et de 2 diodes pour obtenir 5 niveaux de tensions distincts ( -2Vdc,-Vdc,0,Vdc,2Vdc)</a:t>
            </a:r>
          </a:p>
          <a:p>
            <a:pPr lvl="1"/>
            <a:r>
              <a:rPr lang="fr-CA" dirty="0" smtClean="0"/>
              <a:t>Il est possible de moduler le temps de conduction afin d’interpoler les niveaux (voir figure à gauche)</a:t>
            </a:r>
          </a:p>
          <a:p>
            <a:r>
              <a:rPr lang="fr-CA" dirty="0" smtClean="0"/>
              <a:t>La commande d’une cellule NPC de base utilise une modulation temporelle par vecteurs (voir diapositive suivante)</a:t>
            </a:r>
          </a:p>
          <a:p>
            <a:pPr lvl="1"/>
            <a:r>
              <a:rPr lang="fr-CA" dirty="0" smtClean="0"/>
              <a:t>La fréquence de hachage est limitée à 333Hz, pour des considérations d’usure des composantes.</a:t>
            </a:r>
          </a:p>
          <a:p>
            <a:pPr lvl="1"/>
            <a:r>
              <a:rPr lang="fr-CA" dirty="0" smtClean="0"/>
              <a:t>La fréquence de MLI est de 1kHz</a:t>
            </a:r>
          </a:p>
          <a:p>
            <a:pPr lvl="1"/>
            <a:r>
              <a:rPr lang="fr-CA" dirty="0" smtClean="0"/>
              <a:t>La commande des IGBT est décalée de 120°</a:t>
            </a:r>
          </a:p>
        </p:txBody>
      </p:sp>
      <p:pic>
        <p:nvPicPr>
          <p:cNvPr id="5" name="Picture 4" descr="Screen Shot 2014-01-27 at 9.28.0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694" y="1272014"/>
            <a:ext cx="4130236" cy="3265503"/>
          </a:xfrm>
          <a:prstGeom prst="rect">
            <a:avLst/>
          </a:prstGeom>
        </p:spPr>
      </p:pic>
      <p:pic>
        <p:nvPicPr>
          <p:cNvPr id="7" name="Picture 6" descr="Screen Shot 2014-01-27 at 9.41.2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821" y="4548483"/>
            <a:ext cx="5270500" cy="2184400"/>
          </a:xfrm>
          <a:prstGeom prst="rect">
            <a:avLst/>
          </a:prstGeom>
        </p:spPr>
      </p:pic>
    </p:spTree>
    <p:extLst>
      <p:ext uri="{BB962C8B-B14F-4D97-AF65-F5344CB8AC3E}">
        <p14:creationId xmlns:p14="http://schemas.microsoft.com/office/powerpoint/2010/main" val="42147915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2"/>
          <p:cNvSpPr>
            <a:spLocks noGrp="1"/>
          </p:cNvSpPr>
          <p:nvPr>
            <p:ph type="title"/>
          </p:nvPr>
        </p:nvSpPr>
        <p:spPr/>
        <p:txBody>
          <a:bodyPr/>
          <a:lstStyle/>
          <a:p>
            <a:r>
              <a:rPr lang="fr-FR" dirty="0" smtClean="0"/>
              <a:t>Commande d’un bloc NPC</a:t>
            </a:r>
            <a:endParaRPr lang="fr-FR" dirty="0"/>
          </a:p>
        </p:txBody>
      </p:sp>
      <p:sp>
        <p:nvSpPr>
          <p:cNvPr id="19" name="Content Placeholder 18"/>
          <p:cNvSpPr>
            <a:spLocks noGrp="1"/>
          </p:cNvSpPr>
          <p:nvPr>
            <p:ph idx="1"/>
          </p:nvPr>
        </p:nvSpPr>
        <p:spPr>
          <a:xfrm>
            <a:off x="827664" y="4771802"/>
            <a:ext cx="8788819" cy="1706288"/>
          </a:xfrm>
        </p:spPr>
        <p:txBody>
          <a:bodyPr>
            <a:normAutofit fontScale="92500"/>
          </a:bodyPr>
          <a:lstStyle/>
          <a:p>
            <a:r>
              <a:rPr lang="fr-CA" dirty="0" smtClean="0"/>
              <a:t>Les états P,O,N correspond à la conduction d’une des paires possibles d’IGBT d’une phase (ABC) donnée</a:t>
            </a:r>
          </a:p>
          <a:p>
            <a:r>
              <a:rPr lang="fr-CA" dirty="0" smtClean="0"/>
              <a:t>Les combinaisons de conductions des paires, combinées à de la modulation temporelle permettent de produire une forme de tension de sortie précise.</a:t>
            </a:r>
          </a:p>
          <a:p>
            <a:r>
              <a:rPr lang="fr-CA" dirty="0" smtClean="0"/>
              <a:t>Ce type de commande offre une très grande diversité de forme d’onde de sortie.</a:t>
            </a:r>
            <a:endParaRPr lang="fr-CA" dirty="0"/>
          </a:p>
        </p:txBody>
      </p:sp>
      <p:pic>
        <p:nvPicPr>
          <p:cNvPr id="17" name="Picture 16" descr="Screen Shot 2014-01-27 at 10.03.1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965" y="1272989"/>
            <a:ext cx="4026402" cy="3388184"/>
          </a:xfrm>
          <a:prstGeom prst="rect">
            <a:avLst/>
          </a:prstGeom>
        </p:spPr>
      </p:pic>
      <p:pic>
        <p:nvPicPr>
          <p:cNvPr id="18" name="Picture 17" descr="Screen Shot 2014-01-27 at 10.03.2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4638" y="1255435"/>
            <a:ext cx="3838651" cy="3427366"/>
          </a:xfrm>
          <a:prstGeom prst="rect">
            <a:avLst/>
          </a:prstGeom>
        </p:spPr>
      </p:pic>
    </p:spTree>
    <p:extLst>
      <p:ext uri="{BB962C8B-B14F-4D97-AF65-F5344CB8AC3E}">
        <p14:creationId xmlns:p14="http://schemas.microsoft.com/office/powerpoint/2010/main" val="3237414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2"/>
          <p:cNvSpPr>
            <a:spLocks noGrp="1"/>
          </p:cNvSpPr>
          <p:nvPr>
            <p:ph type="title"/>
          </p:nvPr>
        </p:nvSpPr>
        <p:spPr/>
        <p:txBody>
          <a:bodyPr/>
          <a:lstStyle/>
          <a:p>
            <a:r>
              <a:rPr lang="fr-FR" dirty="0" smtClean="0"/>
              <a:t>Commande d’un bloc NPC</a:t>
            </a:r>
            <a:endParaRPr lang="fr-FR" dirty="0"/>
          </a:p>
        </p:txBody>
      </p:sp>
      <p:sp>
        <p:nvSpPr>
          <p:cNvPr id="19" name="Content Placeholder 18"/>
          <p:cNvSpPr>
            <a:spLocks noGrp="1"/>
          </p:cNvSpPr>
          <p:nvPr>
            <p:ph idx="1"/>
          </p:nvPr>
        </p:nvSpPr>
        <p:spPr>
          <a:xfrm>
            <a:off x="5936355" y="1270566"/>
            <a:ext cx="5578050" cy="5487551"/>
          </a:xfrm>
        </p:spPr>
        <p:txBody>
          <a:bodyPr>
            <a:normAutofit/>
          </a:bodyPr>
          <a:lstStyle/>
          <a:p>
            <a:r>
              <a:rPr lang="fr-CA" dirty="0" smtClean="0"/>
              <a:t>La figure de gauche présente la commande décalée telle qu’appliquée aux bras des onduleurs du projet.</a:t>
            </a:r>
          </a:p>
          <a:p>
            <a:r>
              <a:rPr lang="fr-CA" dirty="0" smtClean="0"/>
              <a:t>On remarque que la fréquence de commutation des IGBT est 3 fois plus petite que la fréquence de modulation en sortie.</a:t>
            </a:r>
          </a:p>
          <a:p>
            <a:r>
              <a:rPr lang="fr-CA" dirty="0" smtClean="0"/>
              <a:t>Si l’on considère la phase A (qui commence à </a:t>
            </a:r>
            <a:r>
              <a:rPr lang="fr-CA" dirty="0" err="1" smtClean="0"/>
              <a:t>t</a:t>
            </a:r>
            <a:r>
              <a:rPr lang="fr-CA" dirty="0" smtClean="0"/>
              <a:t>=0), lors de son prochain amorçage, il se sera écoulé 3 combinaisons d’états:</a:t>
            </a:r>
          </a:p>
          <a:p>
            <a:pPr lvl="1"/>
            <a:r>
              <a:rPr lang="fr-CA" dirty="0" smtClean="0"/>
              <a:t>[POO],[PPO],[PPP]</a:t>
            </a:r>
          </a:p>
          <a:p>
            <a:r>
              <a:rPr lang="fr-CA" dirty="0" smtClean="0"/>
              <a:t>Le décalage des commandes permet de tripler la fréquence de sortie, en maximisant la durée de vie des composantes.</a:t>
            </a:r>
          </a:p>
        </p:txBody>
      </p:sp>
      <p:pic>
        <p:nvPicPr>
          <p:cNvPr id="2" name="Picture 1" descr="Untitled-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360" y="1272016"/>
            <a:ext cx="4928043" cy="5277419"/>
          </a:xfrm>
          <a:prstGeom prst="rect">
            <a:avLst/>
          </a:prstGeom>
        </p:spPr>
      </p:pic>
    </p:spTree>
    <p:extLst>
      <p:ext uri="{BB962C8B-B14F-4D97-AF65-F5344CB8AC3E}">
        <p14:creationId xmlns:p14="http://schemas.microsoft.com/office/powerpoint/2010/main" val="338898320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4.xml><?xml version="1.0" encoding="utf-8"?>
<p:tagLst xmlns:a="http://schemas.openxmlformats.org/drawingml/2006/main" xmlns:r="http://schemas.openxmlformats.org/officeDocument/2006/relationships" xmlns:p="http://schemas.openxmlformats.org/presentationml/2006/main">
  <p:tag name="NUM" val="1"/>
</p:tagLst>
</file>

<file path=ppt/tags/tag5.xml><?xml version="1.0" encoding="utf-8"?>
<p:tagLst xmlns:a="http://schemas.openxmlformats.org/drawingml/2006/main" xmlns:r="http://schemas.openxmlformats.org/officeDocument/2006/relationships" xmlns:p="http://schemas.openxmlformats.org/presentationml/2006/main">
  <p:tag name="NUM" val="2"/>
</p:tagLst>
</file>

<file path=ppt/tags/tag6.xml><?xml version="1.0" encoding="utf-8"?>
<p:tagLst xmlns:a="http://schemas.openxmlformats.org/drawingml/2006/main" xmlns:r="http://schemas.openxmlformats.org/officeDocument/2006/relationships" xmlns:p="http://schemas.openxmlformats.org/presentationml/2006/main">
  <p:tag name="NUM" val="3"/>
</p:tagLst>
</file>

<file path=ppt/tags/tag7.xml><?xml version="1.0" encoding="utf-8"?>
<p:tagLst xmlns:a="http://schemas.openxmlformats.org/drawingml/2006/main" xmlns:r="http://schemas.openxmlformats.org/officeDocument/2006/relationships" xmlns:p="http://schemas.openxmlformats.org/presentationml/2006/main">
  <p:tag name="NUM" val="4"/>
</p:tagLst>
</file>

<file path=ppt/theme/theme1.xml><?xml version="1.0" encoding="utf-8"?>
<a:theme xmlns:a="http://schemas.openxmlformats.org/drawingml/2006/main" name="Facet">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2850</TotalTime>
  <Words>2371</Words>
  <Application>Microsoft Office PowerPoint</Application>
  <PresentationFormat>Widescreen</PresentationFormat>
  <Paragraphs>255</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Trebuchet MS</vt:lpstr>
      <vt:lpstr>Wingdings 3</vt:lpstr>
      <vt:lpstr>Facet</vt:lpstr>
      <vt:lpstr>Simulation d’une alimentation des électroaimants d’un accélérateur de particules. </vt:lpstr>
      <vt:lpstr>Contexte et problématique</vt:lpstr>
      <vt:lpstr>Complexe du CERN</vt:lpstr>
      <vt:lpstr>Booster du Synchrotron à protons (PS-Booster)</vt:lpstr>
      <vt:lpstr>Nouvelle alimentation du PS-Booster</vt:lpstr>
      <vt:lpstr>Nouvelle alimentation du PS-Booster</vt:lpstr>
      <vt:lpstr>Cellule NPC de base</vt:lpstr>
      <vt:lpstr>Commande d’un bloc NPC</vt:lpstr>
      <vt:lpstr>Commande d’un bloc NPC</vt:lpstr>
      <vt:lpstr>Convertisseur CC-CC 4 quadrants</vt:lpstr>
      <vt:lpstr>Objectifs</vt:lpstr>
      <vt:lpstr>Objectifs</vt:lpstr>
      <vt:lpstr>Exigences du client (1/2)</vt:lpstr>
      <vt:lpstr>Exigences du client (2/2)</vt:lpstr>
      <vt:lpstr>Méthodologie planifiée (1/3)</vt:lpstr>
      <vt:lpstr>Méthodologie planifiée (2/3)</vt:lpstr>
      <vt:lpstr>Méthodologie planifiée (3/3)</vt:lpstr>
      <vt:lpstr>État de la situation (1/2)</vt:lpstr>
      <vt:lpstr>État de la situation (2/2)</vt:lpstr>
      <vt:lpstr>Diagramme de contexte </vt:lpstr>
      <vt:lpstr>Diagramme des propriétés fonctionnelles *Version complète à la fin</vt:lpstr>
      <vt:lpstr>Diagramme des propriétés fonctionnelles *Version complète à la fin</vt:lpstr>
      <vt:lpstr>Diagramme des propriétés fonctionnelles *Version complète à la fin</vt:lpstr>
      <vt:lpstr>Diagramme des propriétés fonctionnelles *Version complète à la fin</vt:lpstr>
      <vt:lpstr>Diagramme des propriétés fonctionnelles</vt:lpstr>
      <vt:lpstr>Registre des risques (1/3)</vt:lpstr>
      <vt:lpstr>Registre des risques (2/3)</vt:lpstr>
      <vt:lpstr>Registre des risques (3/3)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Francis Valois</dc:creator>
  <cp:lastModifiedBy>Francis Valois</cp:lastModifiedBy>
  <cp:revision>44</cp:revision>
  <dcterms:created xsi:type="dcterms:W3CDTF">2014-01-23T04:20:18Z</dcterms:created>
  <dcterms:modified xsi:type="dcterms:W3CDTF">2014-01-27T16:44:38Z</dcterms:modified>
</cp:coreProperties>
</file>