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6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150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983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003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2C7C9F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84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1266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1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sz="8000" dirty="0">
                <a:ln w="3175" cmpd="sng">
                  <a:noFill/>
                </a:ln>
                <a:solidFill>
                  <a:srgbClr val="2C7C9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96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51921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146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6" y="609602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6993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304667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9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 dirty="0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886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315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0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19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032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0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0" y="2737248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8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9" y="2737248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20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20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09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52531" y="6041365"/>
            <a:ext cx="683954" cy="365125"/>
          </a:xfrm>
        </p:spPr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 dirty="0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6681" y="6041365"/>
            <a:ext cx="472320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91677" y="6041365"/>
            <a:ext cx="512504" cy="365125"/>
          </a:xfrm>
        </p:spPr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>
            <a:off x="-918381" y="-8467"/>
            <a:ext cx="10062377" cy="6866467"/>
            <a:chOff x="-1216551" y="-8467"/>
            <a:chExt cx="13416502" cy="6866467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13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7" y="514927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95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" y="-8467"/>
            <a:ext cx="10062377" cy="6866467"/>
            <a:chOff x="-1216551" y="-8467"/>
            <a:chExt cx="13416502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40284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-1216551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5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C8908A9-1E53-4D85-A76B-A28D8BCB550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Trebuchet MS"/>
              </a:rPr>
              <a:pPr defTabSz="914400"/>
              <a:t>2/23/2014</a:t>
            </a:fld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5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Trebuchet M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5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914400"/>
            <a:fld id="{83CAF439-82BC-4083-ACA7-1FC901220AC7}" type="slidenum">
              <a:rPr lang="en-US" smtClean="0">
                <a:solidFill>
                  <a:srgbClr val="2C7C9F"/>
                </a:solidFill>
                <a:latin typeface="Trebuchet MS"/>
              </a:rPr>
              <a:pPr defTabSz="914400"/>
              <a:t>‹N°›</a:t>
            </a:fld>
            <a:endParaRPr lang="en-US">
              <a:solidFill>
                <a:srgbClr val="2C7C9F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3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0300" y="3439689"/>
            <a:ext cx="5825202" cy="1646302"/>
          </a:xfrm>
        </p:spPr>
        <p:txBody>
          <a:bodyPr/>
          <a:lstStyle/>
          <a:p>
            <a:r>
              <a:rPr lang="fr-CA" dirty="0"/>
              <a:t>Simulation d’une alimentation des électroaimants d’un accélérateur de</a:t>
            </a:r>
            <a:r>
              <a:rPr lang="fr-CA" b="1" cap="all" dirty="0"/>
              <a:t> </a:t>
            </a:r>
            <a:r>
              <a:rPr lang="fr-CA" dirty="0"/>
              <a:t>particules</a:t>
            </a:r>
            <a:r>
              <a:rPr lang="fr-CA" dirty="0" smtClean="0"/>
              <a:t>. (RCC)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30300" y="5085993"/>
            <a:ext cx="5825202" cy="1096899"/>
          </a:xfrm>
        </p:spPr>
        <p:txBody>
          <a:bodyPr/>
          <a:lstStyle/>
          <a:p>
            <a:r>
              <a:rPr lang="fr-FR" dirty="0" smtClean="0"/>
              <a:t>Par l’équipe </a:t>
            </a:r>
            <a:r>
              <a:rPr lang="fr-FR" dirty="0" err="1" smtClean="0"/>
              <a:t>Électrosim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48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problématique</a:t>
            </a:r>
            <a:endParaRPr lang="fr-FR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84811" y="1398355"/>
            <a:ext cx="4677565" cy="4842773"/>
          </a:xfrm>
        </p:spPr>
        <p:txBody>
          <a:bodyPr>
            <a:normAutofit fontScale="92500" lnSpcReduction="10000"/>
          </a:bodyPr>
          <a:lstStyle/>
          <a:p>
            <a:r>
              <a:rPr lang="fr-CA" dirty="0" smtClean="0"/>
              <a:t>Le CERN est un laboratoire de recherche multidisciplinaire sur la physique fondamentale</a:t>
            </a:r>
          </a:p>
          <a:p>
            <a:pPr lvl="1"/>
            <a:r>
              <a:rPr lang="fr-CA" dirty="0" smtClean="0"/>
              <a:t>Le CERN est situé en Suisse (Genève)</a:t>
            </a:r>
          </a:p>
          <a:p>
            <a:pPr lvl="1"/>
            <a:r>
              <a:rPr lang="fr-CA" dirty="0" smtClean="0"/>
              <a:t>Le laboratoire est constitué d’une chaîne complexe d’accélérateurs de particules</a:t>
            </a:r>
          </a:p>
          <a:p>
            <a:r>
              <a:rPr lang="fr-CA" dirty="0" smtClean="0"/>
              <a:t>Le LEEPCI est un laboratoire de recherche de l’université Laval et se concentre sur la</a:t>
            </a:r>
          </a:p>
          <a:p>
            <a:pPr lvl="1"/>
            <a:r>
              <a:rPr lang="fr-CA" dirty="0" smtClean="0"/>
              <a:t>simulation de réseaux électriques;</a:t>
            </a:r>
          </a:p>
          <a:p>
            <a:pPr lvl="1"/>
            <a:r>
              <a:rPr lang="fr-CA" dirty="0" smtClean="0"/>
              <a:t>modélisation et conception de machines électriques;</a:t>
            </a:r>
          </a:p>
          <a:p>
            <a:pPr lvl="1"/>
            <a:r>
              <a:rPr lang="fr-CA" dirty="0" smtClean="0"/>
              <a:t>modélisation et conception de convertisseurs d’électronique de puissance.</a:t>
            </a:r>
          </a:p>
          <a:p>
            <a:r>
              <a:rPr lang="fr-CA" dirty="0" smtClean="0"/>
              <a:t>OPAL-RT est une compagnie spécialisée dans la développement de simulateurs temps réel PC/FPGA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9" descr="CERN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64" y="3498478"/>
            <a:ext cx="326231" cy="4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12" descr="logo-leepci-s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5" y="3512747"/>
            <a:ext cx="137497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92" y="3441402"/>
            <a:ext cx="491771" cy="6064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80959" y="2639750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dirty="0" smtClean="0"/>
              <a:t>Clients du projet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331198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</a:t>
            </a:r>
            <a:r>
              <a:rPr lang="fr-FR" dirty="0" smtClean="0"/>
              <a:t>objectifs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Livrer</a:t>
            </a:r>
            <a:r>
              <a:rPr lang="en-US" dirty="0" smtClean="0"/>
              <a:t> 3 </a:t>
            </a:r>
            <a:r>
              <a:rPr lang="en-US" dirty="0" err="1" smtClean="0"/>
              <a:t>outils</a:t>
            </a:r>
            <a:r>
              <a:rPr lang="en-US" dirty="0" smtClean="0"/>
              <a:t> de </a:t>
            </a:r>
            <a:r>
              <a:rPr lang="en-US" dirty="0" err="1" smtClean="0"/>
              <a:t>dimensionnement</a:t>
            </a:r>
            <a:endParaRPr lang="en-US" dirty="0" smtClean="0"/>
          </a:p>
          <a:p>
            <a:pPr lvl="1"/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outil</a:t>
            </a:r>
            <a:r>
              <a:rPr lang="en-US" dirty="0" smtClean="0"/>
              <a:t>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convivial et facile </a:t>
            </a:r>
            <a:r>
              <a:rPr lang="en-US" dirty="0" err="1" smtClean="0"/>
              <a:t>d’emploi</a:t>
            </a:r>
            <a:endParaRPr lang="en-US" dirty="0" smtClean="0"/>
          </a:p>
          <a:p>
            <a:pPr lvl="1"/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ermettent</a:t>
            </a:r>
            <a:r>
              <a:rPr lang="en-US" dirty="0" smtClean="0"/>
              <a:t> de </a:t>
            </a:r>
            <a:r>
              <a:rPr lang="en-US" dirty="0" err="1" smtClean="0"/>
              <a:t>valider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employés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simulateurs</a:t>
            </a:r>
            <a:endParaRPr lang="en-US" dirty="0" smtClean="0"/>
          </a:p>
          <a:p>
            <a:r>
              <a:rPr lang="en-US" dirty="0" err="1" smtClean="0"/>
              <a:t>Livrer</a:t>
            </a:r>
            <a:r>
              <a:rPr lang="en-US" dirty="0" smtClean="0"/>
              <a:t> un </a:t>
            </a:r>
            <a:r>
              <a:rPr lang="en-US" dirty="0" err="1" smtClean="0"/>
              <a:t>simulateur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3 </a:t>
            </a:r>
            <a:r>
              <a:rPr lang="en-US" dirty="0" err="1" smtClean="0"/>
              <a:t>plateformes</a:t>
            </a:r>
            <a:endParaRPr lang="en-US" dirty="0" smtClean="0"/>
          </a:p>
          <a:p>
            <a:pPr lvl="1"/>
            <a:r>
              <a:rPr lang="en-US" dirty="0" smtClean="0"/>
              <a:t>Les 3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les </a:t>
            </a:r>
            <a:r>
              <a:rPr lang="en-US" dirty="0" err="1" smtClean="0"/>
              <a:t>fonctionnalités</a:t>
            </a:r>
            <a:r>
              <a:rPr lang="en-US" dirty="0" smtClean="0"/>
              <a:t> </a:t>
            </a:r>
            <a:r>
              <a:rPr lang="en-US" dirty="0" err="1" smtClean="0"/>
              <a:t>attendues</a:t>
            </a:r>
            <a:r>
              <a:rPr lang="en-US" dirty="0" smtClean="0"/>
              <a:t> (</a:t>
            </a:r>
            <a:r>
              <a:rPr lang="en-US" dirty="0" err="1" smtClean="0"/>
              <a:t>exemple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la charge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présentant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/>
              <a:t> </a:t>
            </a:r>
            <a:r>
              <a:rPr lang="en-US" dirty="0" err="1" smtClean="0"/>
              <a:t>faible</a:t>
            </a:r>
            <a:r>
              <a:rPr lang="en-US" dirty="0" smtClean="0"/>
              <a:t> </a:t>
            </a:r>
            <a:r>
              <a:rPr lang="en-US" dirty="0" err="1" smtClean="0"/>
              <a:t>ondulation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Plateformes</a:t>
            </a:r>
            <a:r>
              <a:rPr lang="en-US" dirty="0" smtClean="0"/>
              <a:t>: </a:t>
            </a:r>
            <a:r>
              <a:rPr lang="en-US" dirty="0" err="1" smtClean="0"/>
              <a:t>Matlab</a:t>
            </a:r>
            <a:r>
              <a:rPr lang="en-US" dirty="0" smtClean="0"/>
              <a:t> (SPS), PSIM, Opal-RT (OPA500)</a:t>
            </a:r>
          </a:p>
          <a:p>
            <a:r>
              <a:rPr lang="en-US" dirty="0" err="1" smtClean="0"/>
              <a:t>Livrer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documentation technique </a:t>
            </a:r>
            <a:r>
              <a:rPr lang="en-US" dirty="0" err="1" smtClean="0"/>
              <a:t>montrant</a:t>
            </a:r>
            <a:r>
              <a:rPr lang="en-US" dirty="0" smtClean="0"/>
              <a:t> </a:t>
            </a:r>
            <a:r>
              <a:rPr lang="en-US" dirty="0" err="1" smtClean="0"/>
              <a:t>l’utilisation</a:t>
            </a:r>
            <a:r>
              <a:rPr lang="en-US" dirty="0" smtClean="0"/>
              <a:t> de </a:t>
            </a:r>
            <a:r>
              <a:rPr lang="en-US" dirty="0" err="1" smtClean="0"/>
              <a:t>chacun</a:t>
            </a:r>
            <a:r>
              <a:rPr lang="en-US" dirty="0" smtClean="0"/>
              <a:t> des </a:t>
            </a:r>
            <a:r>
              <a:rPr lang="en-US" dirty="0" err="1" smtClean="0"/>
              <a:t>simulateurs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  <a:r>
              <a:rPr lang="en-US" dirty="0" err="1" smtClean="0"/>
              <a:t>mathématiques</a:t>
            </a:r>
            <a:r>
              <a:rPr lang="en-US" dirty="0" smtClean="0"/>
              <a:t> sous-</a:t>
            </a:r>
            <a:r>
              <a:rPr lang="en-US" dirty="0" err="1" smtClean="0"/>
              <a:t>jacents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Implanter </a:t>
            </a:r>
            <a:r>
              <a:rPr lang="en-US" dirty="0" err="1" smtClean="0"/>
              <a:t>une</a:t>
            </a:r>
            <a:r>
              <a:rPr lang="en-US" dirty="0" smtClean="0"/>
              <a:t> validation </a:t>
            </a:r>
            <a:r>
              <a:rPr lang="en-US" dirty="0" err="1" smtClean="0"/>
              <a:t>croisée</a:t>
            </a:r>
            <a:r>
              <a:rPr lang="en-US" dirty="0" smtClean="0"/>
              <a:t> des 3 </a:t>
            </a:r>
            <a:r>
              <a:rPr lang="en-US" dirty="0" err="1" smtClean="0"/>
              <a:t>simulateurs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5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Rappel de la </a:t>
            </a:r>
            <a:r>
              <a:rPr lang="en-US" dirty="0" err="1" smtClean="0"/>
              <a:t>méthodologie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05" y="1363198"/>
            <a:ext cx="8049148" cy="5494802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implanter les blocs du systèmes (complexes) par des blocs simplifiés et comparer les résultats sur 3 plateformes 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le redresseur NPC 3 niveaux par un redresseur triphasés simple 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l’onduleur 4 quadrants formés de deux cellules NPC 3 niveaux par un onduleur 4 quadrants simple.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Modéliser et implanter les modèles réels en boucle ouverte.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la charge du banc de condensateurs par le  redresseur NPC 3 niveaux, en excluant le convertisseur CC-CC.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Modéliser l’alimentation de la charge par l’onduleur 4 quadrants formés de 2 cellules NPC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smtClean="0"/>
              <a:t>Valider le fonctionnement des sous-systèmes indépendants.</a:t>
            </a:r>
          </a:p>
          <a:p>
            <a:pPr marL="342900" lvl="1" indent="-342900">
              <a:buFont typeface="+mj-lt"/>
              <a:buAutoNum type="arabicPeriod"/>
            </a:pPr>
            <a:r>
              <a:rPr lang="fr-CA" sz="2000" dirty="0" smtClean="0"/>
              <a:t>Assembler les différents sous-systèmes sous 3 plateformes.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les fonctionnalités des </a:t>
            </a:r>
            <a:r>
              <a:rPr lang="fr-CA" sz="1800" dirty="0" err="1" smtClean="0"/>
              <a:t>sytèmes</a:t>
            </a:r>
            <a:r>
              <a:rPr lang="fr-CA" sz="1800" dirty="0" smtClean="0"/>
              <a:t> reliés.</a:t>
            </a:r>
          </a:p>
          <a:p>
            <a:pPr marL="742950" lvl="2" indent="-342900">
              <a:buFont typeface="+mj-lt"/>
              <a:buAutoNum type="arabicPeriod"/>
            </a:pPr>
            <a:r>
              <a:rPr lang="fr-CA" sz="1800" dirty="0" smtClean="0"/>
              <a:t>Valider la concordance des résultats de simulations sous 3 plateformes.</a:t>
            </a:r>
          </a:p>
          <a:p>
            <a:pPr marL="742950" lvl="2" indent="-342900">
              <a:buFont typeface="+mj-lt"/>
              <a:buAutoNum type="arabicPeriod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 marL="342900" lvl="1" indent="-34290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7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8773"/>
            <a:ext cx="6447501" cy="1320800"/>
          </a:xfrm>
        </p:spPr>
        <p:txBody>
          <a:bodyPr/>
          <a:lstStyle/>
          <a:p>
            <a:r>
              <a:rPr lang="fr-FR" dirty="0"/>
              <a:t>Présentation du concept proposé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31" y="1519573"/>
            <a:ext cx="8385307" cy="513999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Conceptualisation de chaque sous-système </a:t>
            </a:r>
            <a:endParaRPr lang="fr-FR" dirty="0" smtClean="0"/>
          </a:p>
          <a:p>
            <a:pPr lvl="1"/>
            <a:r>
              <a:rPr lang="fr-FR" dirty="0" smtClean="0"/>
              <a:t>Onduleur NPC en boucle ouverte</a:t>
            </a:r>
          </a:p>
          <a:p>
            <a:pPr lvl="1"/>
            <a:r>
              <a:rPr lang="fr-FR" dirty="0" smtClean="0"/>
              <a:t>Redresseur NPC configuré en AFE avec sa commande de régulation de courant</a:t>
            </a:r>
          </a:p>
          <a:p>
            <a:pPr lvl="1"/>
            <a:r>
              <a:rPr lang="fr-FR" dirty="0" smtClean="0"/>
              <a:t>Hacheur 4 quadrants réalisé avec 2 cellules NPC entrelacées en boucle ouverte</a:t>
            </a:r>
          </a:p>
          <a:p>
            <a:r>
              <a:rPr lang="fr-FR" dirty="0" smtClean="0"/>
              <a:t>Analyse et conception de la commande de chaque sous-système</a:t>
            </a:r>
          </a:p>
          <a:p>
            <a:pPr lvl="1"/>
            <a:r>
              <a:rPr lang="fr-FR" dirty="0" smtClean="0"/>
              <a:t>Commande des interrupteurs en BO</a:t>
            </a:r>
          </a:p>
          <a:p>
            <a:pPr lvl="2"/>
            <a:r>
              <a:rPr lang="fr-FR" dirty="0" smtClean="0"/>
              <a:t>Stratégie  de </a:t>
            </a:r>
            <a:r>
              <a:rPr lang="fr-FR" dirty="0" err="1" smtClean="0"/>
              <a:t>moduation</a:t>
            </a:r>
            <a:r>
              <a:rPr lang="fr-FR" dirty="0" smtClean="0"/>
              <a:t> PWM/Hystérésis</a:t>
            </a:r>
          </a:p>
          <a:p>
            <a:pPr lvl="1"/>
            <a:r>
              <a:rPr lang="fr-FR" dirty="0" smtClean="0"/>
              <a:t>Synthèse des asservissements</a:t>
            </a:r>
          </a:p>
          <a:p>
            <a:pPr lvl="2"/>
            <a:r>
              <a:rPr lang="fr-FR" dirty="0" smtClean="0"/>
              <a:t>Régulation de courant/tension AFE</a:t>
            </a:r>
          </a:p>
          <a:p>
            <a:pPr lvl="2"/>
            <a:r>
              <a:rPr lang="fr-FR" dirty="0" smtClean="0"/>
              <a:t>Régulation de courant du pont en H</a:t>
            </a:r>
          </a:p>
          <a:p>
            <a:r>
              <a:rPr lang="fr-FR" dirty="0" smtClean="0"/>
              <a:t>Méthodologie de simulation systématique de chaque sous-système sur les 3 plateformes (</a:t>
            </a:r>
            <a:r>
              <a:rPr lang="fr-FR" dirty="0" err="1" smtClean="0"/>
              <a:t>Matlab</a:t>
            </a:r>
            <a:r>
              <a:rPr lang="fr-FR" dirty="0" smtClean="0"/>
              <a:t> (SPS), PSIM, OPAL-RT (OPA500))</a:t>
            </a:r>
          </a:p>
          <a:p>
            <a:pPr lvl="1"/>
            <a:r>
              <a:rPr lang="fr-FR" dirty="0" smtClean="0"/>
              <a:t>Intégration de base dans SPS</a:t>
            </a:r>
          </a:p>
          <a:p>
            <a:pPr lvl="1"/>
            <a:r>
              <a:rPr lang="fr-FR" dirty="0" smtClean="0"/>
              <a:t>Intégration indépendante dans PSIM</a:t>
            </a:r>
          </a:p>
          <a:p>
            <a:pPr lvl="1"/>
            <a:r>
              <a:rPr lang="fr-FR" dirty="0" smtClean="0"/>
              <a:t>Intégration à partir de SPS dans le OPA500</a:t>
            </a:r>
          </a:p>
          <a:p>
            <a:r>
              <a:rPr lang="fr-FR" dirty="0" smtClean="0"/>
              <a:t>Exploitation pour le dimensionnement: post-processeur de simulation, calcul des valeurs RMS, CAO et ajustement des régulateurs, intégration dans Excel et ce, pour les 3 plateformes)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4" y="2298700"/>
            <a:ext cx="9144000" cy="2250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concept: </a:t>
            </a:r>
            <a:r>
              <a:rPr lang="en-US" sz="2800" dirty="0" err="1" smtClean="0"/>
              <a:t>pont</a:t>
            </a:r>
            <a:r>
              <a:rPr lang="en-US" sz="2800" dirty="0" smtClean="0"/>
              <a:t> en H </a:t>
            </a:r>
            <a:r>
              <a:rPr lang="en-US" sz="2800" dirty="0" err="1" smtClean="0"/>
              <a:t>simplifié</a:t>
            </a:r>
            <a:r>
              <a:rPr lang="en-US" sz="2800" dirty="0" smtClean="0"/>
              <a:t> </a:t>
            </a:r>
            <a:r>
              <a:rPr lang="en-US" sz="2800" dirty="0" err="1" smtClean="0"/>
              <a:t>à</a:t>
            </a:r>
            <a:r>
              <a:rPr lang="en-US" sz="2800" dirty="0" smtClean="0"/>
              <a:t> 4 </a:t>
            </a:r>
            <a:r>
              <a:rPr lang="en-US" sz="2800" dirty="0" err="1" smtClean="0"/>
              <a:t>interrupteurs</a:t>
            </a:r>
            <a:r>
              <a:rPr lang="en-US" sz="2800" dirty="0" smtClean="0"/>
              <a:t> </a:t>
            </a:r>
            <a:r>
              <a:rPr lang="en-US" sz="2800" dirty="0" err="1" smtClean="0"/>
              <a:t>régulé</a:t>
            </a:r>
            <a:r>
              <a:rPr lang="en-US" sz="2800" dirty="0" smtClean="0"/>
              <a:t> en courant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679" y="5098641"/>
            <a:ext cx="6447501" cy="640499"/>
          </a:xfrm>
        </p:spPr>
        <p:txBody>
          <a:bodyPr/>
          <a:lstStyle/>
          <a:p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réalisée</a:t>
            </a:r>
            <a:r>
              <a:rPr lang="en-US" dirty="0" smtClean="0"/>
              <a:t>: </a:t>
            </a:r>
            <a:r>
              <a:rPr lang="en-US" dirty="0" err="1" smtClean="0"/>
              <a:t>alimenter</a:t>
            </a:r>
            <a:r>
              <a:rPr lang="en-US" dirty="0" smtClean="0"/>
              <a:t> les </a:t>
            </a:r>
            <a:r>
              <a:rPr lang="en-US" dirty="0" err="1" smtClean="0"/>
              <a:t>électroaimants</a:t>
            </a:r>
            <a:r>
              <a:rPr lang="en-US" dirty="0" smtClean="0"/>
              <a:t> avec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forme</a:t>
            </a:r>
            <a:r>
              <a:rPr lang="en-US" dirty="0" smtClean="0"/>
              <a:t> de courant </a:t>
            </a:r>
            <a:r>
              <a:rPr lang="en-US" dirty="0" err="1" smtClean="0"/>
              <a:t>trapézoïdale</a:t>
            </a:r>
            <a:r>
              <a:rPr lang="en-US" dirty="0" smtClean="0"/>
              <a:t> </a:t>
            </a:r>
            <a:r>
              <a:rPr lang="en-US" dirty="0" err="1" smtClean="0"/>
              <a:t>précise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493" y="4555967"/>
            <a:ext cx="234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Séquence</a:t>
            </a:r>
            <a:r>
              <a:rPr lang="en-US" dirty="0" smtClean="0"/>
              <a:t> de </a:t>
            </a:r>
            <a:r>
              <a:rPr lang="en-US" dirty="0" err="1" smtClean="0"/>
              <a:t>montée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3648" y="4554159"/>
            <a:ext cx="24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Séquence</a:t>
            </a:r>
            <a:r>
              <a:rPr lang="en-US" dirty="0" smtClean="0"/>
              <a:t> de </a:t>
            </a:r>
            <a:r>
              <a:rPr lang="en-US" dirty="0" err="1" smtClean="0"/>
              <a:t>descente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71135" y="3228550"/>
            <a:ext cx="141099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40961" y="285921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load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568966" y="3257173"/>
            <a:ext cx="1410990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17775" y="2859218"/>
            <a:ext cx="7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load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23679" y="2359901"/>
            <a:ext cx="0" cy="19998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82734" y="30533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+5kV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520478" y="2359901"/>
            <a:ext cx="0" cy="21890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5675" y="32057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5kV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2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7500" y="5019524"/>
            <a:ext cx="77469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limiter le rapport cyclique du hacheur (impact sur le contenu fréquentiel).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filtrer l’erreur à l’entrée du PI (de manière à ce qu’il n’y ait pas plusieurs </a:t>
            </a:r>
            <a:r>
              <a:rPr lang="fr-CA" sz="1600" dirty="0" err="1" smtClean="0"/>
              <a:t>comutations</a:t>
            </a:r>
            <a:r>
              <a:rPr lang="fr-CA" sz="1600" dirty="0" smtClean="0"/>
              <a:t> par période)</a:t>
            </a:r>
          </a:p>
          <a:p>
            <a:pPr marL="285750" indent="-285750">
              <a:buFont typeface="Arial"/>
              <a:buChar char="•"/>
            </a:pPr>
            <a:r>
              <a:rPr lang="fr-CA" sz="1600" dirty="0" smtClean="0"/>
              <a:t>Il est nécessaire de saturer la partie intégrale du PI (éviter que l’erreur n’atteigne des niveaux trop élevés, ce qui rendrait le système plus lent à répondre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6755" y="1867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Exemple</a:t>
            </a:r>
            <a:r>
              <a:rPr lang="en-US" sz="2800" dirty="0" smtClean="0"/>
              <a:t> de </a:t>
            </a:r>
            <a:r>
              <a:rPr lang="en-US" sz="2800" dirty="0" err="1" smtClean="0"/>
              <a:t>mise</a:t>
            </a:r>
            <a:r>
              <a:rPr lang="en-US" sz="2800" dirty="0" smtClean="0"/>
              <a:t> en oeuvre du concept</a:t>
            </a:r>
            <a:r>
              <a:rPr lang="en-US" sz="2800" dirty="0"/>
              <a:t> </a:t>
            </a:r>
            <a:r>
              <a:rPr lang="en-US" sz="2800" dirty="0" smtClean="0"/>
              <a:t>suite</a:t>
            </a:r>
            <a:endParaRPr lang="en-US" sz="2800" dirty="0"/>
          </a:p>
        </p:txBody>
      </p:sp>
      <p:pic>
        <p:nvPicPr>
          <p:cNvPr id="4" name="Picture 3" descr="Screen Shot 2014-02-23 at 5.20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3456588"/>
            <a:ext cx="6462183" cy="1647601"/>
          </a:xfrm>
          <a:prstGeom prst="rect">
            <a:avLst/>
          </a:prstGeom>
        </p:spPr>
      </p:pic>
      <p:pic>
        <p:nvPicPr>
          <p:cNvPr id="5" name="Picture 4" descr="Screen Shot 2014-02-23 at 3.5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5" y="751763"/>
            <a:ext cx="5071533" cy="27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02-23 at 5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16" y="2743198"/>
            <a:ext cx="7970144" cy="4013202"/>
          </a:xfrm>
          <a:prstGeom prst="rect">
            <a:avLst/>
          </a:prstGeom>
        </p:spPr>
      </p:pic>
      <p:pic>
        <p:nvPicPr>
          <p:cNvPr id="8" name="Picture 7" descr="Screen Shot 2014-02-23 at 5.31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54" y="125147"/>
            <a:ext cx="5686906" cy="262684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6755" y="643939"/>
            <a:ext cx="7825042" cy="17436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Implantation</a:t>
            </a:r>
            <a:br>
              <a:rPr lang="en-US" sz="2800" dirty="0" smtClean="0"/>
            </a:br>
            <a:r>
              <a:rPr lang="en-US" sz="2800" dirty="0" err="1" smtClean="0"/>
              <a:t>Matlab</a:t>
            </a:r>
            <a:r>
              <a:rPr lang="en-US" sz="2800" dirty="0" smtClean="0"/>
              <a:t> (SPS)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415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Implantation </a:t>
            </a:r>
            <a:br>
              <a:rPr lang="en-CA" dirty="0" smtClean="0"/>
            </a:br>
            <a:r>
              <a:rPr lang="en-CA" dirty="0" err="1" smtClean="0"/>
              <a:t>Psim</a:t>
            </a:r>
            <a:endParaRPr lang="fr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1" y="2111039"/>
            <a:ext cx="7162799" cy="211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101600"/>
            <a:ext cx="3991898" cy="200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229100"/>
            <a:ext cx="7950199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756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Facet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594</Words>
  <Application>Microsoft Office PowerPoint</Application>
  <PresentationFormat>Affichage à l'écran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Facet</vt:lpstr>
      <vt:lpstr>Simulation d’une alimentation des électroaimants d’un accélérateur de particules. (RCC) </vt:lpstr>
      <vt:lpstr>Contexte et problématique</vt:lpstr>
      <vt:lpstr>Rappel des objectifs</vt:lpstr>
      <vt:lpstr>Rappel de la méthodologie</vt:lpstr>
      <vt:lpstr>Présentation du concept proposé</vt:lpstr>
      <vt:lpstr>Exemple de mise en oeuvre du concept: pont en H simplifié à 4 interrupteurs régulé en courant</vt:lpstr>
      <vt:lpstr>Exemple de mise en oeuvre du concept suite</vt:lpstr>
      <vt:lpstr>Implantation Matlab (SPS)</vt:lpstr>
      <vt:lpstr>Implantation  Psim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d’une alimentation des électroaimants d’un accélérateur de particules. (RCC) </dc:title>
  <dc:creator>Daniel Thibodeau</dc:creator>
  <cp:lastModifiedBy>LiberT</cp:lastModifiedBy>
  <cp:revision>20</cp:revision>
  <dcterms:created xsi:type="dcterms:W3CDTF">2014-02-23T18:09:28Z</dcterms:created>
  <dcterms:modified xsi:type="dcterms:W3CDTF">2014-02-23T23:30:08Z</dcterms:modified>
</cp:coreProperties>
</file>