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9" r:id="rId11"/>
    <p:sldId id="257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1" r:id="rId21"/>
    <p:sldId id="272" r:id="rId22"/>
    <p:sldId id="273" r:id="rId23"/>
    <p:sldId id="274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6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8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26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0039" y="6041362"/>
            <a:ext cx="911939" cy="365125"/>
          </a:xfrm>
        </p:spPr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42240" y="6041362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55569" y="6041362"/>
            <a:ext cx="683339" cy="365125"/>
          </a:xfrm>
        </p:spPr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1224508" y="-8467"/>
            <a:ext cx="13416502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66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3416502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08A9-1E53-4D85-A76B-A28D8BCB5503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CAF439-82BC-4083-ACA7-1FC901220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9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particules.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0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Livrer </a:t>
            </a:r>
            <a:r>
              <a:rPr lang="fr-CA" dirty="0" smtClean="0"/>
              <a:t>3 outils </a:t>
            </a:r>
            <a:r>
              <a:rPr lang="fr-CA" dirty="0"/>
              <a:t>de </a:t>
            </a:r>
            <a:r>
              <a:rPr lang="fr-CA" dirty="0" smtClean="0"/>
              <a:t>dimensionnement</a:t>
            </a:r>
          </a:p>
          <a:p>
            <a:pPr lvl="1"/>
            <a:r>
              <a:rPr lang="fr-CA" dirty="0" smtClean="0"/>
              <a:t>Convivial</a:t>
            </a:r>
          </a:p>
          <a:p>
            <a:pPr lvl="1"/>
            <a:r>
              <a:rPr lang="fr-CA" dirty="0" smtClean="0"/>
              <a:t>Utilise des paramètres usuels </a:t>
            </a:r>
          </a:p>
          <a:p>
            <a:r>
              <a:rPr lang="fr-CA" dirty="0" smtClean="0"/>
              <a:t>Livrer 3 outils de simulation</a:t>
            </a:r>
          </a:p>
          <a:p>
            <a:pPr marL="742950" lvl="2" indent="-342900"/>
            <a:r>
              <a:rPr lang="fr-CA" dirty="0" err="1"/>
              <a:t>Matlab</a:t>
            </a:r>
            <a:r>
              <a:rPr lang="fr-CA" dirty="0"/>
              <a:t> (Simulink), </a:t>
            </a:r>
            <a:r>
              <a:rPr lang="fr-CA" dirty="0" err="1"/>
              <a:t>Opal</a:t>
            </a:r>
            <a:r>
              <a:rPr lang="fr-CA" dirty="0"/>
              <a:t>-RT, </a:t>
            </a:r>
            <a:r>
              <a:rPr lang="fr-CA" dirty="0" smtClean="0"/>
              <a:t>PSIM</a:t>
            </a:r>
          </a:p>
          <a:p>
            <a:r>
              <a:rPr lang="fr-CA" dirty="0" smtClean="0"/>
              <a:t>Documenter le fonctionnement des outils de dimensionnement et de simulation</a:t>
            </a:r>
          </a:p>
          <a:p>
            <a:pPr lvl="1"/>
            <a:r>
              <a:rPr lang="fr-CA" dirty="0" smtClean="0"/>
              <a:t>Présenter des exemples d’utilisation</a:t>
            </a:r>
          </a:p>
          <a:p>
            <a:r>
              <a:rPr lang="fr-CA" dirty="0" smtClean="0"/>
              <a:t>Implanter une validation croisée des 3 simulateurs</a:t>
            </a:r>
          </a:p>
        </p:txBody>
      </p:sp>
    </p:spTree>
    <p:extLst>
      <p:ext uri="{BB962C8B-B14F-4D97-AF65-F5344CB8AC3E}">
        <p14:creationId xmlns:p14="http://schemas.microsoft.com/office/powerpoint/2010/main" val="161853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726"/>
            <a:ext cx="10811388" cy="5419942"/>
          </a:xfrm>
        </p:spPr>
        <p:txBody>
          <a:bodyPr>
            <a:normAutofit/>
          </a:bodyPr>
          <a:lstStyle/>
          <a:p>
            <a:r>
              <a:rPr lang="fr-FR" sz="2000" dirty="0"/>
              <a:t>Modéliser une cellule de base d'un onduleur triphasé à 3 niveaux de type NPC</a:t>
            </a:r>
          </a:p>
          <a:p>
            <a:r>
              <a:rPr lang="fr-FR" sz="2000" dirty="0"/>
              <a:t>Modéliser la commande dans le cas de l'onduleur de type AFE.</a:t>
            </a:r>
          </a:p>
          <a:p>
            <a:r>
              <a:rPr lang="fr-FR" sz="2000" dirty="0"/>
              <a:t>Implanter le modèle de la configuration de base d'un onduleur triphasé à 3 niveaux NPC dans un simulateur</a:t>
            </a:r>
          </a:p>
          <a:p>
            <a:r>
              <a:rPr lang="fr-FR" sz="2000" dirty="0"/>
              <a:t>Implanter le modèle de la commande dans le cas de l'onduleur de type AFE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l'onduleur de type AFE</a:t>
            </a:r>
          </a:p>
          <a:p>
            <a:r>
              <a:rPr lang="fr-FR" sz="2000" dirty="0"/>
              <a:t>Modéliser un convertisseur CC-CC à 4 quadrants à l'aide de plusieurs cellules de type onduleur NPC</a:t>
            </a:r>
          </a:p>
          <a:p>
            <a:r>
              <a:rPr lang="fr-FR" sz="2000" dirty="0"/>
              <a:t>Modéliser la commande d'un convertisseur CC-CC à 4 quadrants </a:t>
            </a:r>
          </a:p>
        </p:txBody>
      </p:sp>
    </p:spTree>
    <p:extLst>
      <p:ext uri="{BB962C8B-B14F-4D97-AF65-F5344CB8AC3E}">
        <p14:creationId xmlns:p14="http://schemas.microsoft.com/office/powerpoint/2010/main" val="308206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Exigences</a:t>
            </a:r>
            <a:r>
              <a:rPr lang="en-US" dirty="0" smtClean="0"/>
              <a:t> du client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3575"/>
            <a:ext cx="9378989" cy="4932595"/>
          </a:xfrm>
        </p:spPr>
        <p:txBody>
          <a:bodyPr>
            <a:normAutofit/>
          </a:bodyPr>
          <a:lstStyle/>
          <a:p>
            <a:r>
              <a:rPr lang="fr-FR" sz="2000" dirty="0"/>
              <a:t>Implanter le modèle d'un convertisseur CC-CC à 4 quadrants à l'aide de plusieurs cellules de type onduleur NPC avec des inductances de découplage dans un simulateur</a:t>
            </a:r>
          </a:p>
          <a:p>
            <a:r>
              <a:rPr lang="fr-FR" sz="2000" dirty="0"/>
              <a:t>Implanter le modèle de la commande d'un convertisseur CC-CC à 4 quadrants alimentant la charge spécifiée dans un simulateur</a:t>
            </a:r>
          </a:p>
          <a:p>
            <a:r>
              <a:rPr lang="fr-FR" sz="2000" dirty="0"/>
              <a:t>Fournir un outil de </a:t>
            </a:r>
            <a:r>
              <a:rPr lang="fr-FR" sz="2000" dirty="0" smtClean="0"/>
              <a:t>dimensionnement </a:t>
            </a:r>
            <a:r>
              <a:rPr lang="fr-FR" sz="2000" dirty="0"/>
              <a:t>pour le convertisseur CC-CC  à 4 quadrants</a:t>
            </a:r>
          </a:p>
          <a:p>
            <a:r>
              <a:rPr lang="fr-FR" sz="2000" dirty="0"/>
              <a:t>Implanter le modèle complet de l'alimentation du Booster</a:t>
            </a:r>
          </a:p>
          <a:p>
            <a:r>
              <a:rPr lang="fr-FR" sz="2000" dirty="0"/>
              <a:t>Effectuer la validation croisée des configurations implantées à l'aide de 3 simulateurs (PSIM, </a:t>
            </a:r>
            <a:r>
              <a:rPr lang="fr-FR" sz="2000" dirty="0" err="1"/>
              <a:t>SimPowerSystems</a:t>
            </a:r>
            <a:r>
              <a:rPr lang="fr-FR" sz="2000" dirty="0"/>
              <a:t>, </a:t>
            </a:r>
            <a:r>
              <a:rPr lang="fr-FR" sz="2000" dirty="0" err="1"/>
              <a:t>Opal</a:t>
            </a:r>
            <a:r>
              <a:rPr lang="fr-FR" sz="2000" dirty="0"/>
              <a:t>-RT)</a:t>
            </a:r>
          </a:p>
          <a:p>
            <a:r>
              <a:rPr lang="fr-FR" sz="2000" dirty="0"/>
              <a:t>Livrer une documentation pédagogique pour les divers outils de dimensionnement et de simulation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652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Méthodologie</a:t>
            </a:r>
            <a:r>
              <a:rPr lang="en-US" dirty="0" smtClean="0"/>
              <a:t> </a:t>
            </a:r>
            <a:r>
              <a:rPr lang="en-US" dirty="0" err="1" smtClean="0"/>
              <a:t>planifiée</a:t>
            </a:r>
            <a:r>
              <a:rPr lang="en-US" dirty="0" smtClean="0"/>
              <a:t>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Gestion</a:t>
            </a:r>
            <a:endParaRPr lang="en-US" sz="2800" dirty="0" smtClean="0"/>
          </a:p>
          <a:p>
            <a:r>
              <a:rPr lang="en-US" dirty="0" err="1" smtClean="0"/>
              <a:t>Réunions</a:t>
            </a:r>
            <a:r>
              <a:rPr lang="en-US" dirty="0" smtClean="0"/>
              <a:t> </a:t>
            </a:r>
            <a:r>
              <a:rPr lang="en-US" dirty="0" err="1" smtClean="0"/>
              <a:t>hebdomadaires</a:t>
            </a:r>
            <a:endParaRPr lang="en-US" dirty="0"/>
          </a:p>
          <a:p>
            <a:r>
              <a:rPr lang="fr-FR" dirty="0"/>
              <a:t>T</a:t>
            </a:r>
            <a:r>
              <a:rPr lang="fr-FR" dirty="0" smtClean="0"/>
              <a:t>âches de chacun des membres sont tenues à jour au moyen d’un fichier </a:t>
            </a:r>
            <a:r>
              <a:rPr lang="fr-FR" dirty="0" err="1" smtClean="0"/>
              <a:t>excel</a:t>
            </a:r>
            <a:r>
              <a:rPr lang="fr-FR" dirty="0" smtClean="0"/>
              <a:t> de gestion hebdomadaire</a:t>
            </a:r>
          </a:p>
          <a:p>
            <a:pPr lvl="1"/>
            <a:r>
              <a:rPr lang="fr-FR" dirty="0" smtClean="0"/>
              <a:t>Gain en souplesse et en efficacité de gestion</a:t>
            </a:r>
          </a:p>
          <a:p>
            <a:pPr lvl="1"/>
            <a:r>
              <a:rPr lang="fr-FR" dirty="0" smtClean="0"/>
              <a:t>Adapté pour la taille de l’équipe</a:t>
            </a:r>
          </a:p>
          <a:p>
            <a:pPr lvl="1"/>
            <a:r>
              <a:rPr lang="fr-FR" dirty="0" smtClean="0"/>
              <a:t>Maximise l’efficacité des réunions</a:t>
            </a:r>
          </a:p>
          <a:p>
            <a:r>
              <a:rPr lang="fr-FR" dirty="0" smtClean="0"/>
              <a:t>Mise à jour de révision et suivi effectué au moyen de la plateforme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Données sécurisées sur un serveur privé</a:t>
            </a:r>
          </a:p>
          <a:p>
            <a:pPr lvl="1"/>
            <a:r>
              <a:rPr lang="fr-FR" dirty="0" smtClean="0"/>
              <a:t>Permet le travail collaboratif</a:t>
            </a:r>
          </a:p>
          <a:p>
            <a:pPr lvl="1"/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398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Méthodologie planifiée (2/3)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3965" y="1314373"/>
            <a:ext cx="9925368" cy="5543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Réalisation pratique</a:t>
            </a:r>
          </a:p>
          <a:p>
            <a:r>
              <a:rPr lang="fr-FR" sz="2200" dirty="0" smtClean="0"/>
              <a:t>Modélisation de chacune des composantes en employant d’abord les modèles idéaux, puis en y ajoutant des caractéristiques linéaires et non linéaires jusqu’à représenter, de manière la plus exacte possible (en prenant en compte les limitations techniques liées à l’exécution du simulation), le comportement de la composante en question</a:t>
            </a:r>
          </a:p>
          <a:p>
            <a:r>
              <a:rPr lang="fr-FR" sz="2200" dirty="0" smtClean="0"/>
              <a:t>Intégration du modèle de composante dans un sous-bloc paramétrable et aisément </a:t>
            </a:r>
            <a:r>
              <a:rPr lang="fr-FR" sz="2200" dirty="0" err="1" smtClean="0"/>
              <a:t>duplicable</a:t>
            </a:r>
            <a:endParaRPr lang="fr-FR" sz="2200" dirty="0" smtClean="0"/>
          </a:p>
          <a:p>
            <a:pPr lvl="1"/>
            <a:r>
              <a:rPr lang="fr-FR" sz="2200" dirty="0" smtClean="0"/>
              <a:t>Essais sur les différents simulateurs pour valider le comportement</a:t>
            </a:r>
          </a:p>
          <a:p>
            <a:r>
              <a:rPr lang="fr-FR" sz="2200" dirty="0" smtClean="0"/>
              <a:t>Intégration des différents </a:t>
            </a:r>
            <a:r>
              <a:rPr lang="fr-FR" sz="2200" dirty="0" err="1" smtClean="0"/>
              <a:t>modèl</a:t>
            </a:r>
            <a:r>
              <a:rPr lang="fr-FR" sz="2200" dirty="0" smtClean="0"/>
              <a:t> es de composantes de manière à réaliser le redresseur NPC</a:t>
            </a:r>
          </a:p>
          <a:p>
            <a:r>
              <a:rPr lang="fr-FR" sz="2200" dirty="0" smtClean="0"/>
              <a:t>Modélisation d’une commande “</a:t>
            </a:r>
            <a:r>
              <a:rPr lang="fr-FR" sz="2200" dirty="0" err="1" smtClean="0"/>
              <a:t>Multilevel</a:t>
            </a:r>
            <a:r>
              <a:rPr lang="fr-FR" sz="2200" dirty="0" smtClean="0"/>
              <a:t> </a:t>
            </a:r>
            <a:r>
              <a:rPr lang="fr-FR" sz="2200" dirty="0" err="1" smtClean="0"/>
              <a:t>Space</a:t>
            </a:r>
            <a:r>
              <a:rPr lang="fr-FR" sz="2200" dirty="0" smtClean="0"/>
              <a:t> </a:t>
            </a:r>
            <a:r>
              <a:rPr lang="fr-FR" sz="2200" dirty="0" err="1" smtClean="0"/>
              <a:t>Vector</a:t>
            </a:r>
            <a:r>
              <a:rPr lang="fr-FR" sz="2200" dirty="0" smtClean="0"/>
              <a:t> PWM” et intégration au redresseur NPC</a:t>
            </a:r>
          </a:p>
          <a:p>
            <a:pPr marL="742950" lvl="2" indent="-342900"/>
            <a:r>
              <a:rPr lang="fr-FR" sz="2000" dirty="0" smtClean="0"/>
              <a:t>Essais sur les différents simulateurs pour valider le comportement</a:t>
            </a:r>
          </a:p>
          <a:p>
            <a:endParaRPr lang="en-US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planifiée </a:t>
            </a:r>
            <a:r>
              <a:rPr lang="fr-FR" dirty="0" smtClean="0"/>
              <a:t>(3/</a:t>
            </a:r>
            <a:r>
              <a:rPr lang="fr-FR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200" dirty="0"/>
              <a:t>Réalisation d’une boucle de contrôle permettant de maintenir la tension aux bornes de la banque de condensateurs constante selon l’appel de puissance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r>
              <a:rPr lang="fr-FR" sz="2200" dirty="0"/>
              <a:t>Adaptation du redresseur de manière à le convertir en onduleur pour le convertisseur 4 cadrans</a:t>
            </a:r>
          </a:p>
          <a:p>
            <a:r>
              <a:rPr lang="fr-FR" sz="2200" dirty="0"/>
              <a:t>Adaptation de la commande pour le convertisseur 4 cadrans</a:t>
            </a:r>
          </a:p>
          <a:p>
            <a:r>
              <a:rPr lang="fr-FR" sz="2200" dirty="0"/>
              <a:t>Réalisation d’une boucle de contrôle globale permettant de réinjecter la puissance des électroaimants dans le réseau</a:t>
            </a:r>
          </a:p>
          <a:p>
            <a:pPr marL="800100" lvl="3" indent="-342900"/>
            <a:r>
              <a:rPr lang="fr-FR" sz="1800" dirty="0"/>
              <a:t>Essais sur les différents simulateurs pour valider le comportement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0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Revue de </a:t>
            </a:r>
            <a:r>
              <a:rPr lang="en-US" sz="2800" dirty="0" err="1" smtClean="0"/>
              <a:t>l’état</a:t>
            </a:r>
            <a:r>
              <a:rPr lang="en-US" sz="2800" dirty="0" smtClean="0"/>
              <a:t> de </a:t>
            </a:r>
            <a:r>
              <a:rPr lang="en-US" sz="2800" dirty="0" err="1" smtClean="0"/>
              <a:t>l’art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570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 err="1" smtClean="0"/>
              <a:t>État</a:t>
            </a:r>
            <a:r>
              <a:rPr lang="en-US" dirty="0" smtClean="0"/>
              <a:t> de la situation (2/2)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Tests </a:t>
            </a:r>
            <a:r>
              <a:rPr lang="en-US" sz="2800" dirty="0" err="1" smtClean="0"/>
              <a:t>préliminaires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212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de </a:t>
            </a:r>
            <a:r>
              <a:rPr lang="fr-FR" b="1" dirty="0" smtClean="0"/>
              <a:t>contexte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806735" y="-989472"/>
            <a:ext cx="3521850" cy="417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/>
          </a:p>
        </p:txBody>
      </p:sp>
      <p:pic>
        <p:nvPicPr>
          <p:cNvPr id="6" name="Picture 5" descr="Contexte_D4 - New 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0" y="1314373"/>
            <a:ext cx="9839897" cy="49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6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Fonctionnalités rattachées au simulateur (1/2)</a:t>
            </a:r>
          </a:p>
          <a:p>
            <a:pPr lvl="1"/>
            <a:r>
              <a:rPr lang="fr-FR" sz="2600" dirty="0" smtClean="0"/>
              <a:t>Accepter des paramètres de modélisation</a:t>
            </a:r>
          </a:p>
          <a:p>
            <a:pPr lvl="1"/>
            <a:r>
              <a:rPr lang="fr-FR" sz="2600" dirty="0" smtClean="0"/>
              <a:t>Abaisser la tension du réseau alternatif</a:t>
            </a:r>
          </a:p>
          <a:p>
            <a:pPr lvl="2"/>
            <a:r>
              <a:rPr lang="fr-FR" sz="2400" dirty="0" smtClean="0"/>
              <a:t>Rendement (%), Ratio (%)</a:t>
            </a:r>
          </a:p>
          <a:p>
            <a:pPr lvl="1"/>
            <a:r>
              <a:rPr lang="fr-FR" sz="2600" dirty="0" smtClean="0"/>
              <a:t>Redresser le signal d’entrée à la sortie du transformateur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Niveau moyen (kV)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</p:txBody>
      </p:sp>
    </p:spTree>
    <p:extLst>
      <p:ext uri="{BB962C8B-B14F-4D97-AF65-F5344CB8AC3E}">
        <p14:creationId xmlns:p14="http://schemas.microsoft.com/office/powerpoint/2010/main" val="2617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779748" y="1398354"/>
            <a:ext cx="6236753" cy="4842773"/>
          </a:xfrm>
        </p:spPr>
        <p:txBody>
          <a:bodyPr/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351" y="3498478"/>
            <a:ext cx="434975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80" y="3512747"/>
            <a:ext cx="183329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588" y="3441402"/>
            <a:ext cx="655695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1278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40008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fontScale="62500" lnSpcReduction="20000"/>
          </a:bodyPr>
          <a:lstStyle/>
          <a:p>
            <a:r>
              <a:rPr lang="fr-FR" sz="2800" dirty="0" smtClean="0"/>
              <a:t>Fonctionnalités rattachées au simulateur (2/2)</a:t>
            </a:r>
          </a:p>
          <a:p>
            <a:pPr lvl="1"/>
            <a:r>
              <a:rPr lang="fr-FR" sz="2600" dirty="0" smtClean="0"/>
              <a:t>Commander un onduleur triphasé de type NPC</a:t>
            </a:r>
          </a:p>
          <a:p>
            <a:pPr lvl="2"/>
            <a:r>
              <a:rPr lang="fr-FR" sz="2400" dirty="0" smtClean="0"/>
              <a:t>Effort du contrôleur (% par seconde de la variation de la commande)</a:t>
            </a:r>
          </a:p>
          <a:p>
            <a:pPr lvl="1"/>
            <a:r>
              <a:rPr lang="fr-FR" sz="2600" dirty="0" smtClean="0"/>
              <a:t>Charger un banc de condensateur</a:t>
            </a:r>
          </a:p>
          <a:p>
            <a:pPr lvl="2"/>
            <a:r>
              <a:rPr lang="fr-FR" sz="2400" dirty="0" smtClean="0"/>
              <a:t>Temps de charge (s)</a:t>
            </a:r>
          </a:p>
          <a:p>
            <a:pPr lvl="1"/>
            <a:r>
              <a:rPr lang="fr-FR" sz="2600" dirty="0" smtClean="0"/>
              <a:t>Commander un convertisseur CC-CC à quatre quadrants </a:t>
            </a:r>
            <a:r>
              <a:rPr lang="fr-FR" sz="2600" dirty="0" err="1" smtClean="0"/>
              <a:t>multicellules</a:t>
            </a:r>
            <a:endParaRPr lang="fr-FR" sz="2600" dirty="0" smtClean="0"/>
          </a:p>
          <a:p>
            <a:pPr lvl="2"/>
            <a:r>
              <a:rPr lang="fr-FR" sz="2400" dirty="0"/>
              <a:t>Effort du contrôleur (% par seconde de la variation de la commande</a:t>
            </a:r>
            <a:r>
              <a:rPr lang="fr-FR" sz="2400" dirty="0" smtClean="0"/>
              <a:t>)</a:t>
            </a:r>
          </a:p>
          <a:p>
            <a:pPr lvl="1"/>
            <a:r>
              <a:rPr lang="fr-FR" sz="2600" dirty="0" smtClean="0"/>
              <a:t>Alimenter les électroaimants de l’accélérateur de particules</a:t>
            </a:r>
          </a:p>
          <a:p>
            <a:pPr lvl="2"/>
            <a:r>
              <a:rPr lang="fr-FR" sz="2400" dirty="0" smtClean="0"/>
              <a:t>Rendement (%)</a:t>
            </a:r>
          </a:p>
          <a:p>
            <a:pPr lvl="2"/>
            <a:r>
              <a:rPr lang="fr-FR" sz="2400" dirty="0" smtClean="0"/>
              <a:t>Ondulation de courant (%)</a:t>
            </a:r>
          </a:p>
          <a:p>
            <a:pPr lvl="2"/>
            <a:r>
              <a:rPr lang="fr-FR" sz="2400" dirty="0" smtClean="0"/>
              <a:t>Ondulation de tension (%)</a:t>
            </a:r>
          </a:p>
          <a:p>
            <a:pPr lvl="2"/>
            <a:r>
              <a:rPr lang="fr-FR" sz="2400" dirty="0" smtClean="0"/>
              <a:t>Puissance moyenne (MW)</a:t>
            </a:r>
          </a:p>
          <a:p>
            <a:pPr lvl="2"/>
            <a:r>
              <a:rPr lang="fr-FR" sz="2400" dirty="0" smtClean="0"/>
              <a:t>Puissance crête (MW)</a:t>
            </a:r>
          </a:p>
          <a:p>
            <a:pPr lvl="1"/>
            <a:r>
              <a:rPr lang="fr-FR" sz="2600" dirty="0" smtClean="0"/>
              <a:t>Afficher les résultats de simulation </a:t>
            </a:r>
            <a:r>
              <a:rPr lang="fr-FR" sz="2600" dirty="0" err="1" smtClean="0"/>
              <a:t>personalisés</a:t>
            </a:r>
            <a:endParaRPr lang="fr-FR" sz="2600" dirty="0" smtClean="0"/>
          </a:p>
          <a:p>
            <a:pPr lvl="2"/>
            <a:r>
              <a:rPr lang="fr-FR" sz="2400" dirty="0" smtClean="0"/>
              <a:t>Convivialité (1 à 5)</a:t>
            </a:r>
            <a:endParaRPr lang="fr-FR" sz="2400" dirty="0"/>
          </a:p>
          <a:p>
            <a:pPr lvl="2"/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966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Outil de dimensionnement </a:t>
            </a:r>
          </a:p>
          <a:p>
            <a:pPr lvl="1"/>
            <a:r>
              <a:rPr lang="fr-FR" sz="2200" dirty="0" smtClean="0"/>
              <a:t>Accepter des paramètres de dimensionnement usuels</a:t>
            </a:r>
          </a:p>
          <a:p>
            <a:pPr lvl="2"/>
            <a:r>
              <a:rPr lang="fr-FR" sz="2200" dirty="0" smtClean="0"/>
              <a:t>Choix disponibles (1 à 5)</a:t>
            </a:r>
          </a:p>
          <a:p>
            <a:pPr lvl="1"/>
            <a:r>
              <a:rPr lang="fr-FR" sz="2400" dirty="0" smtClean="0"/>
              <a:t>Déterminer le nombre de composantes nécessaires dans les cellules de type NPC</a:t>
            </a:r>
          </a:p>
          <a:p>
            <a:pPr lvl="1"/>
            <a:r>
              <a:rPr lang="fr-FR" sz="2400" dirty="0" smtClean="0"/>
              <a:t>Déterminer les valeurs des condensateurs utilisés dans les cellules de type NPC</a:t>
            </a:r>
          </a:p>
          <a:p>
            <a:pPr lvl="1"/>
            <a:r>
              <a:rPr lang="fr-FR" sz="2400" dirty="0" smtClean="0"/>
              <a:t>Déterminer les valeurs des inductances de découplage</a:t>
            </a:r>
          </a:p>
          <a:p>
            <a:pPr lvl="1"/>
            <a:r>
              <a:rPr lang="fr-FR" sz="2400" dirty="0" smtClean="0"/>
              <a:t>Déterminer le nombre de cellules de type NPC nécessaire</a:t>
            </a:r>
          </a:p>
          <a:p>
            <a:pPr lvl="1"/>
            <a:r>
              <a:rPr lang="fr-FR" sz="2400" dirty="0" smtClean="0"/>
              <a:t>Fournir les paramètres de modélisation utilisé par le simulateur</a:t>
            </a:r>
          </a:p>
          <a:p>
            <a:pPr lvl="2"/>
            <a:r>
              <a:rPr lang="fr-FR" sz="2200" dirty="0" smtClean="0"/>
              <a:t>Convivialité et choix disponibles (1 à 5)</a:t>
            </a:r>
          </a:p>
        </p:txBody>
      </p:sp>
    </p:spTree>
    <p:extLst>
      <p:ext uri="{BB962C8B-B14F-4D97-AF65-F5344CB8AC3E}">
        <p14:creationId xmlns:p14="http://schemas.microsoft.com/office/powerpoint/2010/main" val="407328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CA" dirty="0" smtClean="0"/>
              <a:t>Diagramme des propriétés fonctionnelles</a:t>
            </a:r>
            <a:br>
              <a:rPr lang="fr-CA" dirty="0" smtClean="0"/>
            </a:br>
            <a:r>
              <a:rPr lang="fr-CA" sz="1800" i="1" dirty="0" smtClean="0"/>
              <a:t>*Version complète à la fin</a:t>
            </a:r>
            <a:endParaRPr lang="fr-CA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65" y="1835687"/>
            <a:ext cx="10087805" cy="4810020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200" dirty="0" smtClean="0"/>
              <a:t>Présenter le fonctionnement de l’outil de dimensionnement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modèles mathématiques utilisés dans chacun des simulateurs</a:t>
            </a:r>
          </a:p>
          <a:p>
            <a:pPr lvl="1"/>
            <a:r>
              <a:rPr lang="fr-FR" sz="2400" dirty="0" smtClean="0"/>
              <a:t>Présenter l’utilisation de chacun des simulateurs</a:t>
            </a:r>
          </a:p>
          <a:p>
            <a:pPr lvl="2"/>
            <a:r>
              <a:rPr lang="fr-FR" sz="2200" dirty="0" smtClean="0"/>
              <a:t>Précision de l’information et convivialité (1 à 5)</a:t>
            </a:r>
          </a:p>
          <a:p>
            <a:pPr lvl="1"/>
            <a:r>
              <a:rPr lang="fr-FR" sz="2400" dirty="0" smtClean="0"/>
              <a:t>Présenter les procédures de validation croisées de chacun des simulateurs</a:t>
            </a:r>
          </a:p>
          <a:p>
            <a:pPr lvl="2"/>
            <a:r>
              <a:rPr lang="fr-FR" sz="2200" dirty="0" smtClean="0"/>
              <a:t>Présentation de l’information et convivialité (1 à 5)</a:t>
            </a:r>
          </a:p>
        </p:txBody>
      </p:sp>
    </p:spTree>
    <p:extLst>
      <p:ext uri="{BB962C8B-B14F-4D97-AF65-F5344CB8AC3E}">
        <p14:creationId xmlns:p14="http://schemas.microsoft.com/office/powerpoint/2010/main" val="285243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Diagramme des propriétés fonctionnelles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Objectifs de performances</a:t>
            </a:r>
          </a:p>
          <a:p>
            <a:pPr lvl="1"/>
            <a:r>
              <a:rPr lang="fr-FR" sz="2600" dirty="0" smtClean="0"/>
              <a:t>Minimiser le temps de simulation</a:t>
            </a:r>
          </a:p>
          <a:p>
            <a:pPr lvl="1"/>
            <a:r>
              <a:rPr lang="fr-FR" sz="2600" dirty="0" smtClean="0"/>
              <a:t>Maximiser la précision des simulations</a:t>
            </a:r>
          </a:p>
          <a:p>
            <a:pPr lvl="1"/>
            <a:r>
              <a:rPr lang="fr-FR" sz="2600" dirty="0" smtClean="0"/>
              <a:t>Minimiser la complexité d’utilisation du simulateur et de l’outil de dimensionnement</a:t>
            </a:r>
          </a:p>
          <a:p>
            <a:pPr lvl="1"/>
            <a:r>
              <a:rPr lang="fr-FR" sz="2600" dirty="0" smtClean="0"/>
              <a:t>Maximiser la qualité et la précision de la documentation</a:t>
            </a:r>
          </a:p>
          <a:p>
            <a:pPr lvl="1"/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256449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(1/3)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849713"/>
              </p:ext>
            </p:extLst>
          </p:nvPr>
        </p:nvGraphicFramePr>
        <p:xfrm>
          <a:off x="677863" y="1314373"/>
          <a:ext cx="10382617" cy="536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231"/>
                <a:gridCol w="1483231"/>
                <a:gridCol w="1483231"/>
                <a:gridCol w="1483231"/>
                <a:gridCol w="1483231"/>
                <a:gridCol w="1483231"/>
                <a:gridCol w="1483231"/>
              </a:tblGrid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90612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Maladies ou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d'un membre à continuer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Travail en surplus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exécuter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Répartir le travail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l'équipe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  <a:tr h="125706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Délai de livraison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simulateur en temps réel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Impossibilité de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faire la simulation en temps réel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Échéancier du projet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non respecté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Maintenir une communication efficace avec le LEEPCI dans l'optique de se servir du simulateur dès son arrivée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2915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GitHub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82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Registre</a:t>
            </a:r>
            <a:r>
              <a:rPr lang="en-US" dirty="0"/>
              <a:t> des </a:t>
            </a:r>
            <a:r>
              <a:rPr lang="en-US" dirty="0" err="1"/>
              <a:t>risques</a:t>
            </a:r>
            <a:r>
              <a:rPr lang="en-US" dirty="0"/>
              <a:t> </a:t>
            </a:r>
            <a:r>
              <a:rPr lang="en-US" dirty="0" smtClean="0"/>
              <a:t>(2/3)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02908"/>
              </p:ext>
            </p:extLst>
          </p:nvPr>
        </p:nvGraphicFramePr>
        <p:xfrm>
          <a:off x="677863" y="1373443"/>
          <a:ext cx="10766560" cy="525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80"/>
                <a:gridCol w="1538080"/>
                <a:gridCol w="1538080"/>
                <a:gridCol w="1538080"/>
                <a:gridCol w="1538080"/>
                <a:gridCol w="1538080"/>
                <a:gridCol w="1538080"/>
              </a:tblGrid>
              <a:tr h="11253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8795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Pertes des données liées aux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Retard sur le projet mineur s'il existe une révision récente et retards majeurs dans le cas échéant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Certains objectifs ne seront pas atteints dans les temps initiaux prescrits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S'assurer de bien maintenir les révisions à jour, travaille collaboratif mis fréquemment à jour et dont les changements sont réversibles au moyen d'une synchronisation sur un serveur web protégé (GitHub)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2526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Versions  de développement et d'utilisation différentes de Matlab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en temps réel ne pourraient pas concorder, certains modules de simulink ou certaines fonctionnalités de Matlab pourraient ne pas être compatibles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Incapacité de fournir un simulateur fonctionnant explicitement comme décrit dans la documentation, besoin d'effectuer des modifications internes importantes, du côté du client, pour maintenir le fonctionnement désiré du simulateur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Faire des tests à partir de différentes plateformes et à partir de différents systèmes d'exploitation de manière à s'assurer l'homogénéité dans le fonctionnement de Matlab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 </a:t>
                      </a:r>
                      <a:r>
                        <a:rPr lang="fi-FI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Valois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</a:t>
            </a:r>
            <a:r>
              <a:rPr lang="en-US" dirty="0" smtClean="0"/>
              <a:t> des </a:t>
            </a:r>
            <a:r>
              <a:rPr lang="en-US" dirty="0" err="1" smtClean="0"/>
              <a:t>risques</a:t>
            </a:r>
            <a:r>
              <a:rPr lang="en-US" dirty="0" smtClean="0"/>
              <a:t> (3/3)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1936"/>
              </p:ext>
            </p:extLst>
          </p:nvPr>
        </p:nvGraphicFramePr>
        <p:xfrm>
          <a:off x="677863" y="1314373"/>
          <a:ext cx="11091430" cy="5331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90"/>
                <a:gridCol w="1584490"/>
                <a:gridCol w="1584490"/>
                <a:gridCol w="1584490"/>
                <a:gridCol w="1584490"/>
                <a:gridCol w="1584490"/>
                <a:gridCol w="1584490"/>
              </a:tblGrid>
              <a:tr h="6500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de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 de priorité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 faible, 5 élevé)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Conséquence de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l'occurrence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Coût en performance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associé au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Probabilité d'occurrence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 de réduction</a:t>
                      </a:r>
                      <a:b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du risque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Responsable du risque</a:t>
                      </a:r>
                    </a:p>
                  </a:txBody>
                  <a:tcPr marL="12700" marR="12700" marT="12700" marB="0" anchor="ctr"/>
                </a:tc>
              </a:tr>
              <a:tr h="19179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Disconcordance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dans les versions de PSIM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Certaines fonctionnalités du simulateur implanté sur PSIM pourraient être différentes selon la version employée.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Différence dans les résultats produits à partir du simulateur implanté sur PSIM, il se peut que les résultats ne concordent plus avec les autres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Tester le simulateur sur le plus de versions différentes de PSIM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Gabriel Boivin</a:t>
                      </a:r>
                    </a:p>
                  </a:txBody>
                  <a:tcPr marL="12700" marR="12700" marT="12700" marB="0" anchor="ctr"/>
                </a:tc>
              </a:tr>
              <a:tr h="2763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Utilisation 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entrainant une modification non désirée sur les simulateurs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 simulations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 fonctionnent plus correctement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 simulateur ne s'amorçe plus correctement, les affichages ne sont plus fonctionnels, les données ne concordent plus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Toujours garder plusieurs copies de la simulation à différentes étapes du projet et limiter l'utilisateur dans les manipulations potentiellement néfastes pour le fonctionnement du simulateur (avertissements dans la documentation)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Daniel Thibodeau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Complexe du CERN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2578184"/>
            <a:ext cx="5794202" cy="2415939"/>
          </a:xfrm>
        </p:spPr>
        <p:txBody>
          <a:bodyPr>
            <a:normAutofit/>
          </a:bodyPr>
          <a:lstStyle/>
          <a:p>
            <a:r>
              <a:rPr lang="fr-CA" dirty="0" smtClean="0"/>
              <a:t>Le complexe d’accélérateurs du CERN est composé de différentes sous-sections ayant pour objectifs :</a:t>
            </a:r>
          </a:p>
          <a:p>
            <a:pPr lvl="1"/>
            <a:r>
              <a:rPr lang="fr-CA" dirty="0" smtClean="0"/>
              <a:t>accélérer des faisceaux de particules jusqu’à la vitesse de la lumière </a:t>
            </a:r>
          </a:p>
          <a:p>
            <a:pPr lvl="1"/>
            <a:r>
              <a:rPr lang="fr-CA" dirty="0" smtClean="0"/>
              <a:t>augmenter la masse des particules</a:t>
            </a:r>
          </a:p>
          <a:p>
            <a:pPr lvl="1"/>
            <a:r>
              <a:rPr lang="fr-CA" dirty="0" smtClean="0"/>
              <a:t>étudier les collisions jusqu’à ~8 </a:t>
            </a:r>
            <a:r>
              <a:rPr lang="fr-CA" dirty="0" err="1" smtClean="0"/>
              <a:t>TeV</a:t>
            </a:r>
            <a:endParaRPr lang="fr-CA" dirty="0" smtClean="0"/>
          </a:p>
        </p:txBody>
      </p:sp>
      <p:pic>
        <p:nvPicPr>
          <p:cNvPr id="9" name="Espace réservé du contenu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03" y="1337121"/>
            <a:ext cx="5613712" cy="5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39278" cy="1320800"/>
          </a:xfrm>
        </p:spPr>
        <p:txBody>
          <a:bodyPr/>
          <a:lstStyle/>
          <a:p>
            <a:r>
              <a:rPr lang="fr-FR" dirty="0" smtClean="0"/>
              <a:t>Booster du Synchrotron à protons (PS-Booster)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6151" y="1236905"/>
            <a:ext cx="5794202" cy="5298261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Booster du Synchrotron à protons (construit en 1972) est constitué de 4 anneaux superposés.</a:t>
            </a:r>
          </a:p>
          <a:p>
            <a:r>
              <a:rPr lang="fr-CA" dirty="0" smtClean="0"/>
              <a:t>Accélère  actuellement les particules provenant du Linac-2 jusqu’à 1.4GeV</a:t>
            </a:r>
          </a:p>
          <a:p>
            <a:pPr lvl="1"/>
            <a:r>
              <a:rPr lang="fr-CA" dirty="0" smtClean="0"/>
              <a:t>Les particules sont accélérées avec la combinaison d’un champ électrique pulsé haute fréquence et d’un champ magnétique créé par des électroaimants bipolaires et quadripolaires.</a:t>
            </a:r>
          </a:p>
          <a:p>
            <a:pPr lvl="1"/>
            <a:r>
              <a:rPr lang="fr-CA" dirty="0" smtClean="0"/>
              <a:t>Le projet porte sur l’alimentation des électroaimants.</a:t>
            </a:r>
          </a:p>
          <a:p>
            <a:r>
              <a:rPr lang="fr-CA" dirty="0" smtClean="0"/>
              <a:t>Des travaux sont en cours pour changer l’injecteur (Linac-2 50MeV) vers le Linac-4 160MeV.</a:t>
            </a:r>
          </a:p>
          <a:p>
            <a:r>
              <a:rPr lang="fr-CA" dirty="0" smtClean="0"/>
              <a:t>Le CERN désire augmenter l’énergie des particules à 2GeV</a:t>
            </a:r>
          </a:p>
          <a:p>
            <a:pPr lvl="1"/>
            <a:r>
              <a:rPr lang="fr-CA" dirty="0" smtClean="0"/>
              <a:t>L’alimentation principale des électroaimants doit être changée afin de fournir (6MW en moyenne et 18MW crête)</a:t>
            </a:r>
          </a:p>
          <a:p>
            <a:pPr lvl="1"/>
            <a:r>
              <a:rPr lang="fr-CA" dirty="0" smtClean="0"/>
              <a:t>Les électroaimants de l’accélérateur doivent être modifiés pour remplir la nouvelle spécification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987" y="1241872"/>
            <a:ext cx="4809621" cy="539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alimentation du PS-Booster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1" y="3766995"/>
            <a:ext cx="11007762" cy="3091005"/>
          </a:xfrm>
        </p:spPr>
        <p:txBody>
          <a:bodyPr>
            <a:normAutofit fontScale="70000" lnSpcReduction="20000"/>
          </a:bodyPr>
          <a:lstStyle/>
          <a:p>
            <a:r>
              <a:rPr lang="fr-CA" sz="2600" dirty="0" smtClean="0"/>
              <a:t>Le réseau alternatif du Booster possède une tension de 18kV qui sera abaissée par un transformateur à 2kV (2.5MVA).</a:t>
            </a:r>
          </a:p>
          <a:p>
            <a:r>
              <a:rPr lang="fr-CA" sz="2600" dirty="0" smtClean="0"/>
              <a:t>L’AFE (Active Front End) est un redresseur constituée de cellules de base NPC (</a:t>
            </a:r>
            <a:r>
              <a:rPr lang="fr-CA" sz="2600" dirty="0" err="1" smtClean="0"/>
              <a:t>Neutral</a:t>
            </a:r>
            <a:r>
              <a:rPr lang="fr-CA" sz="2600" dirty="0" smtClean="0"/>
              <a:t> Point </a:t>
            </a:r>
            <a:r>
              <a:rPr lang="fr-CA" sz="2600" dirty="0" err="1" smtClean="0"/>
              <a:t>Clamped</a:t>
            </a:r>
            <a:r>
              <a:rPr lang="fr-CA" sz="2600" dirty="0" smtClean="0"/>
              <a:t> </a:t>
            </a:r>
            <a:r>
              <a:rPr lang="fr-CA" sz="2600" i="1" dirty="0" smtClean="0"/>
              <a:t>voir diapositive suivante</a:t>
            </a:r>
            <a:r>
              <a:rPr lang="fr-CA" sz="2600" dirty="0" smtClean="0"/>
              <a:t>).</a:t>
            </a:r>
          </a:p>
          <a:p>
            <a:r>
              <a:rPr lang="fr-CA" sz="2600" dirty="0" smtClean="0"/>
              <a:t>Le condensateur C est un grand banc de capacités de stockage de 300mF permettant de fournir la puissance excédentaire requise, car le réseau est limité à 3.6MW crête.</a:t>
            </a:r>
          </a:p>
          <a:p>
            <a:r>
              <a:rPr lang="fr-CA" sz="2600" dirty="0" err="1" smtClean="0"/>
              <a:t>DC</a:t>
            </a:r>
            <a:r>
              <a:rPr lang="fr-CA" sz="2600" baseline="-25000" dirty="0" err="1" smtClean="0"/>
              <a:t>p</a:t>
            </a:r>
            <a:r>
              <a:rPr lang="fr-CA" sz="2600" dirty="0" smtClean="0"/>
              <a:t> et </a:t>
            </a:r>
            <a:r>
              <a:rPr lang="fr-CA" sz="2600" dirty="0" err="1" smtClean="0"/>
              <a:t>DC</a:t>
            </a:r>
            <a:r>
              <a:rPr lang="fr-CA" sz="2600" baseline="-25000" dirty="0" err="1" smtClean="0"/>
              <a:t>n</a:t>
            </a:r>
            <a:r>
              <a:rPr lang="fr-CA" sz="2600" dirty="0" smtClean="0"/>
              <a:t> constituent un convertisseur CC-CC à 4 quadrants permettant d’aliment les électroaimants du PS-Booster avec forme de courant précise (détaillée plus loin). Doit fournir une puissance crête de 18MW à une série d’électroaimants correspondant à une charge de 0.1H et de 0.28Ω.</a:t>
            </a:r>
          </a:p>
          <a:p>
            <a:r>
              <a:rPr lang="fr-CA" sz="2600" dirty="0" smtClean="0"/>
              <a:t>Les 3 phases des cellules NPC du convertisseur CC-CC sont associée par les inductances de découplage (permettant aux différentes cellules d’alimenter simultanément l’électroaimant)</a:t>
            </a:r>
          </a:p>
          <a:p>
            <a:endParaRPr lang="fr-CA" dirty="0" smtClean="0"/>
          </a:p>
        </p:txBody>
      </p:sp>
      <p:pic>
        <p:nvPicPr>
          <p:cNvPr id="2" name="Picture 1" descr="Screen Shot 2014-01-27 at 9.15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50" y="1248332"/>
            <a:ext cx="8647668" cy="24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Cellule NPC de base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3653" y="1398354"/>
            <a:ext cx="5456700" cy="5165350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Les cellules NPC de base employées dans l’alimentation du PS-Booster sont constituées de 3 bras.</a:t>
            </a:r>
          </a:p>
          <a:p>
            <a:pPr lvl="1"/>
            <a:r>
              <a:rPr lang="fr-CA" dirty="0" smtClean="0"/>
              <a:t>Chaque bras est constitué de 4 transistors (IGBT) et de 2 diodes pour obtenir 5 niveaux de tensions distincts ( -2Vdc,-Vdc,0,Vdc,2Vdc)</a:t>
            </a:r>
          </a:p>
          <a:p>
            <a:pPr lvl="1"/>
            <a:r>
              <a:rPr lang="fr-CA" dirty="0" smtClean="0"/>
              <a:t>Il est possible de moduler le temps de conduction afin d’interpoler les niveaux (voir figure à gauche)</a:t>
            </a:r>
          </a:p>
          <a:p>
            <a:r>
              <a:rPr lang="fr-CA" dirty="0" smtClean="0"/>
              <a:t>La commande d’une cellule NPC de base utilise une modulation temporelle par vecteurs (voir diapositive suivante)</a:t>
            </a:r>
          </a:p>
          <a:p>
            <a:pPr lvl="1"/>
            <a:r>
              <a:rPr lang="fr-CA" dirty="0" smtClean="0"/>
              <a:t>La fréquence de hachage est limitée à 333Hz, pour des considérations d’usure des composantes.</a:t>
            </a:r>
          </a:p>
          <a:p>
            <a:pPr lvl="1"/>
            <a:r>
              <a:rPr lang="fr-CA" dirty="0" smtClean="0"/>
              <a:t>La fréquence de MLI est de 1kHz</a:t>
            </a:r>
          </a:p>
          <a:p>
            <a:pPr lvl="1"/>
            <a:r>
              <a:rPr lang="fr-CA" dirty="0" smtClean="0"/>
              <a:t>La commande des IGBT est décalée de 120°</a:t>
            </a:r>
          </a:p>
        </p:txBody>
      </p:sp>
      <p:pic>
        <p:nvPicPr>
          <p:cNvPr id="5" name="Picture 4" descr="Screen Shot 2014-01-27 at 9.28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4" y="1272014"/>
            <a:ext cx="4130236" cy="3265503"/>
          </a:xfrm>
          <a:prstGeom prst="rect">
            <a:avLst/>
          </a:prstGeom>
        </p:spPr>
      </p:pic>
      <p:pic>
        <p:nvPicPr>
          <p:cNvPr id="7" name="Picture 6" descr="Screen Shot 2014-01-27 at 9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1" y="4548483"/>
            <a:ext cx="5270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9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27664" y="4771802"/>
            <a:ext cx="8788819" cy="1706288"/>
          </a:xfrm>
        </p:spPr>
        <p:txBody>
          <a:bodyPr>
            <a:normAutofit fontScale="92500"/>
          </a:bodyPr>
          <a:lstStyle/>
          <a:p>
            <a:r>
              <a:rPr lang="fr-CA" dirty="0" smtClean="0"/>
              <a:t>Les états P,O,N correspond à la conduction d’une des paires possibles d’IGBT d’une phase (ABC) donnée</a:t>
            </a:r>
          </a:p>
          <a:p>
            <a:r>
              <a:rPr lang="fr-CA" dirty="0" smtClean="0"/>
              <a:t>Les combinaisons de conductions des paires, combinées à de la modulation temporelle permettent de produire une forme de tension de sortie précise.</a:t>
            </a:r>
          </a:p>
          <a:p>
            <a:r>
              <a:rPr lang="fr-CA" dirty="0" smtClean="0"/>
              <a:t>Ce type de commande offre une très grande diversité de forme d’onde de sortie.</a:t>
            </a:r>
            <a:endParaRPr lang="fr-CA" dirty="0"/>
          </a:p>
        </p:txBody>
      </p:sp>
      <p:pic>
        <p:nvPicPr>
          <p:cNvPr id="17" name="Picture 16" descr="Screen Shot 2014-01-27 at 10.03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5" y="1272989"/>
            <a:ext cx="4026402" cy="3388184"/>
          </a:xfrm>
          <a:prstGeom prst="rect">
            <a:avLst/>
          </a:prstGeom>
        </p:spPr>
      </p:pic>
      <p:pic>
        <p:nvPicPr>
          <p:cNvPr id="18" name="Picture 17" descr="Screen Shot 2014-01-27 at 10.03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38" y="1255435"/>
            <a:ext cx="3838651" cy="34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d’un bloc NPC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/>
          </a:bodyPr>
          <a:lstStyle/>
          <a:p>
            <a:r>
              <a:rPr lang="fr-CA" dirty="0" smtClean="0"/>
              <a:t>La figure de gauche présente la commande décalée telle qu’appliquée aux bras des onduleurs du projet.</a:t>
            </a:r>
          </a:p>
          <a:p>
            <a:r>
              <a:rPr lang="fr-CA" dirty="0" smtClean="0"/>
              <a:t>On remarque que la fréquence de commutation des IGBT est 3 fois plus petite que la fréquence de modulation en sortie.</a:t>
            </a:r>
          </a:p>
          <a:p>
            <a:r>
              <a:rPr lang="fr-CA" dirty="0" smtClean="0"/>
              <a:t>Si l’on considère la phase A (qui commence à </a:t>
            </a:r>
            <a:r>
              <a:rPr lang="fr-CA" dirty="0" err="1" smtClean="0"/>
              <a:t>t</a:t>
            </a:r>
            <a:r>
              <a:rPr lang="fr-CA" dirty="0" smtClean="0"/>
              <a:t>=0), lors de son prochain amorçage, il se sera écoulé 3 combinaisons d’états:</a:t>
            </a:r>
          </a:p>
          <a:p>
            <a:pPr lvl="1"/>
            <a:r>
              <a:rPr lang="fr-CA" dirty="0" smtClean="0"/>
              <a:t>[POO],[PPO],[PPP]</a:t>
            </a:r>
          </a:p>
          <a:p>
            <a:r>
              <a:rPr lang="fr-CA" dirty="0" smtClean="0"/>
              <a:t>Le décalage des commandes permet de tripler la fréquence de sortie, en maximisant la durée de vie des composantes.</a:t>
            </a:r>
          </a:p>
        </p:txBody>
      </p:sp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0" y="1272016"/>
            <a:ext cx="4928043" cy="527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Convertisseur CC-CC 4 quadrants</a:t>
            </a:r>
            <a:endParaRPr lang="fr-FR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936355" y="1270566"/>
            <a:ext cx="5578050" cy="5487551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La figure de gauche présente une impulsion envoyée aux électroaimants</a:t>
            </a:r>
          </a:p>
          <a:p>
            <a:r>
              <a:rPr lang="fr-CA" dirty="0" smtClean="0"/>
              <a:t>La courbe rouge présente le courant dans l’électroaimant contrôlée par le convertisseur CC-CC 4 quadrants.</a:t>
            </a:r>
          </a:p>
          <a:p>
            <a:pPr lvl="1"/>
            <a:r>
              <a:rPr lang="fr-CA" dirty="0" smtClean="0"/>
              <a:t>On remarque que le courant est strictement positif</a:t>
            </a:r>
          </a:p>
          <a:p>
            <a:r>
              <a:rPr lang="fr-CA" dirty="0" smtClean="0"/>
              <a:t>La courbe verte foncée représente la tension aux bornes de l’aimant</a:t>
            </a:r>
          </a:p>
          <a:p>
            <a:pPr lvl="1"/>
            <a:r>
              <a:rPr lang="fr-CA" dirty="0" smtClean="0"/>
              <a:t>On remarque que l’aimant absorbe de la puissance pendant la phase de montée du courant et réinjecte de la puissance dans le condensateur lors de la phase de descente du courant.</a:t>
            </a:r>
          </a:p>
          <a:p>
            <a:r>
              <a:rPr lang="fr-CA" dirty="0" smtClean="0"/>
              <a:t>La courbe verte pâle représente la tension aux bornes du condensateur</a:t>
            </a:r>
          </a:p>
          <a:p>
            <a:pPr lvl="1"/>
            <a:r>
              <a:rPr lang="fr-CA" dirty="0" smtClean="0"/>
              <a:t>Quand le réseau ne suffit plus à fournir la puissance, le condensateur se décharge afin de fournir la puissance excédentaire</a:t>
            </a:r>
          </a:p>
        </p:txBody>
      </p:sp>
      <p:pic>
        <p:nvPicPr>
          <p:cNvPr id="3" name="Picture 2" descr="Screen Shot 2014-01-27 at 10.2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2" y="1411450"/>
            <a:ext cx="5281063" cy="4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2803</TotalTime>
  <Words>2282</Words>
  <Application>Microsoft Macintosh PowerPoint</Application>
  <PresentationFormat>Custom</PresentationFormat>
  <Paragraphs>241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Simulation d’une alimentation des électroaimants d’un accélérateur de particules. </vt:lpstr>
      <vt:lpstr>Contexte et problématique</vt:lpstr>
      <vt:lpstr>Complexe du CERN</vt:lpstr>
      <vt:lpstr>Booster du Synchrotron à protons (PS-Booster)</vt:lpstr>
      <vt:lpstr>Nouvelle alimentation du PS-Booster</vt:lpstr>
      <vt:lpstr>Cellule NPC de base</vt:lpstr>
      <vt:lpstr>Commande d’un bloc NPC</vt:lpstr>
      <vt:lpstr>Commande d’un bloc NPC</vt:lpstr>
      <vt:lpstr>Convertisseur CC-CC 4 quadrants</vt:lpstr>
      <vt:lpstr>Objectifs</vt:lpstr>
      <vt:lpstr>Exigences du client (1/2)</vt:lpstr>
      <vt:lpstr>Exigences du client (2/2)</vt:lpstr>
      <vt:lpstr>Méthodologie planifiée (1/3)</vt:lpstr>
      <vt:lpstr>Méthodologie planifiée (2/3)</vt:lpstr>
      <vt:lpstr>Méthodologie planifiée (3/3)</vt:lpstr>
      <vt:lpstr>État de la situation (1/2)</vt:lpstr>
      <vt:lpstr>État de la situation (2/2)</vt:lpstr>
      <vt:lpstr>Diagramme de contexte 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 *Version complète à la fin</vt:lpstr>
      <vt:lpstr>Diagramme des propriétés fonctionnelles</vt:lpstr>
      <vt:lpstr>Registre des risques (1/3)</vt:lpstr>
      <vt:lpstr>Registre des risques (2/3)</vt:lpstr>
      <vt:lpstr>Registre des risques (3/3)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Valois</dc:creator>
  <cp:lastModifiedBy>Daniel Thibodeau</cp:lastModifiedBy>
  <cp:revision>37</cp:revision>
  <dcterms:created xsi:type="dcterms:W3CDTF">2014-01-23T04:20:18Z</dcterms:created>
  <dcterms:modified xsi:type="dcterms:W3CDTF">2014-01-27T15:54:59Z</dcterms:modified>
</cp:coreProperties>
</file>