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4641" autoAdjust="0"/>
  </p:normalViewPr>
  <p:slideViewPr>
    <p:cSldViewPr snapToGrid="0">
      <p:cViewPr varScale="1">
        <p:scale>
          <a:sx n="66" d="100"/>
          <a:sy n="66" d="100"/>
        </p:scale>
        <p:origin x="-96" y="-144"/>
      </p:cViewPr>
      <p:guideLst>
        <p:guide orient="horz" pos="2160"/>
        <p:guide pos="288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1610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52530" y="6041363"/>
            <a:ext cx="683954" cy="365125"/>
          </a:xfrm>
        </p:spPr>
        <p:txBody>
          <a:bodyPr/>
          <a:lstStyle/>
          <a:p>
            <a:fld id="{5C8908A9-1E53-4D85-A76B-A28D8BCB5503}" type="datetimeFigureOut">
              <a:rPr lang="en-US" smtClean="0"/>
              <a:t>2/19/2014</a:t>
            </a:fld>
            <a:endParaRPr lang="en-US" dirty="0"/>
          </a:p>
        </p:txBody>
      </p:sp>
      <p:sp>
        <p:nvSpPr>
          <p:cNvPr id="3" name="Footer Placeholder 2"/>
          <p:cNvSpPr>
            <a:spLocks noGrp="1"/>
          </p:cNvSpPr>
          <p:nvPr>
            <p:ph type="ftr" sz="quarter" idx="11"/>
          </p:nvPr>
        </p:nvSpPr>
        <p:spPr>
          <a:xfrm>
            <a:off x="2356680" y="6041363"/>
            <a:ext cx="4723209" cy="365125"/>
          </a:xfrm>
        </p:spPr>
        <p:txBody>
          <a:bodyPr/>
          <a:lstStyle/>
          <a:p>
            <a:endParaRPr lang="en-US"/>
          </a:p>
        </p:txBody>
      </p:sp>
      <p:sp>
        <p:nvSpPr>
          <p:cNvPr id="4" name="Slide Number Placeholder 3"/>
          <p:cNvSpPr>
            <a:spLocks noGrp="1"/>
          </p:cNvSpPr>
          <p:nvPr>
            <p:ph type="sldNum" sz="quarter" idx="12"/>
          </p:nvPr>
        </p:nvSpPr>
        <p:spPr>
          <a:xfrm>
            <a:off x="8291677" y="6041363"/>
            <a:ext cx="512504" cy="365125"/>
          </a:xfrm>
        </p:spPr>
        <p:txBody>
          <a:bodyPr/>
          <a:lstStyle/>
          <a:p>
            <a:fld id="{83CAF439-82BC-4083-ACA7-1FC901220AC7}" type="slidenum">
              <a:rPr lang="en-US" smtClean="0"/>
              <a:t>‹N°›</a:t>
            </a:fld>
            <a:endParaRPr lang="en-US"/>
          </a:p>
        </p:txBody>
      </p:sp>
      <p:grpSp>
        <p:nvGrpSpPr>
          <p:cNvPr id="5" name="Group 4"/>
          <p:cNvGrpSpPr/>
          <p:nvPr userDrawn="1"/>
        </p:nvGrpSpPr>
        <p:grpSpPr>
          <a:xfrm flipH="1">
            <a:off x="-918381" y="-8467"/>
            <a:ext cx="10062377"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0062377"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2/19/2014</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‹N°›</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130300" y="2898145"/>
            <a:ext cx="5825202" cy="1646302"/>
          </a:xfrm>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custDataLst>
              <p:tags r:id="rId2"/>
            </p:custDataLst>
          </p:nvPr>
        </p:nvSpPr>
        <p:spPr>
          <a:xfrm>
            <a:off x="1130300" y="4544448"/>
            <a:ext cx="5825202" cy="1096899"/>
          </a:xfrm>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872342"/>
            <a:ext cx="9445083" cy="397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2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315" y="412957"/>
            <a:ext cx="6447501" cy="1320800"/>
          </a:xfrm>
        </p:spPr>
        <p:txBody>
          <a:bodyPr/>
          <a:lstStyle/>
          <a:p>
            <a:r>
              <a:rPr lang="en-CA" dirty="0" err="1" smtClean="0"/>
              <a:t>Commande</a:t>
            </a:r>
            <a:r>
              <a:rPr lang="en-CA" dirty="0" smtClean="0"/>
              <a:t> </a:t>
            </a:r>
            <a:r>
              <a:rPr lang="en-CA" dirty="0" err="1"/>
              <a:t>DCp</a:t>
            </a:r>
            <a:r>
              <a:rPr lang="en-CA" dirty="0"/>
              <a:t> et </a:t>
            </a:r>
            <a:r>
              <a:rPr lang="en-CA" dirty="0" err="1"/>
              <a:t>DCn</a:t>
            </a:r>
            <a:endParaRPr lang="fr-CA" dirty="0"/>
          </a:p>
        </p:txBody>
      </p:sp>
      <p:sp>
        <p:nvSpPr>
          <p:cNvPr id="3" name="Espace réservé du contenu 2"/>
          <p:cNvSpPr>
            <a:spLocks noGrp="1"/>
          </p:cNvSpPr>
          <p:nvPr>
            <p:ph idx="1"/>
          </p:nvPr>
        </p:nvSpPr>
        <p:spPr/>
        <p:txBody>
          <a:bodyPr/>
          <a:lstStyle/>
          <a:p>
            <a:endParaRPr lang="fr-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95" y="1073357"/>
            <a:ext cx="7381875" cy="52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92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9" y="1371600"/>
            <a:ext cx="8997861" cy="446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6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Simulation </a:t>
            </a:r>
            <a:r>
              <a:rPr lang="en-CA" dirty="0" err="1" smtClean="0"/>
              <a:t>sur</a:t>
            </a:r>
            <a:r>
              <a:rPr lang="en-CA" dirty="0" smtClean="0"/>
              <a:t> </a:t>
            </a:r>
            <a:r>
              <a:rPr lang="en-CA" dirty="0" err="1" smtClean="0"/>
              <a:t>Psim</a:t>
            </a:r>
            <a:endParaRPr lang="fr-CA" dirty="0"/>
          </a:p>
        </p:txBody>
      </p:sp>
      <p:sp>
        <p:nvSpPr>
          <p:cNvPr id="3" name="Espace réservé du contenu 2"/>
          <p:cNvSpPr>
            <a:spLocks noGrp="1"/>
          </p:cNvSpPr>
          <p:nvPr>
            <p:ph idx="1"/>
          </p:nvPr>
        </p:nvSpPr>
        <p:spPr/>
        <p:txBody>
          <a:bodyPr/>
          <a:lstStyle/>
          <a:p>
            <a:endParaRPr lang="fr-CA" dirty="0"/>
          </a:p>
        </p:txBody>
      </p:sp>
    </p:spTree>
    <p:extLst>
      <p:ext uri="{BB962C8B-B14F-4D97-AF65-F5344CB8AC3E}">
        <p14:creationId xmlns:p14="http://schemas.microsoft.com/office/powerpoint/2010/main" val="67198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Simulation </a:t>
            </a:r>
            <a:r>
              <a:rPr lang="en-CA" dirty="0" err="1" smtClean="0"/>
              <a:t>sur</a:t>
            </a:r>
            <a:r>
              <a:rPr lang="en-CA" dirty="0" smtClean="0"/>
              <a:t> le </a:t>
            </a:r>
            <a:r>
              <a:rPr lang="en-CA" dirty="0" err="1" smtClean="0"/>
              <a:t>simulateur</a:t>
            </a:r>
            <a:r>
              <a:rPr lang="en-CA" dirty="0" smtClean="0"/>
              <a:t> à temps </a:t>
            </a:r>
            <a:r>
              <a:rPr lang="en-CA" dirty="0" err="1" smtClean="0"/>
              <a:t>réel</a:t>
            </a:r>
            <a:endParaRPr lang="fr-CA" dirty="0"/>
          </a:p>
        </p:txBody>
      </p:sp>
      <p:sp>
        <p:nvSpPr>
          <p:cNvPr id="3" name="Espace réservé du contenu 2"/>
          <p:cNvSpPr>
            <a:spLocks noGrp="1"/>
          </p:cNvSpPr>
          <p:nvPr>
            <p:ph idx="1"/>
          </p:nvPr>
        </p:nvSpPr>
        <p:spPr/>
        <p:txBody>
          <a:bodyPr/>
          <a:lstStyle/>
          <a:p>
            <a:r>
              <a:rPr lang="en-CA" dirty="0" smtClean="0"/>
              <a:t>Importation par le </a:t>
            </a:r>
            <a:r>
              <a:rPr lang="en-CA" dirty="0" err="1" smtClean="0"/>
              <a:t>fichier</a:t>
            </a:r>
            <a:r>
              <a:rPr lang="en-CA" dirty="0" smtClean="0"/>
              <a:t> </a:t>
            </a:r>
            <a:r>
              <a:rPr lang="en-CA" dirty="0" err="1" smtClean="0"/>
              <a:t>schéma</a:t>
            </a:r>
            <a:r>
              <a:rPr lang="en-CA" dirty="0" smtClean="0"/>
              <a:t> de </a:t>
            </a:r>
            <a:r>
              <a:rPr lang="en-CA" dirty="0" err="1" smtClean="0"/>
              <a:t>matlab</a:t>
            </a:r>
            <a:endParaRPr lang="en-CA" dirty="0" smtClean="0"/>
          </a:p>
        </p:txBody>
      </p:sp>
    </p:spTree>
    <p:extLst>
      <p:ext uri="{BB962C8B-B14F-4D97-AF65-F5344CB8AC3E}">
        <p14:creationId xmlns:p14="http://schemas.microsoft.com/office/powerpoint/2010/main" val="160793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étude de faisabilité de la liaison entre </a:t>
            </a:r>
            <a:r>
              <a:rPr lang="fr-CA" dirty="0" err="1" smtClean="0"/>
              <a:t>psim</a:t>
            </a:r>
            <a:r>
              <a:rPr lang="fr-CA" dirty="0" smtClean="0"/>
              <a:t> et Excel</a:t>
            </a:r>
            <a:endParaRPr lang="fr-CA" dirty="0"/>
          </a:p>
        </p:txBody>
      </p:sp>
      <p:sp>
        <p:nvSpPr>
          <p:cNvPr id="3" name="Subtitle 2"/>
          <p:cNvSpPr>
            <a:spLocks noGrp="1"/>
          </p:cNvSpPr>
          <p:nvPr>
            <p:ph type="subTitle" idx="1"/>
          </p:nvPr>
        </p:nvSpPr>
        <p:spPr/>
        <p:txBody>
          <a:bodyPr/>
          <a:lstStyle/>
          <a:p>
            <a:r>
              <a:rPr lang="fr-CA" dirty="0" smtClean="0"/>
              <a:t>Tests préliminaires pour vérifier la faisabilité et l’efficacité de la liaison entre </a:t>
            </a:r>
            <a:r>
              <a:rPr lang="fr-CA" dirty="0" err="1" smtClean="0"/>
              <a:t>Psim</a:t>
            </a:r>
            <a:r>
              <a:rPr lang="fr-CA" dirty="0" smtClean="0"/>
              <a:t> et Excel</a:t>
            </a:r>
            <a:r>
              <a:rPr lang="fr-CA" dirty="0" smtClean="0"/>
              <a:t>.</a:t>
            </a:r>
          </a:p>
          <a:p>
            <a:pPr algn="l"/>
            <a:r>
              <a:rPr lang="en-CA" b="1" dirty="0" smtClean="0"/>
              <a:t>Informations </a:t>
            </a:r>
            <a:r>
              <a:rPr lang="en-CA" b="1" dirty="0" err="1" smtClean="0"/>
              <a:t>supplémentaires</a:t>
            </a:r>
            <a:endParaRPr lang="fr-CA" b="1" dirty="0"/>
          </a:p>
        </p:txBody>
      </p:sp>
    </p:spTree>
    <p:extLst>
      <p:ext uri="{BB962C8B-B14F-4D97-AF65-F5344CB8AC3E}">
        <p14:creationId xmlns:p14="http://schemas.microsoft.com/office/powerpoint/2010/main" val="240056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normAutofit fontScale="90000"/>
          </a:bodyPr>
          <a:lstStyle/>
          <a:p>
            <a:pPr algn="ctr"/>
            <a:r>
              <a:rPr lang="fr-CA" dirty="0" smtClean="0"/>
              <a:t>Interface de base de contrôle du simulateur</a:t>
            </a:r>
            <a:endParaRPr lang="fr-CA" dirty="0"/>
          </a:p>
        </p:txBody>
      </p:sp>
      <p:sp>
        <p:nvSpPr>
          <p:cNvPr id="4" name="Text Placeholder 3"/>
          <p:cNvSpPr>
            <a:spLocks noGrp="1"/>
          </p:cNvSpPr>
          <p:nvPr>
            <p:ph type="body" sz="half" idx="2"/>
          </p:nvPr>
        </p:nvSpPr>
        <p:spPr>
          <a:xfrm>
            <a:off x="1690543" y="4638666"/>
            <a:ext cx="5762981" cy="1666924"/>
          </a:xfrm>
        </p:spPr>
        <p:txBody>
          <a:bodyPr>
            <a:normAutofit fontScale="77500" lnSpcReduction="20000"/>
          </a:bodyPr>
          <a:lstStyle/>
          <a:p>
            <a:r>
              <a:rPr lang="fr-CA" dirty="0" smtClean="0"/>
              <a:t>Pour le bon fonctionnement du bouton, il est nécessaire d’indiquer la location de </a:t>
            </a:r>
            <a:r>
              <a:rPr lang="fr-CA" dirty="0" err="1" smtClean="0"/>
              <a:t>PSim</a:t>
            </a:r>
            <a:r>
              <a:rPr lang="fr-CA" dirty="0" smtClean="0"/>
              <a:t> ainsi que celui de la simulation. Dans les versions subséquente du lanceur de simulation, il pourrait être possible d’aller rechercher la version la plus récente de </a:t>
            </a:r>
            <a:r>
              <a:rPr lang="fr-CA" dirty="0" err="1" smtClean="0"/>
              <a:t>PSim</a:t>
            </a:r>
            <a:r>
              <a:rPr lang="fr-CA" dirty="0" smtClean="0"/>
              <a:t> sur le système automatiquement et de lire le fichier de simulation dans le même dossier que le fichier </a:t>
            </a:r>
            <a:r>
              <a:rPr lang="fr-CA" dirty="0"/>
              <a:t>E</a:t>
            </a:r>
            <a:r>
              <a:rPr lang="fr-CA" dirty="0" smtClean="0"/>
              <a:t>xcel si aucune location est indiquée .</a:t>
            </a:r>
            <a:br>
              <a:rPr lang="fr-CA" dirty="0" smtClean="0"/>
            </a:br>
            <a:r>
              <a:rPr lang="fr-CA" dirty="0" smtClean="0"/>
              <a:t/>
            </a:r>
            <a:br>
              <a:rPr lang="fr-CA" dirty="0" smtClean="0"/>
            </a:br>
            <a:r>
              <a:rPr lang="fr-CA" dirty="0" smtClean="0"/>
              <a:t>Par la suite, il suffit de rentrer les valeurs voulues (nombre et choix limité par la conception de la simulation) et d’appuyer sur le bouton de lancement</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064" y="221776"/>
            <a:ext cx="4093940" cy="3019846"/>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688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normAutofit fontScale="90000"/>
          </a:bodyPr>
          <a:lstStyle/>
          <a:p>
            <a:pPr algn="ctr"/>
            <a:r>
              <a:rPr lang="fr-CA" dirty="0" smtClean="0"/>
              <a:t>Code de base pour le lancement de la simulation</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Version de base du code de lancement de la simulation. Celui-ci va extraire les valeurs dans le tableur après l’appui du bouton. Par la suite, quelques vérification de base sont effectuées pour s’assurer que les chemins de fichiers sont valides. Suite à la validation, la simulation est lancée.</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6" y="96022"/>
            <a:ext cx="7562310" cy="338516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98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Lancement automatique de </a:t>
            </a:r>
            <a:r>
              <a:rPr lang="fr-CA" dirty="0" err="1" smtClean="0"/>
              <a:t>Simview</a:t>
            </a:r>
            <a:r>
              <a:rPr lang="fr-CA" dirty="0" smtClean="0"/>
              <a:t> </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Suite à la simulation, </a:t>
            </a:r>
            <a:r>
              <a:rPr lang="fr-CA" dirty="0" err="1" smtClean="0"/>
              <a:t>SimView</a:t>
            </a:r>
            <a:r>
              <a:rPr lang="fr-CA" dirty="0" smtClean="0"/>
              <a:t> est lancé automatiquement pour permettre la visualisation des résultats de la simulation. Il est possible de faire sauvegarder automatiquement la simulation selon un système de nom prédéfinie ou de l’enregistrer à partir de </a:t>
            </a:r>
            <a:r>
              <a:rPr lang="fr-CA" dirty="0" err="1" smtClean="0"/>
              <a:t>SimView</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828" y="183107"/>
            <a:ext cx="6320409"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978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Résultats pour un « Buck »</a:t>
            </a:r>
            <a:endParaRPr lang="fr-CA" dirty="0"/>
          </a:p>
        </p:txBody>
      </p:sp>
      <p:sp>
        <p:nvSpPr>
          <p:cNvPr id="4" name="Text Placeholder 3"/>
          <p:cNvSpPr>
            <a:spLocks noGrp="1"/>
          </p:cNvSpPr>
          <p:nvPr>
            <p:ph type="body" sz="half" idx="2"/>
          </p:nvPr>
        </p:nvSpPr>
        <p:spPr>
          <a:xfrm>
            <a:off x="1690543" y="4638666"/>
            <a:ext cx="5762981" cy="1666924"/>
          </a:xfrm>
        </p:spPr>
        <p:txBody>
          <a:bodyPr>
            <a:normAutofit/>
          </a:bodyPr>
          <a:lstStyle/>
          <a:p>
            <a:r>
              <a:rPr lang="fr-CA" dirty="0" smtClean="0"/>
              <a:t>Résultats obtenues suite à la simulation avec une résistance de charge (R1) de 4 Ohms, spécifié dans le tableur Excel (voir page 2). Pour une tension d’environ 6 Volt, le courant dans la charge est d’environ 1.5 ampères ce qui est prévu.</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776" y="183107"/>
            <a:ext cx="4782312"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00" y="1098416"/>
            <a:ext cx="2862027" cy="1950418"/>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012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ERN144"/>
          <p:cNvPicPr>
            <a:picLocks noChangeAspect="1" noChangeArrowheads="1"/>
          </p:cNvPicPr>
          <p:nvPr>
            <p:custDataLst>
              <p:tags r:id="rId1"/>
            </p:custDataLst>
          </p:nvPr>
        </p:nvPicPr>
        <p:blipFill>
          <a:blip r:embed="rId7" cstate="print"/>
          <a:srcRect/>
          <a:stretch>
            <a:fillRect/>
          </a:stretch>
        </p:blipFill>
        <p:spPr bwMode="auto">
          <a:xfrm>
            <a:off x="1318618" y="4006477"/>
            <a:ext cx="549029" cy="823839"/>
          </a:xfrm>
          <a:prstGeom prst="rect">
            <a:avLst/>
          </a:prstGeom>
          <a:noFill/>
          <a:ln w="9525">
            <a:noFill/>
            <a:miter lim="800000"/>
            <a:headEnd/>
            <a:tailEnd/>
          </a:ln>
        </p:spPr>
      </p:pic>
      <p:pic>
        <p:nvPicPr>
          <p:cNvPr id="5" name="Image 12" descr="logo-leepci-s.gif"/>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76415" y="3243804"/>
            <a:ext cx="2085227" cy="62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custDataLst>
              <p:tags r:id="rId3"/>
            </p:custDataLst>
          </p:nvPr>
        </p:nvPicPr>
        <p:blipFill>
          <a:blip r:embed="rId9"/>
          <a:stretch>
            <a:fillRect/>
          </a:stretch>
        </p:blipFill>
        <p:spPr>
          <a:xfrm>
            <a:off x="2392869" y="4009167"/>
            <a:ext cx="699955" cy="863143"/>
          </a:xfrm>
          <a:prstGeom prst="rect">
            <a:avLst/>
          </a:prstGeom>
        </p:spPr>
      </p:pic>
      <p:sp>
        <p:nvSpPr>
          <p:cNvPr id="7" name="TextBox 1"/>
          <p:cNvSpPr txBox="1"/>
          <p:nvPr>
            <p:custDataLst>
              <p:tags r:id="rId4"/>
            </p:custDataLst>
          </p:nvPr>
        </p:nvSpPr>
        <p:spPr>
          <a:xfrm>
            <a:off x="737312" y="2639750"/>
            <a:ext cx="2903359" cy="523220"/>
          </a:xfrm>
          <a:prstGeom prst="rect">
            <a:avLst/>
          </a:prstGeom>
          <a:noFill/>
        </p:spPr>
        <p:txBody>
          <a:bodyPr wrap="none" rtlCol="0">
            <a:spAutoFit/>
          </a:bodyPr>
          <a:lstStyle/>
          <a:p>
            <a:r>
              <a:rPr lang="fr-CA" sz="2800" dirty="0" smtClean="0"/>
              <a:t>Clients du projet</a:t>
            </a:r>
            <a:endParaRPr lang="fr-CA" sz="2800" dirty="0"/>
          </a:p>
        </p:txBody>
      </p:sp>
      <p:sp>
        <p:nvSpPr>
          <p:cNvPr id="8" name="Content Placeholder 9"/>
          <p:cNvSpPr>
            <a:spLocks noGrp="1"/>
          </p:cNvSpPr>
          <p:nvPr>
            <p:ph idx="1"/>
            <p:custDataLst>
              <p:tags r:id="rId5"/>
            </p:custDataLst>
          </p:nvPr>
        </p:nvSpPr>
        <p:spPr>
          <a:xfrm>
            <a:off x="3640671" y="1587780"/>
            <a:ext cx="4677565" cy="4842773"/>
          </a:xfrm>
        </p:spPr>
        <p:txBody>
          <a:bodyPr>
            <a:normAutofit fontScale="92500" lnSpcReduction="20000"/>
          </a:bodyPr>
          <a:lstStyle/>
          <a:p>
            <a:r>
              <a:rPr lang="fr-CA" dirty="0" smtClean="0"/>
              <a:t>Le CERN est un laboratoire de recherche multidisciplinaire sur la physique fondamentale</a:t>
            </a:r>
          </a:p>
          <a:p>
            <a:pPr lvl="1"/>
            <a:r>
              <a:rPr lang="fr-CA" dirty="0" smtClean="0"/>
              <a:t>Le CERN est situé à la frontière Franco-Suisse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modélisation et conception de machines électriques;</a:t>
            </a:r>
          </a:p>
          <a:p>
            <a:pPr lvl="1"/>
            <a:r>
              <a:rPr lang="fr-CA" dirty="0" smtClean="0"/>
              <a:t>modélisation et conception de convertisseurs d’électronique de puissance.</a:t>
            </a:r>
          </a:p>
          <a:p>
            <a:pPr lvl="1"/>
            <a:r>
              <a:rPr lang="fr-CA" dirty="0"/>
              <a:t>simulation et commande des réseaux électriques</a:t>
            </a:r>
            <a:r>
              <a:rPr lang="fr-CA" dirty="0" smtClean="0"/>
              <a:t>;</a:t>
            </a:r>
          </a:p>
          <a:p>
            <a:r>
              <a:rPr lang="fr-CA" dirty="0" smtClean="0"/>
              <a:t>OPAL-RT est une compagnie spécialisée dans le développement de simulateurs temps réel PC/FPGA</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4910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Conclusion</a:t>
            </a:r>
            <a:endParaRPr lang="fr-CA" dirty="0"/>
          </a:p>
        </p:txBody>
      </p:sp>
      <p:sp>
        <p:nvSpPr>
          <p:cNvPr id="3" name="Content Placeholder 2"/>
          <p:cNvSpPr>
            <a:spLocks noGrp="1"/>
          </p:cNvSpPr>
          <p:nvPr>
            <p:ph idx="1"/>
          </p:nvPr>
        </p:nvSpPr>
        <p:spPr/>
        <p:txBody>
          <a:bodyPr/>
          <a:lstStyle/>
          <a:p>
            <a:r>
              <a:rPr lang="fr-CA" dirty="0" smtClean="0"/>
              <a:t>La liaison entre Excel et </a:t>
            </a:r>
            <a:r>
              <a:rPr lang="fr-CA" dirty="0" err="1" smtClean="0"/>
              <a:t>PSim</a:t>
            </a:r>
            <a:r>
              <a:rPr lang="fr-CA" dirty="0" smtClean="0"/>
              <a:t> est fonctionnelle. Toutefois, pour chaque modification du schéma ou des noms des composantes de la simulation, il est nécessaire de modifier le code VBA du fichier Excel pour permettre le lancement correct de la simulation.</a:t>
            </a:r>
          </a:p>
          <a:p>
            <a:r>
              <a:rPr lang="fr-CA" dirty="0" smtClean="0"/>
              <a:t>Possibilité de lecture des résultats de simulation directement dans Excel ou Matlab pour différents traitement. Il suffit d’enregistrer en format .</a:t>
            </a:r>
            <a:r>
              <a:rPr lang="fr-CA" dirty="0" err="1" smtClean="0"/>
              <a:t>txt</a:t>
            </a:r>
            <a:endParaRPr lang="fr-CA" dirty="0"/>
          </a:p>
        </p:txBody>
      </p:sp>
    </p:spTree>
    <p:extLst>
      <p:ext uri="{BB962C8B-B14F-4D97-AF65-F5344CB8AC3E}">
        <p14:creationId xmlns:p14="http://schemas.microsoft.com/office/powerpoint/2010/main" val="230617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Alimentation du PS-Booster</a:t>
            </a:r>
            <a:endParaRPr lang="fr-CA" dirty="0"/>
          </a:p>
        </p:txBody>
      </p:sp>
      <p:pic>
        <p:nvPicPr>
          <p:cNvPr id="4" name="Picture 4"/>
          <p:cNvPicPr>
            <a:picLocks noGrp="1" noChangeAspect="1"/>
          </p:cNvPicPr>
          <p:nvPr>
            <p:ph idx="1"/>
            <p:custDataLst>
              <p:tags r:id="rId1"/>
            </p:custDataLst>
          </p:nvPr>
        </p:nvPicPr>
        <p:blipFill>
          <a:blip r:embed="rId3"/>
          <a:stretch>
            <a:fillRect/>
          </a:stretch>
        </p:blipFill>
        <p:spPr>
          <a:xfrm>
            <a:off x="595086" y="1600200"/>
            <a:ext cx="7721600" cy="4203026"/>
          </a:xfrm>
          <a:prstGeom prst="rect">
            <a:avLst/>
          </a:prstGeom>
          <a:ln w="28575">
            <a:solidFill>
              <a:schemeClr val="accent1"/>
            </a:solidFill>
          </a:ln>
        </p:spPr>
      </p:pic>
    </p:spTree>
    <p:extLst>
      <p:ext uri="{BB962C8B-B14F-4D97-AF65-F5344CB8AC3E}">
        <p14:creationId xmlns:p14="http://schemas.microsoft.com/office/powerpoint/2010/main" val="304896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1" y="1013961"/>
            <a:ext cx="6447501" cy="3880773"/>
          </a:xfrm>
        </p:spPr>
        <p:txBody>
          <a:bodyPr>
            <a:normAutofit fontScale="85000" lnSpcReduction="20000"/>
          </a:bodyPr>
          <a:lstStyle/>
          <a:p>
            <a:pPr marL="457200" lvl="1" indent="0">
              <a:buClr>
                <a:schemeClr val="tx2">
                  <a:lumMod val="75000"/>
                  <a:lumOff val="25000"/>
                </a:schemeClr>
              </a:buClr>
              <a:buNone/>
            </a:pPr>
            <a:endParaRPr lang="en-CA" dirty="0" smtClean="0"/>
          </a:p>
          <a:p>
            <a:r>
              <a:rPr lang="fr-FR" dirty="0"/>
              <a:t>Le réseau alternatif du Booster possède une tension de 18kV qui sera abaissée par un transformateur à </a:t>
            </a:r>
            <a:r>
              <a:rPr lang="fr-FR" dirty="0" smtClean="0"/>
              <a:t>2kV </a:t>
            </a:r>
            <a:r>
              <a:rPr lang="fr-CA" dirty="0" smtClean="0"/>
              <a:t>(2.5MVA</a:t>
            </a:r>
            <a:r>
              <a:rPr lang="fr-CA" dirty="0"/>
              <a:t>).</a:t>
            </a:r>
          </a:p>
          <a:p>
            <a:r>
              <a:rPr lang="fr-FR" dirty="0" smtClean="0"/>
              <a:t>L’AFE </a:t>
            </a:r>
            <a:r>
              <a:rPr lang="fr-FR" dirty="0"/>
              <a:t>(Active Front End) est un redresseur constitué de cellules de base NPC (</a:t>
            </a:r>
            <a:r>
              <a:rPr lang="fr-FR" dirty="0" err="1"/>
              <a:t>Neutral</a:t>
            </a:r>
            <a:r>
              <a:rPr lang="fr-FR" dirty="0"/>
              <a:t> Point </a:t>
            </a:r>
            <a:r>
              <a:rPr lang="fr-FR" dirty="0" err="1"/>
              <a:t>Clamped</a:t>
            </a:r>
            <a:r>
              <a:rPr lang="fr-FR" dirty="0"/>
              <a:t> </a:t>
            </a:r>
            <a:r>
              <a:rPr lang="fr-FR" i="1" dirty="0" smtClean="0"/>
              <a:t>) a 3 niveaux à régulation de tension.</a:t>
            </a:r>
            <a:endParaRPr lang="fr-FR" i="1" dirty="0"/>
          </a:p>
          <a:p>
            <a:r>
              <a:rPr lang="fr-FR" dirty="0" smtClean="0"/>
              <a:t>Le </a:t>
            </a:r>
            <a:r>
              <a:rPr lang="fr-FR" dirty="0"/>
              <a:t>condensateur C est un grand banc de capacités de stockage de 300mF permettant de fournir la </a:t>
            </a:r>
            <a:r>
              <a:rPr lang="fr-FR" dirty="0" smtClean="0"/>
              <a:t>puissance excédentaire </a:t>
            </a:r>
            <a:r>
              <a:rPr lang="fr-FR" dirty="0"/>
              <a:t>requise, car le réseau est limité à 3.6MW crête.</a:t>
            </a:r>
          </a:p>
          <a:p>
            <a:r>
              <a:rPr lang="fr-FR" dirty="0" err="1" smtClean="0"/>
              <a:t>DCp</a:t>
            </a:r>
            <a:r>
              <a:rPr lang="fr-FR" dirty="0" smtClean="0"/>
              <a:t> </a:t>
            </a:r>
            <a:r>
              <a:rPr lang="fr-FR" dirty="0"/>
              <a:t>et </a:t>
            </a:r>
            <a:r>
              <a:rPr lang="fr-FR" dirty="0" err="1"/>
              <a:t>DCn</a:t>
            </a:r>
            <a:r>
              <a:rPr lang="fr-FR" dirty="0"/>
              <a:t> constituent un convertisseur CC-CC à 4 quadrants permettant d’aliment les électroaimants du </a:t>
            </a:r>
            <a:r>
              <a:rPr lang="fr-FR" dirty="0" err="1" smtClean="0"/>
              <a:t>PSBooster</a:t>
            </a:r>
            <a:r>
              <a:rPr lang="fr-FR" dirty="0" smtClean="0"/>
              <a:t> former de NPC à 3 niveaux à régulation de courant avec </a:t>
            </a:r>
            <a:r>
              <a:rPr lang="fr-FR" dirty="0"/>
              <a:t>forme de courant précise </a:t>
            </a:r>
            <a:r>
              <a:rPr lang="fr-FR" dirty="0" smtClean="0"/>
              <a:t>. </a:t>
            </a:r>
            <a:r>
              <a:rPr lang="fr-FR" dirty="0"/>
              <a:t>Dois fournir une puissance crête de 18MW à une </a:t>
            </a:r>
            <a:r>
              <a:rPr lang="fr-FR" dirty="0" smtClean="0"/>
              <a:t>série d’électroaimants </a:t>
            </a:r>
            <a:r>
              <a:rPr lang="fr-FR" dirty="0"/>
              <a:t>correspondant à une charge de 0.1H et de 0.28Ω.</a:t>
            </a:r>
          </a:p>
          <a:p>
            <a:r>
              <a:rPr lang="fr-FR" dirty="0" smtClean="0"/>
              <a:t>Les </a:t>
            </a:r>
            <a:r>
              <a:rPr lang="fr-FR" dirty="0"/>
              <a:t>3 phases des cellules NPC du convertisseur CC-CC sont associées par les inductances de </a:t>
            </a:r>
            <a:r>
              <a:rPr lang="fr-FR" dirty="0" smtClean="0"/>
              <a:t>découplage (permettant </a:t>
            </a:r>
            <a:r>
              <a:rPr lang="fr-FR" dirty="0"/>
              <a:t>aux différentes cellules d’alimenter simultanément l’électroaimant)</a:t>
            </a:r>
            <a:endParaRPr lang="fr-CA" dirty="0"/>
          </a:p>
        </p:txBody>
      </p:sp>
    </p:spTree>
    <p:extLst>
      <p:ext uri="{BB962C8B-B14F-4D97-AF65-F5344CB8AC3E}">
        <p14:creationId xmlns:p14="http://schemas.microsoft.com/office/powerpoint/2010/main" val="248542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 Simulation </a:t>
            </a:r>
            <a:r>
              <a:rPr lang="en-CA" dirty="0" err="1" smtClean="0"/>
              <a:t>sur</a:t>
            </a:r>
            <a:r>
              <a:rPr lang="en-CA" dirty="0" smtClean="0"/>
              <a:t> </a:t>
            </a:r>
            <a:r>
              <a:rPr lang="en-CA" dirty="0" err="1" smtClean="0"/>
              <a:t>Matlab</a:t>
            </a:r>
            <a:r>
              <a:rPr lang="en-CA" dirty="0" smtClean="0"/>
              <a:t>: AFE</a:t>
            </a:r>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429560"/>
            <a:ext cx="7654018" cy="502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Commande</a:t>
            </a:r>
            <a:r>
              <a:rPr lang="en-CA" dirty="0" smtClean="0"/>
              <a:t> de AFE</a:t>
            </a:r>
            <a:br>
              <a:rPr lang="en-CA" dirty="0" smtClean="0"/>
            </a:br>
            <a:r>
              <a:rPr lang="en-CA" dirty="0"/>
              <a:t>	</a:t>
            </a:r>
            <a:endParaRPr lang="fr-CA" dirty="0"/>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547380"/>
            <a:ext cx="7844517" cy="463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598715" y="1362714"/>
            <a:ext cx="2592376" cy="369332"/>
          </a:xfrm>
          <a:prstGeom prst="rect">
            <a:avLst/>
          </a:prstGeom>
          <a:noFill/>
        </p:spPr>
        <p:txBody>
          <a:bodyPr wrap="none" rtlCol="0">
            <a:spAutoFit/>
          </a:bodyPr>
          <a:lstStyle/>
          <a:p>
            <a:r>
              <a:rPr lang="en-CA" dirty="0" err="1" smtClean="0"/>
              <a:t>Méthode</a:t>
            </a:r>
            <a:r>
              <a:rPr lang="en-CA" dirty="0" smtClean="0"/>
              <a:t> par </a:t>
            </a:r>
            <a:r>
              <a:rPr lang="en-CA" dirty="0" err="1" smtClean="0"/>
              <a:t>Hystérésis</a:t>
            </a:r>
            <a:endParaRPr lang="fr-CA" dirty="0"/>
          </a:p>
        </p:txBody>
      </p:sp>
    </p:spTree>
    <p:extLst>
      <p:ext uri="{BB962C8B-B14F-4D97-AF65-F5344CB8AC3E}">
        <p14:creationId xmlns:p14="http://schemas.microsoft.com/office/powerpoint/2010/main" val="282438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18" y="1436915"/>
            <a:ext cx="7292209" cy="46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p:cNvSpPr>
            <a:spLocks noGrp="1"/>
          </p:cNvSpPr>
          <p:nvPr>
            <p:ph type="title"/>
          </p:nvPr>
        </p:nvSpPr>
        <p:spPr>
          <a:xfrm>
            <a:off x="508001" y="609600"/>
            <a:ext cx="6447501" cy="1320800"/>
          </a:xfrm>
        </p:spPr>
        <p:txBody>
          <a:bodyPr>
            <a:normAutofit fontScale="90000"/>
          </a:bodyPr>
          <a:lstStyle/>
          <a:p>
            <a:r>
              <a:rPr lang="en-CA" dirty="0" err="1" smtClean="0"/>
              <a:t>Signaux</a:t>
            </a:r>
            <a:r>
              <a:rPr lang="en-CA" dirty="0" smtClean="0"/>
              <a:t> de </a:t>
            </a:r>
            <a:r>
              <a:rPr lang="en-CA" dirty="0" err="1" smtClean="0"/>
              <a:t>commande</a:t>
            </a:r>
            <a:r>
              <a:rPr lang="en-CA" dirty="0" smtClean="0"/>
              <a:t> d’un bras</a:t>
            </a:r>
            <a:br>
              <a:rPr lang="en-CA" dirty="0" smtClean="0"/>
            </a:br>
            <a:r>
              <a:rPr lang="en-CA" dirty="0"/>
              <a:t>	</a:t>
            </a:r>
            <a:endParaRPr lang="fr-CA" dirty="0"/>
          </a:p>
        </p:txBody>
      </p:sp>
    </p:spTree>
    <p:extLst>
      <p:ext uri="{BB962C8B-B14F-4D97-AF65-F5344CB8AC3E}">
        <p14:creationId xmlns:p14="http://schemas.microsoft.com/office/powerpoint/2010/main" val="159327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49" y="899255"/>
            <a:ext cx="6545035" cy="552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93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DCp</a:t>
            </a:r>
            <a:r>
              <a:rPr lang="en-CA" dirty="0" smtClean="0"/>
              <a:t> et </a:t>
            </a:r>
            <a:r>
              <a:rPr lang="en-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1538968"/>
            <a:ext cx="94964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65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2978</TotalTime>
  <Words>635</Words>
  <Application>Microsoft Office PowerPoint</Application>
  <PresentationFormat>Affichage à l'écran (4:3)</PresentationFormat>
  <Paragraphs>42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Facet</vt:lpstr>
      <vt:lpstr>Simulation d’une alimentation des électroaimants d’un accélérateur de particules. </vt:lpstr>
      <vt:lpstr>Présentation PowerPoint</vt:lpstr>
      <vt:lpstr>Alimentation du PS-Booster</vt:lpstr>
      <vt:lpstr>Présentation PowerPoint</vt:lpstr>
      <vt:lpstr> Simulation sur Matlab: AFE</vt:lpstr>
      <vt:lpstr>Commande de AFE  </vt:lpstr>
      <vt:lpstr>Signaux de commande d’un bras  </vt:lpstr>
      <vt:lpstr>Présentation PowerPoint</vt:lpstr>
      <vt:lpstr>DCp et DCn</vt:lpstr>
      <vt:lpstr>Présentation PowerPoint</vt:lpstr>
      <vt:lpstr>Commande DCp et DCn</vt:lpstr>
      <vt:lpstr>Présentation PowerPoint</vt:lpstr>
      <vt:lpstr>Simulation sur Psim</vt:lpstr>
      <vt:lpstr>Simulation sur le simulateur à temps réel</vt:lpstr>
      <vt:lpstr>étude de faisabilité de la liaison entre psim et Excel</vt:lpstr>
      <vt:lpstr>Interface de base de contrôle du simulateur</vt:lpstr>
      <vt:lpstr>Code de base pour le lancement de la simulation</vt:lpstr>
      <vt:lpstr>Lancement automatique de Simview </vt:lpstr>
      <vt:lpstr>Résultats pour un « Buck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LiberT</cp:lastModifiedBy>
  <cp:revision>64</cp:revision>
  <dcterms:created xsi:type="dcterms:W3CDTF">2014-01-23T04:20:18Z</dcterms:created>
  <dcterms:modified xsi:type="dcterms:W3CDTF">2014-02-19T16:08:03Z</dcterms:modified>
</cp:coreProperties>
</file>