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6150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4983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5003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84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1266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96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5192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1467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96993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886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3158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0196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103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620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2038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209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813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194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43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(RCC)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48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97370"/>
            <a:ext cx="6447501" cy="1320800"/>
          </a:xfrm>
        </p:spPr>
        <p:txBody>
          <a:bodyPr/>
          <a:lstStyle/>
          <a:p>
            <a:r>
              <a:rPr lang="en-US" dirty="0" smtClean="0"/>
              <a:t>Implantation </a:t>
            </a:r>
            <a:r>
              <a:rPr lang="en-US" dirty="0" err="1" smtClean="0"/>
              <a:t>dans</a:t>
            </a:r>
            <a:r>
              <a:rPr lang="en-US" dirty="0" smtClean="0"/>
              <a:t> Opal-RT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4" y="757770"/>
            <a:ext cx="4047066" cy="2519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334" y="3277069"/>
            <a:ext cx="824653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sz="1600" dirty="0" smtClean="0"/>
              <a:t>Afin d’implanter le modèle dans le simulateur temps réel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-RT, il est nécessaire d’adapter le circuit de puissance avec les interrupteurs selon la nomenclature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Un outil spécialisé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 permet la conversion vers un </a:t>
            </a:r>
            <a:r>
              <a:rPr lang="fr-CA" sz="1600" dirty="0" err="1" smtClean="0"/>
              <a:t>sous-sytème</a:t>
            </a:r>
            <a:r>
              <a:rPr lang="fr-CA" sz="1600" dirty="0" smtClean="0"/>
              <a:t> implantable dans les FPGA (4 FPGA dont chacun est limité à 24 interrupteurs).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 sous-système est intégré dans un diagramme SPS qui permet d’inclure la logique et la commande préétablies, lesquelles tournent dans l’un des processeurs de l’appareil.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 tout est ensuite compilé dans le simulateur temps réel.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par la suite possible de lancer la simulation temps réel et d’optimiser les paramètres de discrétisation (</a:t>
            </a:r>
            <a:r>
              <a:rPr lang="fr-CA" sz="1600" dirty="0" err="1" smtClean="0"/>
              <a:t>Gs</a:t>
            </a:r>
            <a:r>
              <a:rPr lang="fr-CA" sz="1600" dirty="0" smtClean="0"/>
              <a:t>) utilisés par </a:t>
            </a:r>
            <a:r>
              <a:rPr lang="fr-CA" sz="1600" dirty="0" err="1" smtClean="0"/>
              <a:t>Opal</a:t>
            </a:r>
            <a:r>
              <a:rPr lang="fr-CA" sz="1600" dirty="0" smtClean="0"/>
              <a:t>-RT. Il existe aussi un script qui le fait de manière autonome.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Les paramètres n’impliquant pas l’ajout de blocs ou des modifications importantes peuvent être changés pendant que la simulation tourne.</a:t>
            </a:r>
            <a:endParaRPr lang="fr-CA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7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11067" cy="1202267"/>
          </a:xfrm>
        </p:spPr>
        <p:txBody>
          <a:bodyPr>
            <a:normAutofit fontScale="90000"/>
          </a:bodyPr>
          <a:lstStyle/>
          <a:p>
            <a:r>
              <a:rPr lang="fr-FR" dirty="0"/>
              <a:t>Conclusion sur l’illustration du concept méthodologique avec </a:t>
            </a:r>
            <a:r>
              <a:rPr lang="fr-FR" dirty="0" smtClean="0"/>
              <a:t>exemple </a:t>
            </a:r>
            <a:r>
              <a:rPr lang="fr-FR" dirty="0"/>
              <a:t>préliminaire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8" y="1507068"/>
            <a:ext cx="7450666" cy="4957630"/>
          </a:xfrm>
        </p:spPr>
        <p:txBody>
          <a:bodyPr>
            <a:normAutofit/>
          </a:bodyPr>
          <a:lstStyle/>
          <a:p>
            <a:r>
              <a:rPr lang="fr-CA" dirty="0" smtClean="0"/>
              <a:t>L’implantation des modèles s’effectue d’abord dans SPS et par la suite dans PSIM, de manière à valider les résultats.</a:t>
            </a:r>
          </a:p>
          <a:p>
            <a:r>
              <a:rPr lang="fr-CA" dirty="0" smtClean="0"/>
              <a:t>L’implantation dans le simulateur en temps réel nécessite une simulation SPS fonctionnelle qui doit être modifiée selon la nomenclature </a:t>
            </a:r>
            <a:r>
              <a:rPr lang="fr-CA" dirty="0" err="1" smtClean="0"/>
              <a:t>Opal</a:t>
            </a:r>
            <a:r>
              <a:rPr lang="fr-CA" dirty="0" smtClean="0"/>
              <a:t>-RT.</a:t>
            </a:r>
          </a:p>
          <a:p>
            <a:r>
              <a:rPr lang="fr-CA" dirty="0" smtClean="0"/>
              <a:t>La commande issue de SPS est par la suite intégrée au simulateur en temps réel. </a:t>
            </a:r>
          </a:p>
          <a:p>
            <a:r>
              <a:rPr lang="fr-CA" dirty="0" smtClean="0"/>
              <a:t>L’optimisation des paramètres de discrétisation pour la simulation en temps réelle est faite de manière à retomber sur les formes d’ondes issues de SPS</a:t>
            </a:r>
          </a:p>
          <a:p>
            <a:r>
              <a:rPr lang="fr-CA" dirty="0" smtClean="0"/>
              <a:t>L’outil de post-traitement permet de visualiser les formes d’ondes obtenues et d’ajuster les paramètres des simulateurs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6803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068" y="0"/>
            <a:ext cx="8889999" cy="1320800"/>
          </a:xfrm>
        </p:spPr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des </a:t>
            </a:r>
            <a:r>
              <a:rPr lang="en-US" dirty="0" err="1" smtClean="0"/>
              <a:t>fonctionnalités</a:t>
            </a:r>
            <a:endParaRPr lang="en-US" dirty="0"/>
          </a:p>
        </p:txBody>
      </p:sp>
      <p:pic>
        <p:nvPicPr>
          <p:cNvPr id="6" name="Picture 5" descr="diagramme_des_fonctionnalit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69334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95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physique</a:t>
            </a:r>
            <a:endParaRPr lang="en-US" dirty="0"/>
          </a:p>
        </p:txBody>
      </p:sp>
      <p:pic>
        <p:nvPicPr>
          <p:cNvPr id="3" name="Picture 2" descr="Diagramme_physique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422400"/>
            <a:ext cx="8052816" cy="47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Conception </a:t>
            </a:r>
            <a:r>
              <a:rPr lang="en-US" dirty="0" err="1" smtClean="0"/>
              <a:t>définitive</a:t>
            </a:r>
            <a:r>
              <a:rPr lang="en-US" dirty="0" smtClean="0"/>
              <a:t> (DCP/DCN)</a:t>
            </a:r>
            <a:endParaRPr lang="en-US" dirty="0"/>
          </a:p>
        </p:txBody>
      </p:sp>
      <p:pic>
        <p:nvPicPr>
          <p:cNvPr id="3" name="Picture 2" descr="Drawin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1" y="2362200"/>
            <a:ext cx="594736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5467"/>
            <a:ext cx="6447501" cy="1320800"/>
          </a:xfrm>
        </p:spPr>
        <p:txBody>
          <a:bodyPr/>
          <a:lstStyle/>
          <a:p>
            <a:r>
              <a:rPr lang="en-US" dirty="0" err="1" smtClean="0"/>
              <a:t>Méthode</a:t>
            </a:r>
            <a:r>
              <a:rPr lang="en-US" dirty="0" smtClean="0"/>
              <a:t> de </a:t>
            </a:r>
            <a:r>
              <a:rPr lang="en-US" dirty="0" err="1" smtClean="0"/>
              <a:t>commande</a:t>
            </a:r>
            <a:r>
              <a:rPr lang="en-US" dirty="0" smtClean="0"/>
              <a:t> des blocs </a:t>
            </a:r>
            <a:r>
              <a:rPr lang="en-US" dirty="0" err="1" smtClean="0"/>
              <a:t>DCp,DCn</a:t>
            </a:r>
            <a:endParaRPr lang="en-US" dirty="0"/>
          </a:p>
        </p:txBody>
      </p:sp>
      <p:pic>
        <p:nvPicPr>
          <p:cNvPr id="3" name="Picture 2" descr="commande_NPC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6" y="1413934"/>
            <a:ext cx="6350000" cy="25823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8006" y="4162695"/>
            <a:ext cx="80771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Comparaison</a:t>
            </a:r>
            <a:r>
              <a:rPr lang="en-CA" sz="2400" dirty="0" smtClean="0"/>
              <a:t> entre le signal </a:t>
            </a:r>
            <a:r>
              <a:rPr lang="en-CA" sz="2400" dirty="0" err="1" smtClean="0"/>
              <a:t>d’erreur</a:t>
            </a:r>
            <a:r>
              <a:rPr lang="en-CA" sz="2400" dirty="0" smtClean="0"/>
              <a:t> et </a:t>
            </a:r>
            <a:r>
              <a:rPr lang="en-CA" sz="2400" dirty="0" err="1" smtClean="0"/>
              <a:t>trois</a:t>
            </a:r>
            <a:r>
              <a:rPr lang="en-CA" sz="2400" dirty="0" smtClean="0"/>
              <a:t> </a:t>
            </a:r>
            <a:r>
              <a:rPr lang="en-CA" sz="2400" dirty="0" err="1" smtClean="0"/>
              <a:t>signaux</a:t>
            </a:r>
            <a:r>
              <a:rPr lang="en-CA" sz="2400" dirty="0" smtClean="0"/>
              <a:t> en dent de </a:t>
            </a:r>
            <a:r>
              <a:rPr lang="en-CA" sz="2400" dirty="0" err="1" smtClean="0"/>
              <a:t>scie</a:t>
            </a:r>
            <a:endParaRPr lang="en-CA" sz="2400" dirty="0" smtClean="0"/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smtClean="0"/>
              <a:t>Activation de la </a:t>
            </a:r>
            <a:r>
              <a:rPr lang="en-CA" sz="2400" dirty="0" err="1" smtClean="0"/>
              <a:t>paire</a:t>
            </a:r>
            <a:r>
              <a:rPr lang="en-CA" sz="2400" dirty="0" smtClean="0"/>
              <a:t> </a:t>
            </a:r>
            <a:r>
              <a:rPr lang="en-CA" sz="2400" dirty="0" err="1" smtClean="0"/>
              <a:t>d’IGBT</a:t>
            </a:r>
            <a:r>
              <a:rPr lang="en-CA" sz="2400" dirty="0" smtClean="0"/>
              <a:t> </a:t>
            </a:r>
            <a:r>
              <a:rPr lang="en-CA" sz="2400" dirty="0" err="1" smtClean="0"/>
              <a:t>associée</a:t>
            </a:r>
            <a:r>
              <a:rPr lang="en-CA" sz="2400" dirty="0" smtClean="0"/>
              <a:t> pendant le temps </a:t>
            </a:r>
            <a:r>
              <a:rPr lang="en-CA" sz="2400" dirty="0" err="1" smtClean="0"/>
              <a:t>calculé</a:t>
            </a:r>
            <a:r>
              <a:rPr lang="en-CA" sz="2400" dirty="0" smtClean="0"/>
              <a:t> </a:t>
            </a:r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Chaque</a:t>
            </a:r>
            <a:r>
              <a:rPr lang="en-CA" sz="2400" dirty="0" smtClean="0"/>
              <a:t> bras </a:t>
            </a:r>
            <a:r>
              <a:rPr lang="en-CA" sz="2400" dirty="0" err="1" smtClean="0"/>
              <a:t>est</a:t>
            </a:r>
            <a:r>
              <a:rPr lang="en-CA" sz="2400" dirty="0" smtClean="0"/>
              <a:t> </a:t>
            </a:r>
            <a:r>
              <a:rPr lang="en-CA" sz="2400" dirty="0" err="1" smtClean="0"/>
              <a:t>commandé</a:t>
            </a:r>
            <a:r>
              <a:rPr lang="en-CA" sz="2400" dirty="0" smtClean="0"/>
              <a:t> </a:t>
            </a:r>
            <a:r>
              <a:rPr lang="en-CA" sz="2400" dirty="0" err="1" smtClean="0"/>
              <a:t>à</a:t>
            </a:r>
            <a:r>
              <a:rPr lang="en-CA" sz="2400" dirty="0" smtClean="0"/>
              <a:t> un </a:t>
            </a:r>
            <a:r>
              <a:rPr lang="en-CA" sz="2400" dirty="0" err="1" smtClean="0"/>
              <a:t>intervalle</a:t>
            </a:r>
            <a:r>
              <a:rPr lang="en-CA" sz="2400" dirty="0" smtClean="0"/>
              <a:t> de 3ms</a:t>
            </a:r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smtClean="0"/>
              <a:t>La </a:t>
            </a:r>
            <a:r>
              <a:rPr lang="en-CA" sz="2400" dirty="0" err="1" smtClean="0"/>
              <a:t>commande</a:t>
            </a:r>
            <a:r>
              <a:rPr lang="en-CA" sz="2400" dirty="0" smtClean="0"/>
              <a:t> des bras </a:t>
            </a:r>
            <a:r>
              <a:rPr lang="en-CA" sz="2400" dirty="0" err="1" smtClean="0"/>
              <a:t>est</a:t>
            </a:r>
            <a:r>
              <a:rPr lang="en-CA" sz="2400" dirty="0" smtClean="0"/>
              <a:t> </a:t>
            </a:r>
            <a:r>
              <a:rPr lang="en-CA" sz="2400" dirty="0" err="1" smtClean="0"/>
              <a:t>décalée</a:t>
            </a:r>
            <a:r>
              <a:rPr lang="en-CA" sz="2400" dirty="0" smtClean="0"/>
              <a:t> de 1ms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40360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Implantation SPS</a:t>
            </a:r>
            <a:endParaRPr lang="en-US" dirty="0"/>
          </a:p>
        </p:txBody>
      </p:sp>
      <p:pic>
        <p:nvPicPr>
          <p:cNvPr id="5" name="Picture 4" descr="Screen Shot 2014-02-23 at 11.0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524001"/>
            <a:ext cx="779711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6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Conception </a:t>
            </a:r>
            <a:r>
              <a:rPr lang="en-US" dirty="0" err="1"/>
              <a:t>définitive</a:t>
            </a:r>
            <a:r>
              <a:rPr lang="en-US" dirty="0"/>
              <a:t> </a:t>
            </a:r>
            <a:r>
              <a:rPr lang="en-US" dirty="0" smtClean="0"/>
              <a:t>(AFE)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1" y="1796823"/>
            <a:ext cx="7648575" cy="36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87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Méthode</a:t>
            </a:r>
            <a:r>
              <a:rPr lang="en-CA" dirty="0" smtClean="0"/>
              <a:t> de </a:t>
            </a:r>
            <a:r>
              <a:rPr lang="en-CA" dirty="0" err="1" smtClean="0"/>
              <a:t>commande</a:t>
            </a:r>
            <a:r>
              <a:rPr lang="en-CA" dirty="0" smtClean="0"/>
              <a:t> de </a:t>
            </a:r>
            <a:r>
              <a:rPr lang="en-CA" dirty="0" err="1" smtClean="0"/>
              <a:t>l’AFE</a:t>
            </a:r>
            <a:endParaRPr lang="fr-C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369" y="1408340"/>
            <a:ext cx="4595132" cy="295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3100" y="4395421"/>
            <a:ext cx="835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/>
              <a:t>Comparaison</a:t>
            </a:r>
            <a:r>
              <a:rPr lang="en-CA" sz="2400" dirty="0"/>
              <a:t> entre le signal </a:t>
            </a:r>
            <a:r>
              <a:rPr lang="en-CA" sz="2400" dirty="0" err="1"/>
              <a:t>d’erreur</a:t>
            </a:r>
            <a:r>
              <a:rPr lang="en-CA" sz="2400" dirty="0"/>
              <a:t> et </a:t>
            </a:r>
            <a:r>
              <a:rPr lang="en-CA" sz="2400" dirty="0" err="1"/>
              <a:t>trois</a:t>
            </a:r>
            <a:r>
              <a:rPr lang="en-CA" sz="2400" dirty="0"/>
              <a:t> </a:t>
            </a:r>
            <a:r>
              <a:rPr lang="en-CA" sz="2400" dirty="0" err="1"/>
              <a:t>signaux</a:t>
            </a:r>
            <a:r>
              <a:rPr lang="en-CA" sz="2400" dirty="0"/>
              <a:t> en dent de </a:t>
            </a:r>
            <a:r>
              <a:rPr lang="en-CA" sz="2400" dirty="0" err="1"/>
              <a:t>scie</a:t>
            </a:r>
            <a:endParaRPr lang="en-CA" sz="2400" dirty="0"/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/>
              <a:t>Activation de </a:t>
            </a:r>
            <a:r>
              <a:rPr lang="en-CA" sz="2400" dirty="0" err="1" smtClean="0"/>
              <a:t>chaque</a:t>
            </a:r>
            <a:r>
              <a:rPr lang="en-CA" sz="2400" dirty="0" smtClean="0"/>
              <a:t> </a:t>
            </a:r>
            <a:r>
              <a:rPr lang="en-CA" sz="2400" dirty="0" err="1" smtClean="0"/>
              <a:t>d’IGBT</a:t>
            </a:r>
            <a:r>
              <a:rPr lang="en-CA" sz="2400" dirty="0" smtClean="0"/>
              <a:t> au bon moment grâce à </a:t>
            </a:r>
            <a:r>
              <a:rPr lang="en-CA" sz="2400" dirty="0" err="1" smtClean="0"/>
              <a:t>une</a:t>
            </a:r>
            <a:r>
              <a:rPr lang="en-CA" sz="2400" dirty="0" smtClean="0"/>
              <a:t> </a:t>
            </a:r>
            <a:r>
              <a:rPr lang="en-CA" sz="2400" dirty="0" err="1" smtClean="0"/>
              <a:t>porteuse</a:t>
            </a:r>
            <a:endParaRPr lang="en-CA" sz="2400" dirty="0" smtClean="0"/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Chaque</a:t>
            </a:r>
            <a:r>
              <a:rPr lang="en-CA" sz="2400" dirty="0" smtClean="0"/>
              <a:t> </a:t>
            </a:r>
            <a:r>
              <a:rPr lang="en-CA" sz="2400" dirty="0" err="1" smtClean="0"/>
              <a:t>porteuse</a:t>
            </a:r>
            <a:r>
              <a:rPr lang="en-CA" sz="2400" dirty="0" smtClean="0"/>
              <a:t> des bras </a:t>
            </a:r>
            <a:r>
              <a:rPr lang="en-CA" sz="2400" dirty="0" err="1" smtClean="0"/>
              <a:t>sont</a:t>
            </a:r>
            <a:r>
              <a:rPr lang="en-CA" sz="2400" dirty="0" smtClean="0"/>
              <a:t> </a:t>
            </a:r>
            <a:r>
              <a:rPr lang="en-CA" sz="2400" dirty="0" err="1" smtClean="0"/>
              <a:t>décalées</a:t>
            </a:r>
            <a:r>
              <a:rPr lang="en-CA" sz="2400" dirty="0" smtClean="0"/>
              <a:t> de 6.67ms entre </a:t>
            </a:r>
            <a:r>
              <a:rPr lang="en-CA" sz="2400" dirty="0" err="1" smtClean="0"/>
              <a:t>chaque</a:t>
            </a:r>
            <a:r>
              <a:rPr lang="en-CA" sz="2400" dirty="0" smtClean="0"/>
              <a:t> phase et du maximum de la tension AC.</a:t>
            </a:r>
          </a:p>
        </p:txBody>
      </p:sp>
    </p:spTree>
    <p:extLst>
      <p:ext uri="{BB962C8B-B14F-4D97-AF65-F5344CB8AC3E}">
        <p14:creationId xmlns:p14="http://schemas.microsoft.com/office/powerpoint/2010/main" val="102407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Implantation SPS</a:t>
            </a:r>
            <a:endParaRPr lang="fr-C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2" y="1451802"/>
            <a:ext cx="6288088" cy="4644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61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3119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 test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77817" y="1269939"/>
          <a:ext cx="8516801" cy="5300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827"/>
                <a:gridCol w="1636836"/>
                <a:gridCol w="1188675"/>
                <a:gridCol w="1393499"/>
                <a:gridCol w="2688964"/>
              </a:tblGrid>
              <a:tr h="480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Fonctionnalité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Exigence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Méthode de vérification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Équipement requis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Méthode d’analyse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37110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Accepter des paramètres de modélisation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Être capable de paramétrer au minimum 80% des blocs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Comparaison des paramètres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Interface de contrôle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Calculer le nombre total de paramètres disponibles ainsi que ceux paramétrables dans l’interface de contrôle.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123702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Simulateur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10885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Redresser le signal d’entrée à la sortie du transformateur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La tension possède une ondulation maximale de 25 volts par rapport à la référence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Résultats de simulation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Simulateur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À l’aide de la forme d’onde de tension en sortie du redresseur, il est possible de valider l’ondulation de tension ainsi que le fonctionnement de la commande. Effectuer le test avec 5 niveaux de tension différents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7236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Charger un banc de condensateur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 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Résultats de simulation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Vérifier à l’aide des formes d’ondes de charge que le temps de charge est en accord avec la théorie. Effectuer le test avec 5 charges différentes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1113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Alimenter les électroaimants de l’accélérateur de particules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L’ondulation du courant est plus faible que 25A par rapport à la référence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Résultats de simulation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À l’aide de la forme d’onde de courant traversant les électroaimants, il est possible de valider l’ondulation de courant ainsi que le fonctionnement de la commande. Effectuer le test avec 5 formes de courant de référence différentes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37110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Afficher des résultats de simulation personnalisés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 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Résultats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Interface de contrôle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À l’aide de l’interface de contrôle, vérifier qu’il est possible d’accéder à chacune des formes d’onde produites par le 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247403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37110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Présenter la validation croisée de chacun des simulateurs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Les courbes de chacun des simulateurs sont semblables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Résultats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Interface de contrôle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Vérifier la concordance des résultats de chacun des sous-systèmes implantés dans chacun des simulateurs pour plusieurs paramètres de simulations différents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371105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 3 simulateurs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151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(1/4)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06380" y="1328943"/>
          <a:ext cx="8535740" cy="5261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6841"/>
                <a:gridCol w="955932"/>
                <a:gridCol w="1541872"/>
                <a:gridCol w="1169878"/>
                <a:gridCol w="1058707"/>
                <a:gridCol w="1537807"/>
                <a:gridCol w="1014703"/>
              </a:tblGrid>
              <a:tr h="780492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Coût en performance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associé au risque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Responsable du risque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97502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Maladies ou 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incapacité d'un membre à continuer le projet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1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Travail en surplus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à exécuter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Retard sur le projet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10%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Répartir le travail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dans l'équipe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Daniel Thibodeau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364099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Délai de livraison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du simulateur en temps réel non respecté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5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Impossibilité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faire la simulation en temps réel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Échéancier du projet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non respecté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10%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Maintenir une communication efficace avec le LEEPCI dans l'optique de se servir du simulateur dès son arrivée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Gabriel Boivin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2142242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Pertes des données liées aux simulateurs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5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Retard sur le projet mineur s'il existe une révision récente et retards majeurs dans le cas échéant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Certains objectifs ne seront pas atteints dans les temps initiaux prescrits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20%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S'assurer de bien maintenir les révisions à jour, travaille collaboratif mis fréquemment à jour et dont les changements sont réversibles au moyen d'une synchronisation sur un serveur web protégé (GitHub)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Francis Valois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7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(2/4)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9251" y="1322820"/>
          <a:ext cx="8837882" cy="5162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911"/>
                <a:gridCol w="855023"/>
                <a:gridCol w="1691183"/>
                <a:gridCol w="1500882"/>
                <a:gridCol w="893049"/>
                <a:gridCol w="1730607"/>
                <a:gridCol w="1238227"/>
              </a:tblGrid>
              <a:tr h="945367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Coût en performance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associé au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Responsable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50944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Versions  de développement et d'utilisation différentes de Matlab 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4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Certaines fonctionnalités du simulateur en temps réel ne pourraient pas concorder, certains modules de </a:t>
                      </a:r>
                      <a:r>
                        <a:rPr lang="fr-CA" sz="1200" u="none" strike="noStrike" dirty="0" err="1">
                          <a:effectLst/>
                        </a:rPr>
                        <a:t>simulink</a:t>
                      </a:r>
                      <a:r>
                        <a:rPr lang="fr-CA" sz="1200" u="none" strike="noStrike" dirty="0">
                          <a:effectLst/>
                        </a:rPr>
                        <a:t> ou certaines fonctionnalités de Matlab pourraient ne pas être compatibles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Incapacité de fournir un simulateur fonctionnant explicitement comme décrit dans la documentation, besoin d'effectuer des modifications internes importantes, du côté du client, pour maintenir le fonctionnement désiré du simulateur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15%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Faire des tests à partir de différentes plateformes et à partir de différents systèmes d'exploitation de manière à s'assurer l'homogénéité dans le fonctionnement de Matlab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Francis Valois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</a:tr>
              <a:tr h="862542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Disconcordance dans les versions de PSIM 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3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Certaines fonctionnalités du simulateur implanté sur PSIM pourraient être différentes selon la version employée.</a:t>
                      </a:r>
                      <a:br>
                        <a:rPr lang="fr-CA" sz="1200" u="none" strike="noStrike">
                          <a:effectLst/>
                        </a:rPr>
                      </a:b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Différence dans les résultats produits à partir du simulateur implanté sur PSIM, il se peut que les résultats ne concordent plus avec les autres simulateurs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10%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Tester le simulateur sur le plus de versions différentes de PSIM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Francis Valois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8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(3/4)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9251" y="1370320"/>
          <a:ext cx="8837882" cy="4519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911"/>
                <a:gridCol w="855023"/>
                <a:gridCol w="1691183"/>
                <a:gridCol w="1500882"/>
                <a:gridCol w="893049"/>
                <a:gridCol w="1730607"/>
                <a:gridCol w="1238227"/>
              </a:tblGrid>
              <a:tr h="945367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Coût en performance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associé au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Responsable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50944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Utilisation </a:t>
                      </a:r>
                      <a:b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entrainant une modification non désirée sur les simulateurs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Les simulations</a:t>
                      </a:r>
                      <a:b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 fonctionnent plus correctement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 simulateur ne s'</a:t>
                      </a:r>
                      <a:r>
                        <a:rPr lang="fr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amorçe</a:t>
                      </a:r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plus correctement, les affichages ne sont plus fonctionnels, les données ne concordent plus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Toujours garder plusieurs copies de la simulation à différentes étapes du projet et limiter l'utilisateur dans les manipulations potentiellement néfastes pour le fonctionnement du simulateur (avertissements dans la documentation)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Daniel Thibodeau</a:t>
                      </a:r>
                    </a:p>
                  </a:txBody>
                  <a:tcPr marL="9525" marR="9525" marT="9525" marB="0" anchor="ctr"/>
                </a:tc>
              </a:tr>
              <a:tr h="137038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Limitation de composantes dans certaine version de PSIM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Impossible de simuler le projet au complet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L'objectif de validation croisée ne pourra être atteint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Vérifier la limitation de composantes dans les différentes version de PSIM et choisir la version permettant d'effectuer notre projet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Francis Valois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1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(4/4)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9251" y="1370320"/>
          <a:ext cx="8837882" cy="4439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5788"/>
                <a:gridCol w="997527"/>
                <a:gridCol w="1251802"/>
                <a:gridCol w="1500882"/>
                <a:gridCol w="893049"/>
                <a:gridCol w="1730607"/>
                <a:gridCol w="1238227"/>
              </a:tblGrid>
              <a:tr h="945367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Coût en performance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associé au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Responsable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50944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Difficulté d'implantation complète du simulateur sur le système d'OPAL-RT dû à une limitation du nombre de dispositifs de commutation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Il devient impossible d'implanter le simulateur complet dans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L'objectif de validation croisée ne pourra être atteint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 familiariser avec le simulateur d'OPAL-RT et trouver une méthode de contournement si ce problème est réellement présent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Gabriel Boivin</a:t>
                      </a:r>
                    </a:p>
                  </a:txBody>
                  <a:tcPr marL="9525" marR="9525" marT="9525" marB="0" anchor="ctr"/>
                </a:tc>
              </a:tr>
              <a:tr h="137038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Difficulté d'implantation complète du simulateur sur le système d'OPAL-RT dû à une incompatibilité entre SPS et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Il devient impossible d'implanter le simulateur complet dans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L'objectif de validation croisée ne pourra être atteint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 familiariser avec le simulateur d'OPAL-RT et vérifier quelles composantes sont utilisables dans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Gabriel Boivin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8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(1/2)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351149" y="1353127"/>
          <a:ext cx="6819074" cy="526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15087600" imgH="11658600" progId="Acrobat.Document.11">
                  <p:embed/>
                </p:oleObj>
              </mc:Choice>
              <mc:Fallback>
                <p:oleObj name="Acrobat Document" r:id="rId3" imgW="15087600" imgH="1165860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1149" y="1353127"/>
                        <a:ext cx="6819074" cy="5269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1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(2/2)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13795" y="1270000"/>
          <a:ext cx="6904491" cy="5335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3" imgW="15087600" imgH="11658600" progId="Acrobat.Document.11">
                  <p:embed/>
                </p:oleObj>
              </mc:Choice>
              <mc:Fallback>
                <p:oleObj name="Acrobat Document" r:id="rId3" imgW="15087600" imgH="1165860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795" y="1270000"/>
                        <a:ext cx="6904491" cy="5335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7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(1/3)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" y="1736542"/>
            <a:ext cx="9013369" cy="30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(2/3)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5" y="1388199"/>
            <a:ext cx="8745715" cy="49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(3/3)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5" y="2427879"/>
            <a:ext cx="8745715" cy="288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simulateurs</a:t>
            </a:r>
            <a:endParaRPr lang="en-US" dirty="0" smtClean="0"/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</a:t>
            </a:r>
            <a:r>
              <a:rPr lang="en-US" dirty="0" err="1" smtClean="0"/>
              <a:t>montrant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sous-</a:t>
            </a:r>
            <a:r>
              <a:rPr lang="en-US" dirty="0" err="1" smtClean="0"/>
              <a:t>jacents</a:t>
            </a:r>
            <a:r>
              <a:rPr lang="en-US" dirty="0" smtClean="0"/>
              <a:t> 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158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Rappel de la </a:t>
            </a:r>
            <a:r>
              <a:rPr lang="en-US" dirty="0" err="1" smtClean="0"/>
              <a:t>méthodologie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05" y="1363198"/>
            <a:ext cx="8049148" cy="5494802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Modéliser et implanter les blocs du systèmes (complexes) par des blocs simplifiés et comparer les résultats sur 3 plateformes 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le redresseur NPC 3 niveaux par un redresseur triphasés simple 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l’onduleur 4 quadrants formés de deux cellules NPC 3 niveaux par un onduleur 4 quadrants simple.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Modéliser et implanter les modèles réels en boucle ouverte.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la charge du banc de condensateurs par le  redresseur NPC 3 niveaux, en excluant le convertisseur CC-CC.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l’alimentation de la charge par l’onduleur 4 quadrants formés de 2 cellules NPC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smtClean="0"/>
              <a:t>Valider le fonctionnement des sous-systèmes indépendants.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Assembler les différents sous-systèmes sous 3 plateformes.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les fonctionnalités des </a:t>
            </a:r>
            <a:r>
              <a:rPr lang="fr-CA" sz="1800" dirty="0" err="1" smtClean="0"/>
              <a:t>sytèmes</a:t>
            </a:r>
            <a:r>
              <a:rPr lang="fr-CA" sz="1800" dirty="0" smtClean="0"/>
              <a:t> reliés.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la concordance des résultats de simulations sous 3 plateformes.</a:t>
            </a:r>
          </a:p>
          <a:p>
            <a:pPr marL="742950" lvl="2" indent="-342900">
              <a:buFont typeface="+mj-lt"/>
              <a:buAutoNum type="arabicPeriod"/>
            </a:pP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7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8773"/>
            <a:ext cx="6447501" cy="1320800"/>
          </a:xfrm>
        </p:spPr>
        <p:txBody>
          <a:bodyPr/>
          <a:lstStyle/>
          <a:p>
            <a:r>
              <a:rPr lang="fr-FR" dirty="0"/>
              <a:t>Présentation du concept proposé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31" y="1519573"/>
            <a:ext cx="8385307" cy="513999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Conceptualisation de chaque sous-système </a:t>
            </a:r>
            <a:endParaRPr lang="fr-FR" dirty="0" smtClean="0"/>
          </a:p>
          <a:p>
            <a:pPr lvl="1"/>
            <a:r>
              <a:rPr lang="fr-FR" dirty="0" smtClean="0"/>
              <a:t>Onduleur NPC en boucle ouverte</a:t>
            </a:r>
          </a:p>
          <a:p>
            <a:pPr lvl="1"/>
            <a:r>
              <a:rPr lang="fr-FR" dirty="0" smtClean="0"/>
              <a:t>Redresseur NPC configuré en AFE avec sa commande de régulation de courant</a:t>
            </a:r>
          </a:p>
          <a:p>
            <a:pPr lvl="1"/>
            <a:r>
              <a:rPr lang="fr-FR" dirty="0" smtClean="0"/>
              <a:t>Hacheur 4 quadrants réalisé avec 2 cellules NPC entrelacées en boucle ouverte</a:t>
            </a:r>
          </a:p>
          <a:p>
            <a:r>
              <a:rPr lang="fr-FR" dirty="0" smtClean="0"/>
              <a:t>Analyse et conception de la commande de chaque sous-système</a:t>
            </a:r>
          </a:p>
          <a:p>
            <a:pPr lvl="1"/>
            <a:r>
              <a:rPr lang="fr-FR" dirty="0" smtClean="0"/>
              <a:t>Commande des interrupteurs en BO</a:t>
            </a:r>
          </a:p>
          <a:p>
            <a:pPr lvl="2"/>
            <a:r>
              <a:rPr lang="fr-FR" dirty="0" smtClean="0"/>
              <a:t>Stratégie  de </a:t>
            </a:r>
            <a:r>
              <a:rPr lang="fr-FR" dirty="0" err="1" smtClean="0"/>
              <a:t>moduation</a:t>
            </a:r>
            <a:r>
              <a:rPr lang="fr-FR" dirty="0" smtClean="0"/>
              <a:t> PWM/Hystérésis</a:t>
            </a:r>
          </a:p>
          <a:p>
            <a:pPr lvl="1"/>
            <a:r>
              <a:rPr lang="fr-FR" dirty="0" smtClean="0"/>
              <a:t>Synthèse des asservissements</a:t>
            </a:r>
          </a:p>
          <a:p>
            <a:pPr lvl="2"/>
            <a:r>
              <a:rPr lang="fr-FR" dirty="0" smtClean="0"/>
              <a:t>Régulation de courant/tension AFE</a:t>
            </a:r>
          </a:p>
          <a:p>
            <a:pPr lvl="2"/>
            <a:r>
              <a:rPr lang="fr-FR" dirty="0" smtClean="0"/>
              <a:t>Régulation de courant du pont en H</a:t>
            </a:r>
          </a:p>
          <a:p>
            <a:r>
              <a:rPr lang="fr-FR" dirty="0" smtClean="0"/>
              <a:t>Méthodologie de simulation systématique de chaque sous-système sur les 3 plateformes (</a:t>
            </a:r>
            <a:r>
              <a:rPr lang="fr-FR" dirty="0" err="1" smtClean="0"/>
              <a:t>Matlab</a:t>
            </a:r>
            <a:r>
              <a:rPr lang="fr-FR" dirty="0" smtClean="0"/>
              <a:t> (SPS), PSIM, OPAL-RT (OPA500))</a:t>
            </a:r>
          </a:p>
          <a:p>
            <a:pPr lvl="1"/>
            <a:r>
              <a:rPr lang="fr-FR" dirty="0" smtClean="0"/>
              <a:t>Intégration de base dans SPS</a:t>
            </a:r>
          </a:p>
          <a:p>
            <a:pPr lvl="1"/>
            <a:r>
              <a:rPr lang="fr-FR" dirty="0" smtClean="0"/>
              <a:t>Intégration indépendante dans PSIM</a:t>
            </a:r>
          </a:p>
          <a:p>
            <a:pPr lvl="1"/>
            <a:r>
              <a:rPr lang="fr-FR" dirty="0" smtClean="0"/>
              <a:t>Intégration à partir de SPS dans le OPA500</a:t>
            </a:r>
          </a:p>
          <a:p>
            <a:r>
              <a:rPr lang="fr-FR" dirty="0" smtClean="0"/>
              <a:t>Exploitation pour le dimensionnement: post-processeur de simulation, calcul des valeurs RMS, CAO et ajustement des régulateurs, intégration dans Excel et ce, pour les 3 plateformes)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4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4" y="2298700"/>
            <a:ext cx="9144000" cy="2250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55" y="1867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mise</a:t>
            </a:r>
            <a:r>
              <a:rPr lang="en-US" sz="2800" dirty="0" smtClean="0"/>
              <a:t> en oeuvre du concept: </a:t>
            </a:r>
            <a:r>
              <a:rPr lang="en-US" sz="2800" dirty="0" err="1" smtClean="0"/>
              <a:t>pont</a:t>
            </a:r>
            <a:r>
              <a:rPr lang="en-US" sz="2800" dirty="0" smtClean="0"/>
              <a:t> en H </a:t>
            </a:r>
            <a:r>
              <a:rPr lang="en-US" sz="2800" dirty="0" err="1" smtClean="0"/>
              <a:t>simplifié</a:t>
            </a:r>
            <a:r>
              <a:rPr lang="en-US" sz="2800" dirty="0" smtClean="0"/>
              <a:t> </a:t>
            </a:r>
            <a:r>
              <a:rPr lang="en-US" sz="2800" dirty="0" err="1" smtClean="0"/>
              <a:t>à</a:t>
            </a:r>
            <a:r>
              <a:rPr lang="en-US" sz="2800" dirty="0" smtClean="0"/>
              <a:t> 4 </a:t>
            </a:r>
            <a:r>
              <a:rPr lang="en-US" sz="2800" dirty="0" err="1" smtClean="0"/>
              <a:t>interrupteurs</a:t>
            </a:r>
            <a:r>
              <a:rPr lang="en-US" sz="2800" dirty="0" smtClean="0"/>
              <a:t> </a:t>
            </a:r>
            <a:r>
              <a:rPr lang="en-US" sz="2800" dirty="0" err="1" smtClean="0"/>
              <a:t>régulé</a:t>
            </a:r>
            <a:r>
              <a:rPr lang="en-US" sz="2800" dirty="0" smtClean="0"/>
              <a:t> en courant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679" y="5098641"/>
            <a:ext cx="6447501" cy="640499"/>
          </a:xfrm>
        </p:spPr>
        <p:txBody>
          <a:bodyPr/>
          <a:lstStyle/>
          <a:p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/>
              <a:t>réalisée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les </a:t>
            </a:r>
            <a:r>
              <a:rPr lang="en-US" dirty="0" err="1" smtClean="0"/>
              <a:t>électroaimants</a:t>
            </a:r>
            <a:r>
              <a:rPr lang="en-US" dirty="0" smtClean="0"/>
              <a:t>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précise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5493" y="4555967"/>
            <a:ext cx="234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Séquence</a:t>
            </a:r>
            <a:r>
              <a:rPr lang="en-US" dirty="0" smtClean="0"/>
              <a:t> de </a:t>
            </a:r>
            <a:r>
              <a:rPr lang="en-US" dirty="0" err="1" smtClean="0"/>
              <a:t>montée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3648" y="4554159"/>
            <a:ext cx="24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Séquence</a:t>
            </a:r>
            <a:r>
              <a:rPr lang="en-US" dirty="0" smtClean="0"/>
              <a:t> de </a:t>
            </a:r>
            <a:r>
              <a:rPr lang="en-US" dirty="0" err="1" smtClean="0"/>
              <a:t>descente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71135" y="3228550"/>
            <a:ext cx="141099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0961" y="2859218"/>
            <a:ext cx="76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load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68966" y="3257173"/>
            <a:ext cx="141099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17775" y="2859218"/>
            <a:ext cx="76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load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23679" y="2359901"/>
            <a:ext cx="0" cy="199985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82734" y="30533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+5kV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520478" y="2359901"/>
            <a:ext cx="0" cy="21890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5675" y="32057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5kV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2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500" y="5019524"/>
            <a:ext cx="774699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nécessaire de limiter le rapport cyclique du hacheur (impact sur le contenu fréquentiel).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nécessaire de filtrer l’erreur à l’entrée du PI (de manière à ce qu’il n’y ait pas plusieurs </a:t>
            </a:r>
            <a:r>
              <a:rPr lang="fr-CA" sz="1600" dirty="0" err="1" smtClean="0"/>
              <a:t>comutations</a:t>
            </a:r>
            <a:r>
              <a:rPr lang="fr-CA" sz="1600" dirty="0" smtClean="0"/>
              <a:t> par période)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nécessaire de saturer la partie intégrale du PI (éviter que l’erreur n’atteigne des niveaux trop élevés, ce qui rendrait le système plus lent à répondre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6755" y="1867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mise</a:t>
            </a:r>
            <a:r>
              <a:rPr lang="en-US" sz="2800" dirty="0" smtClean="0"/>
              <a:t> en oeuvre du concept</a:t>
            </a:r>
            <a:r>
              <a:rPr lang="en-US" sz="2800" dirty="0"/>
              <a:t> </a:t>
            </a:r>
            <a:r>
              <a:rPr lang="en-US" sz="2800" dirty="0" smtClean="0"/>
              <a:t>suite</a:t>
            </a:r>
            <a:endParaRPr lang="en-US" sz="2800" dirty="0"/>
          </a:p>
        </p:txBody>
      </p:sp>
      <p:pic>
        <p:nvPicPr>
          <p:cNvPr id="5" name="Picture 4" descr="Screen Shot 2014-02-23 at 3.51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5" y="751763"/>
            <a:ext cx="5071533" cy="2785029"/>
          </a:xfrm>
          <a:prstGeom prst="rect">
            <a:avLst/>
          </a:prstGeom>
        </p:spPr>
      </p:pic>
      <p:pic>
        <p:nvPicPr>
          <p:cNvPr id="2" name="Picture 1" descr="Drawin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67" y="3604281"/>
            <a:ext cx="5757331" cy="14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6755" y="6439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Implantation</a:t>
            </a:r>
            <a:br>
              <a:rPr lang="en-US" sz="2800" dirty="0" smtClean="0"/>
            </a:br>
            <a:r>
              <a:rPr lang="en-US" sz="2800" dirty="0" err="1" smtClean="0"/>
              <a:t>Matlab</a:t>
            </a:r>
            <a:r>
              <a:rPr lang="en-US" sz="2800" dirty="0" smtClean="0"/>
              <a:t> (SPS)</a:t>
            </a:r>
            <a:endParaRPr lang="en-US" sz="2800" dirty="0"/>
          </a:p>
        </p:txBody>
      </p:sp>
      <p:pic>
        <p:nvPicPr>
          <p:cNvPr id="2" name="Picture 1" descr="Icharge matla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5" y="2387600"/>
            <a:ext cx="4414296" cy="2408577"/>
          </a:xfrm>
          <a:prstGeom prst="rect">
            <a:avLst/>
          </a:prstGeom>
        </p:spPr>
      </p:pic>
      <p:pic>
        <p:nvPicPr>
          <p:cNvPr id="4" name="Picture 3" descr="Capture-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51" y="2387600"/>
            <a:ext cx="5478786" cy="240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5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Implantation </a:t>
            </a:r>
            <a:br>
              <a:rPr lang="en-CA" dirty="0" smtClean="0"/>
            </a:br>
            <a:r>
              <a:rPr lang="en-CA" dirty="0" smtClean="0"/>
              <a:t>PSIM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3" y="1930400"/>
            <a:ext cx="6764867" cy="200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aptur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33" y="3807464"/>
            <a:ext cx="6764866" cy="205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564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1877</Words>
  <Application>Microsoft Office PowerPoint</Application>
  <PresentationFormat>On-screen Show (4:3)</PresentationFormat>
  <Paragraphs>238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Times New Roman</vt:lpstr>
      <vt:lpstr>Trebuchet MS</vt:lpstr>
      <vt:lpstr>Wingdings 3</vt:lpstr>
      <vt:lpstr>Facet</vt:lpstr>
      <vt:lpstr>Acrobat Document</vt:lpstr>
      <vt:lpstr>Simulation d’une alimentation des électroaimants d’un accélérateur de particules. (RCC) </vt:lpstr>
      <vt:lpstr>Contexte et problématique</vt:lpstr>
      <vt:lpstr>Rappel des objectifs</vt:lpstr>
      <vt:lpstr>Rappel de la méthodologie</vt:lpstr>
      <vt:lpstr>Présentation du concept proposé</vt:lpstr>
      <vt:lpstr>Exemple de mise en oeuvre du concept: pont en H simplifié à 4 interrupteurs régulé en courant</vt:lpstr>
      <vt:lpstr>Exemple de mise en oeuvre du concept suite</vt:lpstr>
      <vt:lpstr>Implantation Matlab (SPS)</vt:lpstr>
      <vt:lpstr>Implantation  PSIM</vt:lpstr>
      <vt:lpstr>Implantation dans Opal-RT</vt:lpstr>
      <vt:lpstr>Conclusion sur l’illustration du concept méthodologique avec exemple préliminaire</vt:lpstr>
      <vt:lpstr>Diagramme des fonctionnalités</vt:lpstr>
      <vt:lpstr>Diagramme physique</vt:lpstr>
      <vt:lpstr>Conception définitive (DCP/DCN)</vt:lpstr>
      <vt:lpstr>Méthode de commande des blocs DCp,DCn</vt:lpstr>
      <vt:lpstr>Implantation SPS</vt:lpstr>
      <vt:lpstr>Conception définitive (AFE)</vt:lpstr>
      <vt:lpstr>Méthode de commande de l’AFE</vt:lpstr>
      <vt:lpstr>Implantation SPS</vt:lpstr>
      <vt:lpstr>Plan de test</vt:lpstr>
      <vt:lpstr>Registre de risques (1/4)</vt:lpstr>
      <vt:lpstr>Registre de risques (2/4)</vt:lpstr>
      <vt:lpstr>Registre de risques (3/4)</vt:lpstr>
      <vt:lpstr>Registre de risques (4/4)</vt:lpstr>
      <vt:lpstr>Gantt (1/2)</vt:lpstr>
      <vt:lpstr>Gantt (2/2)</vt:lpstr>
      <vt:lpstr>WBS (1/3)</vt:lpstr>
      <vt:lpstr>WBS (2/3)</vt:lpstr>
      <vt:lpstr>WBS (3/3)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(RCC)</dc:title>
  <dc:creator>Daniel Thibodeau</dc:creator>
  <cp:lastModifiedBy>Francis Valois</cp:lastModifiedBy>
  <cp:revision>33</cp:revision>
  <dcterms:created xsi:type="dcterms:W3CDTF">2014-02-23T18:09:28Z</dcterms:created>
  <dcterms:modified xsi:type="dcterms:W3CDTF">2014-02-24T04:57:55Z</dcterms:modified>
</cp:coreProperties>
</file>