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70" r:id="rId14"/>
    <p:sldId id="269" r:id="rId15"/>
    <p:sldId id="272" r:id="rId16"/>
    <p:sldId id="281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89F-35B5-A34B-B7C8-DC49B77156D3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E8CB-F099-334A-97A8-B886ED765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pic>
        <p:nvPicPr>
          <p:cNvPr id="2050" name="Picture 2" descr="D:\LiberT\Documents\GitHub\DesignIV\Remise\Documentation_technique\tex\Fig\AFE_13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29" y="1459606"/>
            <a:ext cx="4136571" cy="48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ocuments\GitHub\DesignIV\Remise\Documentation_technique\tex\Fig\AFE_45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9606"/>
            <a:ext cx="4474029" cy="49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2733" y="6302829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-45°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-135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23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7118"/>
            <a:ext cx="6447501" cy="1320800"/>
          </a:xfrm>
        </p:spPr>
        <p:txBody>
          <a:bodyPr/>
          <a:lstStyle/>
          <a:p>
            <a:r>
              <a:rPr lang="en-US" dirty="0" smtClean="0"/>
              <a:t>AFE </a:t>
            </a:r>
            <a:r>
              <a:rPr lang="en-US" dirty="0"/>
              <a:t>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charge </a:t>
            </a:r>
            <a:r>
              <a:rPr lang="en-US" dirty="0" smtClean="0"/>
              <a:t>non-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FE_3L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07518"/>
            <a:ext cx="7287872" cy="10299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711319"/>
            <a:ext cx="751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non-</a:t>
            </a:r>
            <a:r>
              <a:rPr lang="en-US" dirty="0" err="1" smtClean="0"/>
              <a:t>idéale,régulation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64642"/>
            <a:ext cx="7440577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d’un banc de </a:t>
            </a:r>
            <a:r>
              <a:rPr lang="en-US" sz="2400" dirty="0" err="1" smtClean="0"/>
              <a:t>condensateur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régulation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charge RC</a:t>
            </a:r>
            <a:endParaRPr lang="en-US" sz="2400" dirty="0"/>
          </a:p>
        </p:txBody>
      </p:sp>
      <p:pic>
        <p:nvPicPr>
          <p:cNvPr id="4" name="Picture 3" descr="Screen Shot 2014-03-29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9" y="939787"/>
            <a:ext cx="4803659" cy="487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63" y="5808880"/>
            <a:ext cx="802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Charge d’un banc de </a:t>
            </a:r>
            <a:r>
              <a:rPr lang="en-US" dirty="0" err="1" smtClean="0"/>
              <a:t>condensateur</a:t>
            </a:r>
            <a:r>
              <a:rPr lang="en-US" dirty="0" smtClean="0"/>
              <a:t> et alimentation d’un charge </a:t>
            </a:r>
            <a:r>
              <a:rPr lang="en-US" dirty="0" err="1" smtClean="0"/>
              <a:t>constante</a:t>
            </a:r>
            <a:r>
              <a:rPr lang="en-US" dirty="0" smtClean="0"/>
              <a:t> avec un AFE 3 </a:t>
            </a:r>
            <a:r>
              <a:rPr lang="en-US" dirty="0" err="1" smtClean="0"/>
              <a:t>niveaux</a:t>
            </a:r>
            <a:r>
              <a:rPr lang="en-US" dirty="0" smtClean="0"/>
              <a:t> avec </a:t>
            </a:r>
            <a:r>
              <a:rPr lang="en-US" dirty="0" err="1" smtClean="0"/>
              <a:t>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 (avec FP 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35157"/>
            <a:ext cx="6447501" cy="1320800"/>
          </a:xfrm>
        </p:spPr>
        <p:txBody>
          <a:bodyPr/>
          <a:lstStyle/>
          <a:p>
            <a:r>
              <a:rPr lang="en-US" dirty="0" smtClean="0"/>
              <a:t>AFE 3 </a:t>
            </a:r>
            <a:r>
              <a:rPr lang="en-US" dirty="0" err="1" smtClean="0"/>
              <a:t>niveaux</a:t>
            </a:r>
            <a:r>
              <a:rPr lang="en-US" dirty="0" smtClean="0"/>
              <a:t> NPC avec source </a:t>
            </a:r>
            <a:r>
              <a:rPr lang="en-US" dirty="0" err="1" smtClean="0"/>
              <a:t>idéale</a:t>
            </a:r>
            <a:endParaRPr lang="en-US" dirty="0"/>
          </a:p>
        </p:txBody>
      </p:sp>
      <p:pic>
        <p:nvPicPr>
          <p:cNvPr id="4" name="Picture 3" descr="DCP_DC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8612822" cy="4402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784" y="5352254"/>
            <a:ext cx="8173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Schéma</a:t>
            </a:r>
            <a:r>
              <a:rPr lang="en-US" dirty="0"/>
              <a:t> bloc </a:t>
            </a:r>
            <a:r>
              <a:rPr lang="en-US" dirty="0" smtClean="0"/>
              <a:t>du DCP/DCN</a:t>
            </a:r>
            <a:r>
              <a:rPr lang="en-US" baseline="-25000" dirty="0"/>
              <a:t> 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avec source </a:t>
            </a:r>
            <a:r>
              <a:rPr lang="en-US" dirty="0" err="1" smtClean="0"/>
              <a:t>idéale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régulation</a:t>
            </a:r>
            <a:r>
              <a:rPr lang="en-US" dirty="0" smtClean="0"/>
              <a:t> de courant MLI </a:t>
            </a:r>
            <a:r>
              <a:rPr lang="en-US" dirty="0" err="1" smtClean="0"/>
              <a:t>à</a:t>
            </a:r>
            <a:r>
              <a:rPr lang="en-US" dirty="0" smtClean="0"/>
              <a:t> la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</a:t>
            </a:r>
            <a:r>
              <a:rPr lang="en-US" sz="2400" dirty="0" err="1" smtClean="0"/>
              <a:t>précise</a:t>
            </a:r>
            <a:r>
              <a:rPr lang="en-US" sz="2400" dirty="0" smtClean="0"/>
              <a:t>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8" name="Picture 4" descr="D:\LiberT\Documents\GitHub\DesignIV\Remise\Documentation_technique\tex\comp_PSIM_S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31077"/>
            <a:ext cx="8636000" cy="51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062656" y="182741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Courant à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2499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3074" name="Picture 2" descr="D:\LiberT\Documents\GitHub\DesignIV\Remise\Documentation_technique\tex\Fig\err_cour_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3" y="1371600"/>
            <a:ext cx="9047621" cy="49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98085" y="1947155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du courant entre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4489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6" name="Picture 2" descr="D:\LiberT\Documents\GitHub\DesignIV\Remise\Documentation_technique\tex\Fig\moy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3694597"/>
            <a:ext cx="89178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iberT\Documents\GitHub\DesignIV\Remise\Documentation_technique\tex\Fig\moy_s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1434542"/>
            <a:ext cx="891789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498085" y="1260004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</a:t>
            </a:r>
            <a:endParaRPr lang="fr-CA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606943" y="3463765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PSIM</a:t>
            </a:r>
            <a:endParaRPr lang="fr-CA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323739" y="6159044"/>
            <a:ext cx="772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Essais</a:t>
            </a:r>
            <a:r>
              <a:rPr lang="en-CA" sz="2400" dirty="0" smtClean="0"/>
              <a:t> </a:t>
            </a:r>
            <a:r>
              <a:rPr lang="en-CA" sz="2400" dirty="0" err="1" smtClean="0"/>
              <a:t>effectués</a:t>
            </a:r>
            <a:r>
              <a:rPr lang="en-CA" sz="2400" dirty="0" smtClean="0"/>
              <a:t> </a:t>
            </a:r>
            <a:r>
              <a:rPr lang="en-CA" sz="2400" dirty="0" err="1" smtClean="0"/>
              <a:t>sur</a:t>
            </a:r>
            <a:r>
              <a:rPr lang="en-CA" sz="2400" dirty="0" smtClean="0"/>
              <a:t> un sinus 1Khz, 100Vcrête et 50Vdc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5451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4098" name="Picture 2" descr="D:\LiberT\Documents\GitHub\DesignIV\Remise\Documentation_technique\tex\Fig\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1967367"/>
            <a:ext cx="7569199" cy="30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6288" y="5198120"/>
            <a:ext cx="812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Fonction</a:t>
            </a:r>
            <a:r>
              <a:rPr lang="en-CA" sz="2400" dirty="0" smtClean="0"/>
              <a:t> du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</a:t>
            </a:r>
            <a:r>
              <a:rPr lang="en-CA" sz="2400" dirty="0" err="1" smtClean="0"/>
              <a:t>cascadé</a:t>
            </a:r>
            <a:r>
              <a:rPr lang="en-CA" sz="2400" dirty="0" smtClean="0"/>
              <a:t> 10 </a:t>
            </a:r>
            <a:r>
              <a:rPr lang="en-CA" sz="2400" dirty="0" err="1" smtClean="0"/>
              <a:t>fois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5122" name="Picture 2" descr="D:\LiberT\Documents\GitHub\DesignIV\Remise\Documentation_technique\tex\Fig\rep_freq_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" y="1906061"/>
            <a:ext cx="8363856" cy="39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16288" y="5828890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Réponse</a:t>
            </a:r>
            <a:r>
              <a:rPr lang="en-CA" sz="2400" dirty="0" smtClean="0"/>
              <a:t> en </a:t>
            </a:r>
            <a:r>
              <a:rPr lang="en-CA" sz="2400" dirty="0" err="1" smtClean="0"/>
              <a:t>fréquence</a:t>
            </a:r>
            <a:r>
              <a:rPr lang="en-CA" sz="2400" dirty="0" smtClean="0"/>
              <a:t> du bloc du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endParaRPr lang="fr-CA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028860" y="2571829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Sinus 1Khz, 100Vcrête et 50Vdc</a:t>
            </a:r>
            <a:endParaRPr lang="fr-CA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182399" y="629055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Utilisation pour signal à 1Khz 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6146" name="Picture 2" descr="D:\LiberT\Documents\GitHub\DesignIV\Remise\Documentation_technique\tex\Fig\tmoypsim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490837"/>
            <a:ext cx="8777513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70970" y="1990697"/>
            <a:ext cx="416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à la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0149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7171" name="Picture 3" descr="D:\LiberT\Documents\GitHub\DesignIV\Remise\Documentation_technique\tex\Fig\erre_ten_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32857"/>
            <a:ext cx="917713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8540" y="2596434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26206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8194" name="Picture 2" descr="D:\LiberT\Documents\GitHub\DesignIV\Remise\Documentation_technique\tex\Fig\err_ten_i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6675"/>
            <a:ext cx="9231086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8540" y="2596434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9218" name="Picture 2" descr="D:\LiberT\Documents\GitHub\DesignIV\Remise\Documentation_technique\tex\Fig\resul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2" y="1490837"/>
            <a:ext cx="8044542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657982" y="640418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SPS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42" name="Picture 2" descr="D:\LiberT\Documents\GitHub\DesignIV\Remise\Documentation_technique\tex\Fig\resul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88907"/>
            <a:ext cx="8559799" cy="50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804940" y="6396335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37519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</a:t>
            </a:r>
            <a:r>
              <a:rPr lang="fr-CA" sz="1800" dirty="0" smtClean="0"/>
              <a:t>quadrants à 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Redresseur triphasé 3 niveaux NPC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charger le banc de condensateurs et de maintenir la tension du bus CC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facteur de puissance côté réseau (régulation d’angle)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courant côté réseau (régulation de l’amplitude du courant)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17009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buClr>
                <a:schemeClr val="accent1"/>
              </a:buClr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4 quadrants formé par   l’association de 2 cellules onduleur NPC 3 niveaux triphasées</a:t>
            </a:r>
            <a:endParaRPr lang="fr-CA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fournir une forme de courant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précise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aux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électroaimants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les 4 quadrants (peut redonner de la puissance au banc de condensateur selon la tension appliquée sur les électroaimants)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</a:t>
            </a:r>
            <a:r>
              <a:rPr lang="en-US" dirty="0" err="1" smtClean="0"/>
              <a:t>modèle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FE_2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87914"/>
            <a:ext cx="7381938" cy="10432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231" y="5017571"/>
            <a:ext cx="78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, </a:t>
            </a:r>
            <a:r>
              <a:rPr lang="en-US" dirty="0" err="1" smtClean="0"/>
              <a:t>régulation</a:t>
            </a:r>
            <a:r>
              <a:rPr lang="en-US" dirty="0" smtClean="0"/>
              <a:t> de courant (amplitude et phase) par </a:t>
            </a:r>
            <a:r>
              <a:rPr lang="en-US" dirty="0" err="1" smtClean="0"/>
              <a:t>hystérésis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pic>
        <p:nvPicPr>
          <p:cNvPr id="4" name="Picture 3" descr="Screen Shot 2014-03-29 at 3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" y="1399886"/>
            <a:ext cx="4639347" cy="4699598"/>
          </a:xfrm>
          <a:prstGeom prst="rect">
            <a:avLst/>
          </a:prstGeom>
        </p:spPr>
      </p:pic>
      <p:pic>
        <p:nvPicPr>
          <p:cNvPr id="5" name="Picture 4" descr="Screen Shot 2014-03-29 at 3.32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399886"/>
            <a:ext cx="4602776" cy="4699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833" y="6099484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068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25307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1833" y="6099484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-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294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4800" dirty="0" smtClean="0">
                <a:solidFill>
                  <a:prstClr val="black"/>
                </a:solidFill>
              </a:rPr>
              <a:t>-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  <p:pic>
        <p:nvPicPr>
          <p:cNvPr id="3" name="Picture 2" descr="Screen Shot 2014-03-29 at 3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4" y="1601122"/>
            <a:ext cx="4720450" cy="4811962"/>
          </a:xfrm>
          <a:prstGeom prst="rect">
            <a:avLst/>
          </a:prstGeom>
        </p:spPr>
      </p:pic>
      <p:pic>
        <p:nvPicPr>
          <p:cNvPr id="8" name="Picture 7" descr="Screen Shot 2014-03-29 at 3.3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" y="1601122"/>
            <a:ext cx="4743000" cy="48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2733" y="6302829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45</a:t>
            </a:r>
            <a:r>
              <a:rPr lang="en-US" sz="3200" b="1" dirty="0"/>
              <a:t>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135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149504" y="2581441"/>
            <a:ext cx="6393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C’est</a:t>
            </a:r>
            <a:r>
              <a:rPr lang="en-US" sz="3200" b="1" dirty="0" smtClean="0">
                <a:solidFill>
                  <a:srgbClr val="FF0000"/>
                </a:solidFill>
              </a:rPr>
              <a:t> pas quoi faire?????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Non </a:t>
            </a:r>
            <a:r>
              <a:rPr lang="en-US" sz="3200" b="1" dirty="0" err="1" smtClean="0">
                <a:solidFill>
                  <a:srgbClr val="FF0000"/>
                </a:solidFill>
              </a:rPr>
              <a:t>fonctionnel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sur</a:t>
            </a:r>
            <a:r>
              <a:rPr lang="en-US" sz="3200" b="1" dirty="0" smtClean="0">
                <a:solidFill>
                  <a:srgbClr val="FF0000"/>
                </a:solidFill>
              </a:rPr>
              <a:t> PSIM et SPS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87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780</Words>
  <Application>Microsoft Office PowerPoint</Application>
  <PresentationFormat>Affichage à l'écran (4:3)</PresentationFormat>
  <Paragraphs>96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Facet</vt:lpstr>
      <vt:lpstr>Simulation d’une alimentation des électroaimants d’un accélérateur de particules. (RAE) </vt:lpstr>
      <vt:lpstr>Contexte et problématique</vt:lpstr>
      <vt:lpstr>Rappel des objectifs</vt:lpstr>
      <vt:lpstr>Rappel de la méthodologie</vt:lpstr>
      <vt:lpstr>Système complet</vt:lpstr>
      <vt:lpstr>AFE (modèle 2 niveaux sur charge idéale)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(fonctionnemnet 4 quadrants Psim)</vt:lpstr>
      <vt:lpstr>Régulation de courant permettant d’imposer le facteur de puissance et la puissance apparente (fonctionnemnet 4 quadrants Psim)</vt:lpstr>
      <vt:lpstr>AFE (modèle 3 niveaux sur charge non-idéale)</vt:lpstr>
      <vt:lpstr>Charge d’un banc de condensateur et régulation sur charge RC</vt:lpstr>
      <vt:lpstr>AFE 3 niveaux NPC avec source idéale</vt:lpstr>
      <vt:lpstr>DCP/DCN: Alimenter les électroaimants de l’accélérateur de particules avec une forme de courant précise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 </dc:title>
  <dc:creator>Daniel Thibodeau</dc:creator>
  <cp:lastModifiedBy>LiberT</cp:lastModifiedBy>
  <cp:revision>19</cp:revision>
  <dcterms:created xsi:type="dcterms:W3CDTF">2014-03-29T18:45:34Z</dcterms:created>
  <dcterms:modified xsi:type="dcterms:W3CDTF">2014-03-30T04:24:35Z</dcterms:modified>
</cp:coreProperties>
</file>