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84" r:id="rId7"/>
    <p:sldId id="278" r:id="rId8"/>
    <p:sldId id="279" r:id="rId9"/>
    <p:sldId id="280" r:id="rId10"/>
    <p:sldId id="281" r:id="rId11"/>
    <p:sldId id="259" r:id="rId12"/>
    <p:sldId id="285" r:id="rId13"/>
    <p:sldId id="257" r:id="rId14"/>
    <p:sldId id="260" r:id="rId15"/>
    <p:sldId id="261" r:id="rId16"/>
    <p:sldId id="262" r:id="rId17"/>
    <p:sldId id="263" r:id="rId18"/>
    <p:sldId id="282" r:id="rId19"/>
    <p:sldId id="283" r:id="rId20"/>
    <p:sldId id="266" r:id="rId21"/>
    <p:sldId id="267" r:id="rId22"/>
    <p:sldId id="271" r:id="rId23"/>
    <p:sldId id="272" r:id="rId24"/>
    <p:sldId id="273" r:id="rId25"/>
    <p:sldId id="274" r:id="rId26"/>
    <p:sldId id="268" r:id="rId27"/>
    <p:sldId id="269" r:id="rId28"/>
    <p:sldId id="270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1" autoAdjust="0"/>
  </p:normalViewPr>
  <p:slideViewPr>
    <p:cSldViewPr snapToGrid="0">
      <p:cViewPr varScale="1">
        <p:scale>
          <a:sx n="118" d="100"/>
          <a:sy n="118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2.xml"/><Relationship Id="rId7" Type="http://schemas.openxmlformats.org/officeDocument/2006/relationships/image" Target="../media/image1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07067" y="2898145"/>
            <a:ext cx="7766936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07067" y="4544447"/>
            <a:ext cx="7766936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936355" y="1270566"/>
            <a:ext cx="5578050" cy="548755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</a:t>
            </a:r>
            <a:r>
              <a:rPr lang="fr-CA" dirty="0" smtClean="0"/>
              <a:t>contrôlé </a:t>
            </a:r>
            <a:r>
              <a:rPr lang="fr-CA" dirty="0" smtClean="0"/>
              <a:t>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</a:t>
            </a:r>
            <a:r>
              <a:rPr lang="fr-CA" dirty="0" smtClean="0"/>
              <a:t>vert </a:t>
            </a:r>
            <a:r>
              <a:rPr lang="fr-CA" dirty="0" smtClean="0"/>
              <a:t>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</a:t>
            </a:r>
            <a:r>
              <a:rPr lang="fr-CA" dirty="0" smtClean="0"/>
              <a:t>vert </a:t>
            </a:r>
            <a:r>
              <a:rPr lang="fr-CA" dirty="0" smtClean="0"/>
              <a:t>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1762" r="1037" b="2869"/>
          <a:stretch/>
        </p:blipFill>
        <p:spPr>
          <a:xfrm>
            <a:off x="453154" y="1488935"/>
            <a:ext cx="5186995" cy="419167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2354075" y="5806657"/>
            <a:ext cx="14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 err="1" smtClean="0"/>
              <a:t>P.Viarouge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360489"/>
            <a:ext cx="8596668" cy="549751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Livrer 3 outils de 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lvl="1"/>
            <a:r>
              <a:rPr lang="fr-CA" dirty="0" smtClean="0"/>
              <a:t>Vont valider que la conception choisie est fonctionnelle</a:t>
            </a:r>
          </a:p>
          <a:p>
            <a:pPr lvl="1"/>
            <a:r>
              <a:rPr lang="fr-CA" dirty="0" smtClean="0"/>
              <a:t>Vont comparer différents paramètres de dimensionnement</a:t>
            </a:r>
          </a:p>
          <a:p>
            <a:pPr marL="742950" lvl="2" indent="-342900"/>
            <a:r>
              <a:rPr lang="fr-CA" dirty="0" smtClean="0"/>
              <a:t>Matlab (Simulink)</a:t>
            </a:r>
          </a:p>
          <a:p>
            <a:pPr marL="1200150" lvl="3" indent="-342900"/>
            <a:r>
              <a:rPr lang="fr-CA" dirty="0" smtClean="0"/>
              <a:t>Outil de simulation générique. </a:t>
            </a:r>
            <a:r>
              <a:rPr lang="fr-CA" dirty="0" smtClean="0"/>
              <a:t>Permets </a:t>
            </a:r>
            <a:r>
              <a:rPr lang="fr-CA" dirty="0" smtClean="0"/>
              <a:t>de simuler tout type de circuits, toutefois ce côté générique cause des temps de simulation beaucoup plus </a:t>
            </a:r>
            <a:r>
              <a:rPr lang="fr-CA" dirty="0" smtClean="0"/>
              <a:t>longs </a:t>
            </a:r>
            <a:r>
              <a:rPr lang="fr-CA" dirty="0" smtClean="0"/>
              <a:t>pour une même précision </a:t>
            </a:r>
            <a:r>
              <a:rPr lang="fr-CA" dirty="0" smtClean="0"/>
              <a:t>comparée </a:t>
            </a:r>
            <a:r>
              <a:rPr lang="fr-CA" dirty="0" smtClean="0"/>
              <a:t>à des simulateurs </a:t>
            </a:r>
            <a:r>
              <a:rPr lang="fr-CA" dirty="0" smtClean="0"/>
              <a:t>spécifiques. </a:t>
            </a:r>
            <a:r>
              <a:rPr lang="fr-CA" dirty="0" smtClean="0"/>
              <a:t>Problématique au niveau des variations rapides.</a:t>
            </a:r>
          </a:p>
          <a:p>
            <a:pPr marL="742950" lvl="2" indent="-342900"/>
            <a:r>
              <a:rPr lang="fr-CA" dirty="0"/>
              <a:t>PSIM</a:t>
            </a:r>
          </a:p>
          <a:p>
            <a:pPr marL="1200150" lvl="3" indent="-342900"/>
            <a:r>
              <a:rPr lang="fr-CA" dirty="0"/>
              <a:t>PSIM est spécialement conçu pour les </a:t>
            </a:r>
            <a:r>
              <a:rPr lang="fr-CA" dirty="0" smtClean="0"/>
              <a:t>circuits </a:t>
            </a:r>
            <a:r>
              <a:rPr lang="fr-CA" dirty="0"/>
              <a:t>d’électronique de puissance et des </a:t>
            </a:r>
            <a:r>
              <a:rPr lang="fr-CA" dirty="0" smtClean="0"/>
              <a:t>contrôles </a:t>
            </a:r>
            <a:r>
              <a:rPr lang="fr-CA" dirty="0"/>
              <a:t>de moteur tandis que les simulateurs génériques sont </a:t>
            </a:r>
            <a:r>
              <a:rPr lang="fr-CA" dirty="0" smtClean="0"/>
              <a:t>conçus </a:t>
            </a:r>
            <a:r>
              <a:rPr lang="fr-CA" dirty="0"/>
              <a:t>pour les </a:t>
            </a:r>
            <a:r>
              <a:rPr lang="fr-CA" dirty="0" smtClean="0"/>
              <a:t>circuits électriques </a:t>
            </a:r>
            <a:r>
              <a:rPr lang="fr-CA" dirty="0"/>
              <a:t>de base. Ceci permet une meilleure rapidité et une meilleure précision. </a:t>
            </a:r>
            <a:endParaRPr lang="fr-CA" dirty="0" smtClean="0"/>
          </a:p>
          <a:p>
            <a:pPr marL="742950" lvl="2" indent="-342900"/>
            <a:r>
              <a:rPr lang="fr-CA" dirty="0" err="1" smtClean="0"/>
              <a:t>Opal</a:t>
            </a:r>
            <a:r>
              <a:rPr lang="fr-CA" dirty="0" smtClean="0"/>
              <a:t>-RT</a:t>
            </a:r>
          </a:p>
          <a:p>
            <a:pPr marL="1200150" lvl="3" indent="-342900"/>
            <a:r>
              <a:rPr lang="fr-CA" dirty="0" smtClean="0"/>
              <a:t>Simulateur en </a:t>
            </a:r>
            <a:r>
              <a:rPr lang="fr-CA" dirty="0" smtClean="0"/>
              <a:t>temps réel, </a:t>
            </a:r>
            <a:r>
              <a:rPr lang="fr-CA" dirty="0" smtClean="0"/>
              <a:t>permet une comparaison directe avec le procédé implanté. Meilleur pour </a:t>
            </a:r>
            <a:r>
              <a:rPr lang="fr-CA" dirty="0"/>
              <a:t>l</a:t>
            </a:r>
            <a:r>
              <a:rPr lang="fr-CA" dirty="0" smtClean="0"/>
              <a:t>es tests d’intégration (Pas de simulation : &gt; 10 µs dans le cas du HYPERSIM). </a:t>
            </a:r>
            <a:r>
              <a:rPr lang="fr-CA" dirty="0" smtClean="0"/>
              <a:t>Permets </a:t>
            </a:r>
            <a:r>
              <a:rPr lang="fr-CA" dirty="0" smtClean="0"/>
              <a:t>de réaliser une simulation en </a:t>
            </a:r>
            <a:r>
              <a:rPr lang="fr-CA" dirty="0" smtClean="0"/>
              <a:t>temps réel </a:t>
            </a:r>
            <a:r>
              <a:rPr lang="fr-CA" dirty="0" smtClean="0"/>
              <a:t>à partir d’un fichier de simulation Matlab.</a:t>
            </a:r>
          </a:p>
          <a:p>
            <a:pPr marL="1200150" lvl="3" indent="-342900"/>
            <a:r>
              <a:rPr lang="fr-CA" dirty="0"/>
              <a:t>Implantation du procédé de façon pratique (comme un circuit électrique) au lieu d’une résolution d’équation </a:t>
            </a:r>
            <a:r>
              <a:rPr lang="fr-CA" dirty="0" smtClean="0"/>
              <a:t>mathématique comme les simulateurs hors-ligne.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360489"/>
            <a:ext cx="8596668" cy="5173661"/>
          </a:xfrm>
        </p:spPr>
        <p:txBody>
          <a:bodyPr>
            <a:normAutofit/>
          </a:bodyPr>
          <a:lstStyle/>
          <a:p>
            <a:r>
              <a:rPr lang="fr-CA" dirty="0"/>
              <a:t>Documenter le fonctionnement des outils de dimensionnement et de simulation</a:t>
            </a:r>
          </a:p>
          <a:p>
            <a:pPr lvl="1"/>
            <a:r>
              <a:rPr lang="fr-CA" dirty="0"/>
              <a:t>Présenter des exemples d’utilisation</a:t>
            </a:r>
          </a:p>
          <a:p>
            <a:r>
              <a:rPr lang="fr-CA" dirty="0"/>
              <a:t>Implanter une validation croisée des 3 simulateurs</a:t>
            </a:r>
          </a:p>
          <a:p>
            <a:pPr lvl="1"/>
            <a:r>
              <a:rPr lang="fr-CA" dirty="0" smtClean="0"/>
              <a:t>Permets </a:t>
            </a:r>
            <a:r>
              <a:rPr lang="fr-CA" dirty="0"/>
              <a:t>de compenser les faiblesses de chacun des simulateurs</a:t>
            </a:r>
          </a:p>
          <a:p>
            <a:pPr lvl="1"/>
            <a:r>
              <a:rPr lang="fr-CA" dirty="0"/>
              <a:t>Simulateur Temps-Réel : </a:t>
            </a:r>
          </a:p>
          <a:p>
            <a:pPr lvl="2"/>
            <a:r>
              <a:rPr lang="fr-CA" dirty="0" smtClean="0"/>
              <a:t>Meilleure comparaison </a:t>
            </a:r>
            <a:r>
              <a:rPr lang="fr-CA" dirty="0"/>
              <a:t>avec le procédé réel du fait de sa structure de </a:t>
            </a:r>
            <a:r>
              <a:rPr lang="fr-CA" dirty="0" smtClean="0"/>
              <a:t>simulation</a:t>
            </a:r>
          </a:p>
          <a:p>
            <a:pPr lvl="1"/>
            <a:r>
              <a:rPr lang="fr-CA" dirty="0" smtClean="0"/>
              <a:t>Simulateur </a:t>
            </a:r>
            <a:r>
              <a:rPr lang="fr-CA" dirty="0"/>
              <a:t>hors-ligne (Simulink, PSIM):</a:t>
            </a:r>
          </a:p>
          <a:p>
            <a:pPr lvl="2"/>
            <a:r>
              <a:rPr lang="fr-CA" dirty="0" smtClean="0"/>
              <a:t>Permets </a:t>
            </a:r>
            <a:r>
              <a:rPr lang="fr-CA" dirty="0"/>
              <a:t>de valider les modèles mathématiques utilisés dans la conception de l’alimentation</a:t>
            </a:r>
          </a:p>
          <a:p>
            <a:pPr lvl="1"/>
            <a:r>
              <a:rPr lang="fr-CA" dirty="0"/>
              <a:t>Possibilité de différences </a:t>
            </a:r>
            <a:r>
              <a:rPr lang="fr-CA" dirty="0" smtClean="0"/>
              <a:t>marquées </a:t>
            </a:r>
            <a:r>
              <a:rPr lang="fr-CA" dirty="0"/>
              <a:t>entre les deux types de </a:t>
            </a:r>
            <a:r>
              <a:rPr lang="fr-CA" dirty="0" smtClean="0"/>
              <a:t>simulateurs</a:t>
            </a:r>
          </a:p>
          <a:p>
            <a:pPr lvl="2"/>
            <a:r>
              <a:rPr lang="fr-CA" dirty="0" smtClean="0"/>
              <a:t>Choix de la meilleure implantation à l’aide de tests pratiques.</a:t>
            </a:r>
          </a:p>
        </p:txBody>
      </p:sp>
    </p:spTree>
    <p:extLst>
      <p:ext uri="{BB962C8B-B14F-4D97-AF65-F5344CB8AC3E}">
        <p14:creationId xmlns:p14="http://schemas.microsoft.com/office/powerpoint/2010/main" val="7587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38870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grpSp>
        <p:nvGrpSpPr>
          <p:cNvPr id="2" name="Group 1"/>
          <p:cNvGrpSpPr/>
          <p:nvPr>
            <p:custDataLst>
              <p:tags r:id="rId2"/>
            </p:custDataLst>
          </p:nvPr>
        </p:nvGrpSpPr>
        <p:grpSpPr>
          <a:xfrm>
            <a:off x="304799" y="1473201"/>
            <a:ext cx="11774931" cy="5149850"/>
            <a:chOff x="304799" y="1473201"/>
            <a:chExt cx="11774931" cy="5149850"/>
          </a:xfrm>
        </p:grpSpPr>
        <p:pic>
          <p:nvPicPr>
            <p:cNvPr id="2050" name="Picture 2" descr="D:\LiberT\Desktop\simu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99" y="1473201"/>
              <a:ext cx="6950628" cy="358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LiberT\Desktop\à la source.JP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668" y="2794001"/>
              <a:ext cx="7104062" cy="38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42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79748" y="1398354"/>
            <a:ext cx="6236753" cy="4842773"/>
          </a:xfrm>
        </p:spPr>
        <p:txBody>
          <a:bodyPr/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</a:t>
            </a:r>
            <a:r>
              <a:rPr lang="fr-CA" dirty="0" smtClean="0"/>
              <a:t>le </a:t>
            </a:r>
            <a:r>
              <a:rPr lang="fr-CA" dirty="0" smtClean="0"/>
              <a:t>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0351" y="3498478"/>
            <a:ext cx="434975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0" y="3512747"/>
            <a:ext cx="183329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27588" y="3441402"/>
            <a:ext cx="655695" cy="606423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1441278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3" y="609600"/>
            <a:ext cx="10832495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(1/2)</a:t>
            </a:r>
            <a:br>
              <a:rPr lang="fr-CA" dirty="0" smtClean="0"/>
            </a:br>
            <a:r>
              <a:rPr lang="fr-CA" sz="1800" i="1" dirty="0" smtClean="0"/>
              <a:t>*Voir les dernières pages du PDF pour plus de précision</a:t>
            </a:r>
            <a:endParaRPr lang="en-US" sz="1800" i="1" dirty="0"/>
          </a:p>
        </p:txBody>
      </p:sp>
      <p:grpSp>
        <p:nvGrpSpPr>
          <p:cNvPr id="11" name="Group 8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94734" y="1930400"/>
            <a:ext cx="11790625" cy="3771900"/>
            <a:chOff x="-877" y="651"/>
            <a:chExt cx="9434" cy="3018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-877" y="651"/>
              <a:ext cx="9434" cy="30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7" y="651"/>
              <a:ext cx="9440" cy="30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42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85029" y="2565501"/>
            <a:ext cx="5241520" cy="2415939"/>
          </a:xfrm>
        </p:spPr>
        <p:txBody>
          <a:bodyPr>
            <a:normAutofit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03" y="1210121"/>
            <a:ext cx="5613712" cy="51267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45828" y="6336821"/>
            <a:ext cx="5130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/>
              <a:t>Source: http</a:t>
            </a:r>
            <a:r>
              <a:rPr lang="fr-FR" sz="1200" dirty="0"/>
              <a:t>://project-integration-accelerateurs.web.cern.ch/project-Integration-Accelerateurs/frame_integration.htm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549" y="127000"/>
            <a:ext cx="10979993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(2/2)</a:t>
            </a:r>
            <a:br>
              <a:rPr lang="fr-CA" dirty="0" smtClean="0"/>
            </a:br>
            <a:r>
              <a:rPr lang="fr-CA" sz="2000" i="1" dirty="0"/>
              <a:t>*Voir les dernières pages du PDF pour plus de précision</a:t>
            </a:r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9550" y="1195615"/>
            <a:ext cx="11838150" cy="3684588"/>
            <a:chOff x="134" y="1143"/>
            <a:chExt cx="8180" cy="254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" y="1143"/>
              <a:ext cx="8180" cy="25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1143"/>
              <a:ext cx="8186" cy="25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8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71935" y="4972029"/>
            <a:ext cx="11805765" cy="2037010"/>
            <a:chOff x="125" y="2942"/>
            <a:chExt cx="8763" cy="151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2" y="3130"/>
              <a:ext cx="8746" cy="1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" y="2942"/>
              <a:ext cx="8752" cy="1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94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WBS (1/3)</a:t>
            </a:r>
            <a:br>
              <a:rPr lang="fr-CA" dirty="0" smtClean="0"/>
            </a:br>
            <a:r>
              <a:rPr lang="fr-CA" sz="2200" i="1" dirty="0"/>
              <a:t>*Voir les dernières pages du PDF pour plus de précision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8"/>
          <a:stretch/>
        </p:blipFill>
        <p:spPr>
          <a:xfrm>
            <a:off x="351756" y="1930400"/>
            <a:ext cx="11662659" cy="398417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32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6"/>
          <a:stretch/>
        </p:blipFill>
        <p:spPr>
          <a:xfrm>
            <a:off x="341087" y="85779"/>
            <a:ext cx="11611026" cy="659079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49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WBS (1/3)</a:t>
            </a:r>
            <a:br>
              <a:rPr lang="fr-CA" dirty="0"/>
            </a:br>
            <a:r>
              <a:rPr lang="fr-CA" sz="2000" i="1" dirty="0"/>
              <a:t>*Voir les dernières pages du PDF pour plus de précision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767113"/>
            <a:ext cx="11638808" cy="447252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10239278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56151" y="1236905"/>
            <a:ext cx="5794202" cy="529826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688" y="1564428"/>
            <a:ext cx="3991454" cy="447312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1143688" y="6073501"/>
            <a:ext cx="399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Source</a:t>
            </a:r>
            <a:r>
              <a:rPr lang="de-DE" sz="1200" dirty="0" smtClean="0"/>
              <a:t>: http</a:t>
            </a:r>
            <a:r>
              <a:rPr lang="de-DE" sz="1200" dirty="0"/>
              <a:t>://psb-machine.web.cern.ch/psb-machine/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2591" y="3823639"/>
            <a:ext cx="11007762" cy="3091005"/>
          </a:xfrm>
        </p:spPr>
        <p:txBody>
          <a:bodyPr>
            <a:normAutofit fontScale="625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</a:t>
            </a:r>
            <a:r>
              <a:rPr lang="fr-CA" sz="2600" dirty="0" smtClean="0"/>
              <a:t>constitué </a:t>
            </a:r>
            <a:r>
              <a:rPr lang="fr-CA" sz="2600" dirty="0" smtClean="0"/>
              <a:t>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crête.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</a:t>
            </a:r>
            <a:r>
              <a:rPr lang="fr-CA" sz="2600" dirty="0" smtClean="0"/>
              <a:t>Dois </a:t>
            </a:r>
            <a:r>
              <a:rPr lang="fr-CA" sz="2600" dirty="0" smtClean="0"/>
              <a:t>fournir une puissance crête de 18MW à une série d’électroaimants correspondant à une charge de 0.1H et de 0.28Ω.</a:t>
            </a:r>
          </a:p>
          <a:p>
            <a:r>
              <a:rPr lang="fr-CA" sz="2600" dirty="0" smtClean="0"/>
              <a:t>Les 3 phases des cellules NPC du convertisseur CC-CC sont </a:t>
            </a:r>
            <a:r>
              <a:rPr lang="fr-CA" sz="2600" dirty="0" smtClean="0"/>
              <a:t>associées </a:t>
            </a:r>
            <a:r>
              <a:rPr lang="fr-CA" sz="2600" dirty="0" smtClean="0"/>
              <a:t>par les inductances de découplage (permettant aux différentes cellules d’alimenter simultanément l’électroaimant)</a:t>
            </a:r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46" y="1270000"/>
            <a:ext cx="8012650" cy="22940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022940" y="3562824"/>
            <a:ext cx="144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P. </a:t>
            </a:r>
            <a:r>
              <a:rPr lang="en-US" sz="1200" dirty="0" err="1" smtClean="0"/>
              <a:t>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3541" y="1631191"/>
            <a:ext cx="9971369" cy="402596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745693" y="5826995"/>
            <a:ext cx="144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P. </a:t>
            </a:r>
            <a:r>
              <a:rPr lang="en-US" sz="1200" dirty="0" err="1" smtClean="0"/>
              <a:t>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0034" y="101600"/>
            <a:ext cx="8596668" cy="1320800"/>
          </a:xfrm>
        </p:spPr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93653" y="1398354"/>
            <a:ext cx="5456700" cy="5165350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IGBT est décalée de 120°</a:t>
            </a:r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94" y="738615"/>
            <a:ext cx="3665106" cy="289775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 descr="Screen Shot 2014-01-27 at 9.41.24 AM.png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5491" r="5827" b="5972"/>
          <a:stretch/>
        </p:blipFill>
        <p:spPr>
          <a:xfrm>
            <a:off x="922491" y="4240227"/>
            <a:ext cx="4482989" cy="193399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013088" y="6313754"/>
            <a:ext cx="4128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Figure 10 du document </a:t>
            </a:r>
            <a:r>
              <a:rPr lang="en-US" sz="1200" dirty="0" smtClean="0"/>
              <a:t>D3176</a:t>
            </a:r>
            <a:r>
              <a:rPr lang="en-US" sz="1200" dirty="0" smtClean="0"/>
              <a:t>, Techniques de </a:t>
            </a:r>
            <a:r>
              <a:rPr lang="en-US" sz="1200" dirty="0" err="1" smtClean="0"/>
              <a:t>l’ingénieur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148647" y="3630300"/>
            <a:ext cx="584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1 du document Modeling, </a:t>
            </a:r>
            <a:r>
              <a:rPr lang="en-US" sz="1200" dirty="0"/>
              <a:t>Simulation and Analysis of Three-Level Neutral Point Clamped Inverter Using </a:t>
            </a:r>
            <a:r>
              <a:rPr lang="en-US" sz="1200" dirty="0" err="1"/>
              <a:t>Matlab</a:t>
            </a:r>
            <a:r>
              <a:rPr lang="en-US" sz="1200" dirty="0"/>
              <a:t>/Simulink/Power System </a:t>
            </a:r>
            <a:r>
              <a:rPr lang="en-US" sz="1200" dirty="0" err="1"/>
              <a:t>Blockset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5581" y="204998"/>
            <a:ext cx="8596668" cy="1320800"/>
          </a:xfrm>
        </p:spPr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7664" y="4848002"/>
            <a:ext cx="8788819" cy="1706288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" y="876090"/>
            <a:ext cx="4026402" cy="33881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Picture 17" descr="Screen Shot 2014-01-27 at 10.03.27 AM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18" y="879154"/>
            <a:ext cx="3791336" cy="33851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788756" y="4279138"/>
            <a:ext cx="802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8.3-1 et 8.3-2 </a:t>
            </a:r>
            <a:r>
              <a:rPr lang="en-US" sz="1200" dirty="0" err="1" smtClean="0"/>
              <a:t>tirées</a:t>
            </a:r>
            <a:r>
              <a:rPr lang="en-US" sz="1200" dirty="0" smtClean="0"/>
              <a:t> </a:t>
            </a:r>
            <a:r>
              <a:rPr lang="en-US" sz="1200" dirty="0" smtClean="0"/>
              <a:t>du </a:t>
            </a:r>
            <a:r>
              <a:rPr lang="en-US" sz="1200" dirty="0" err="1" smtClean="0"/>
              <a:t>livre</a:t>
            </a:r>
            <a:r>
              <a:rPr lang="en-US" sz="1200" dirty="0" smtClean="0"/>
              <a:t> High Power Converters and AC Drives, Bin Wu, </a:t>
            </a:r>
            <a:r>
              <a:rPr lang="en-US" sz="1200" dirty="0" err="1" smtClean="0"/>
              <a:t>éditions</a:t>
            </a:r>
            <a:r>
              <a:rPr lang="en-US" sz="1200" dirty="0" smtClean="0"/>
              <a:t> IEEE press.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936355" y="1270566"/>
            <a:ext cx="5578050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" y="1272017"/>
            <a:ext cx="4928043" cy="50478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ctangle 2"/>
          <p:cNvSpPr/>
          <p:nvPr>
            <p:custDataLst>
              <p:tags r:id="rId4"/>
            </p:custDataLst>
          </p:nvPr>
        </p:nvSpPr>
        <p:spPr>
          <a:xfrm>
            <a:off x="1002907" y="6319881"/>
            <a:ext cx="4118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Figure </a:t>
            </a:r>
            <a:r>
              <a:rPr lang="en-US" sz="1200" dirty="0" smtClean="0"/>
              <a:t>16 </a:t>
            </a:r>
            <a:r>
              <a:rPr lang="en-US" sz="1200" dirty="0"/>
              <a:t>du document </a:t>
            </a:r>
            <a:r>
              <a:rPr lang="en-US" sz="1200" dirty="0" smtClean="0"/>
              <a:t>D3176</a:t>
            </a:r>
            <a:r>
              <a:rPr lang="en-US" sz="1200" dirty="0"/>
              <a:t>, Techniques de </a:t>
            </a:r>
            <a:r>
              <a:rPr lang="en-US" sz="1200" dirty="0" err="1"/>
              <a:t>l’ingénieur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2881</TotalTime>
  <Words>2507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  <vt:lpstr>Gantt (1/2) *Voir les dernières pages du PDF pour plus de précision</vt:lpstr>
      <vt:lpstr>Gantt (2/2) *Voir les dernières pages du PDF pour plus de précision</vt:lpstr>
      <vt:lpstr>WBS (1/3) *Voir les dernières pages du PDF pour plus de précision</vt:lpstr>
      <vt:lpstr>WBS (2/3)</vt:lpstr>
      <vt:lpstr>WBS (1/3) *Voir les dernières pages du PDF pour plus de précision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52</cp:revision>
  <dcterms:created xsi:type="dcterms:W3CDTF">2014-01-23T04:20:18Z</dcterms:created>
  <dcterms:modified xsi:type="dcterms:W3CDTF">2014-01-27T17:22:42Z</dcterms:modified>
</cp:coreProperties>
</file>