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-84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5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1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34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346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80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126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86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6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1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6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7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9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7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4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0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670039" y="6041362"/>
            <a:ext cx="911939" cy="365125"/>
          </a:xfrm>
        </p:spPr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42240" y="6041362"/>
            <a:ext cx="62976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55569" y="6041362"/>
            <a:ext cx="683339" cy="365125"/>
          </a:xfrm>
        </p:spPr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 flipH="1">
            <a:off x="-1224508" y="-8467"/>
            <a:ext cx="13416502" cy="6866467"/>
            <a:chOff x="-1216551" y="-8467"/>
            <a:chExt cx="13416502" cy="686646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Isosceles Triangle 9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30660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4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95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3" y="-8467"/>
            <a:ext cx="13416502" cy="6866467"/>
            <a:chOff x="-1216551" y="-8467"/>
            <a:chExt cx="13416502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908A9-1E53-4D85-A76B-A28D8BCB5503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9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9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Simulation d’une alimentation des électroaimants d’un accélérateur de</a:t>
            </a:r>
            <a:r>
              <a:rPr lang="fr-CA" b="1" cap="all" dirty="0"/>
              <a:t> </a:t>
            </a:r>
            <a:r>
              <a:rPr lang="fr-CA" dirty="0"/>
              <a:t>particules.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Par l’équipe </a:t>
            </a:r>
            <a:r>
              <a:rPr lang="fr-FR" dirty="0" err="1" smtClean="0"/>
              <a:t>Électrosim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9403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err="1" smtClean="0"/>
              <a:t>État</a:t>
            </a:r>
            <a:r>
              <a:rPr lang="en-US" dirty="0" smtClean="0"/>
              <a:t> de la situation (2/2)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Tests </a:t>
            </a:r>
            <a:r>
              <a:rPr lang="en-US" sz="2800" dirty="0" err="1" smtClean="0"/>
              <a:t>préliminaires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212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Diagramme de </a:t>
            </a:r>
            <a:r>
              <a:rPr lang="fr-FR" b="1" dirty="0" smtClean="0"/>
              <a:t>contexte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4806735" y="-989472"/>
            <a:ext cx="3521850" cy="4179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/>
          </a:p>
        </p:txBody>
      </p:sp>
      <p:pic>
        <p:nvPicPr>
          <p:cNvPr id="6" name="Picture 5" descr="Contexte_D4 - New P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90" y="1314373"/>
            <a:ext cx="9839897" cy="498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06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Diagramme</a:t>
            </a:r>
            <a:r>
              <a:rPr lang="en-US" dirty="0" smtClean="0"/>
              <a:t> des </a:t>
            </a:r>
            <a:r>
              <a:rPr lang="en-US" dirty="0" err="1" smtClean="0"/>
              <a:t>propriétés</a:t>
            </a:r>
            <a:r>
              <a:rPr lang="en-US" dirty="0" smtClean="0"/>
              <a:t> </a:t>
            </a:r>
            <a:r>
              <a:rPr lang="en-US" dirty="0" err="1" smtClean="0"/>
              <a:t>fonctionnelles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7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et problématique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CA" dirty="0" smtClean="0"/>
              <a:t>Le CERN: Organisation européenne pour la recherche nucléaire</a:t>
            </a:r>
          </a:p>
          <a:p>
            <a:pPr lvl="1"/>
            <a:r>
              <a:rPr lang="fr-CA" dirty="0" smtClean="0"/>
              <a:t>Recherche sur les particules fondamentales</a:t>
            </a:r>
          </a:p>
          <a:p>
            <a:pPr lvl="1"/>
            <a:r>
              <a:rPr lang="fr-CA" dirty="0" smtClean="0"/>
              <a:t>Utilisation d’accélérateurs de particules pour créer des collisions à haute énergie (~8TeV total)</a:t>
            </a:r>
          </a:p>
          <a:p>
            <a:pPr lvl="1"/>
            <a:r>
              <a:rPr lang="fr-CA" dirty="0" smtClean="0"/>
              <a:t>Nécessite des alimentations électroniques de haute puissance</a:t>
            </a:r>
          </a:p>
          <a:p>
            <a:r>
              <a:rPr lang="fr-CA" dirty="0" smtClean="0"/>
              <a:t>Le laboratoire du CERN désir remplacer l’alimentation actuelle du Booster du Synchrotron.</a:t>
            </a:r>
          </a:p>
          <a:p>
            <a:pPr lvl="1"/>
            <a:r>
              <a:rPr lang="fr-CA" dirty="0" smtClean="0"/>
              <a:t>Nécessite la conception d’une nouvelle alimentation électronique à haute puissance </a:t>
            </a:r>
          </a:p>
          <a:p>
            <a:pPr lvl="1"/>
            <a:r>
              <a:rPr lang="fr-CA" dirty="0" smtClean="0"/>
              <a:t>La nouvelle alimentation doit permettre une augmentation de puissance et une meilleure efficacité.</a:t>
            </a:r>
          </a:p>
          <a:p>
            <a:pPr lvl="1"/>
            <a:r>
              <a:rPr lang="fr-CA" dirty="0" smtClean="0"/>
              <a:t>Une telle conception requiert un outil de CAO permettant de tester plusieurs configurations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00082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Objectifs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Livrer </a:t>
            </a:r>
            <a:r>
              <a:rPr lang="fr-CA" dirty="0" smtClean="0"/>
              <a:t>3 outils </a:t>
            </a:r>
            <a:r>
              <a:rPr lang="fr-CA" dirty="0"/>
              <a:t>de </a:t>
            </a:r>
            <a:r>
              <a:rPr lang="fr-CA" dirty="0" smtClean="0"/>
              <a:t>dimensionnement</a:t>
            </a:r>
          </a:p>
          <a:p>
            <a:pPr lvl="1"/>
            <a:r>
              <a:rPr lang="fr-CA" dirty="0" smtClean="0"/>
              <a:t>Convivial</a:t>
            </a:r>
          </a:p>
          <a:p>
            <a:pPr lvl="1"/>
            <a:r>
              <a:rPr lang="fr-CA" dirty="0" smtClean="0"/>
              <a:t>Utilise des paramètres usuels </a:t>
            </a:r>
          </a:p>
          <a:p>
            <a:r>
              <a:rPr lang="fr-CA" dirty="0" smtClean="0"/>
              <a:t>Livrer 3 outils de simulation</a:t>
            </a:r>
          </a:p>
          <a:p>
            <a:pPr marL="742950" lvl="2" indent="-342900"/>
            <a:r>
              <a:rPr lang="fr-CA" dirty="0" err="1"/>
              <a:t>Matlab</a:t>
            </a:r>
            <a:r>
              <a:rPr lang="fr-CA" dirty="0"/>
              <a:t> (Simulink), </a:t>
            </a:r>
            <a:r>
              <a:rPr lang="fr-CA" dirty="0" err="1"/>
              <a:t>Opal</a:t>
            </a:r>
            <a:r>
              <a:rPr lang="fr-CA" dirty="0"/>
              <a:t>-RT, </a:t>
            </a:r>
            <a:r>
              <a:rPr lang="fr-CA" dirty="0" smtClean="0"/>
              <a:t>PSIM</a:t>
            </a:r>
          </a:p>
          <a:p>
            <a:r>
              <a:rPr lang="fr-CA" dirty="0" smtClean="0"/>
              <a:t>Documenter le fonctionnement des outils de dimensionnement et de simulation</a:t>
            </a:r>
          </a:p>
          <a:p>
            <a:pPr lvl="1"/>
            <a:r>
              <a:rPr lang="fr-CA" dirty="0" smtClean="0"/>
              <a:t>Présenter des exemples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1618535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Exigences</a:t>
            </a:r>
            <a:r>
              <a:rPr lang="en-US" dirty="0" smtClean="0"/>
              <a:t> du client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1726"/>
            <a:ext cx="10811388" cy="5419942"/>
          </a:xfrm>
        </p:spPr>
        <p:txBody>
          <a:bodyPr>
            <a:normAutofit/>
          </a:bodyPr>
          <a:lstStyle/>
          <a:p>
            <a:r>
              <a:rPr lang="fr-FR" sz="2000" dirty="0"/>
              <a:t>Modéliser une cellule de base d'un onduleur triphasé à 3 niveaux de type NPC</a:t>
            </a:r>
          </a:p>
          <a:p>
            <a:r>
              <a:rPr lang="fr-FR" sz="2000" dirty="0"/>
              <a:t>Modéliser la commande dans le cas de l'onduleur de type AFE.</a:t>
            </a:r>
          </a:p>
          <a:p>
            <a:r>
              <a:rPr lang="fr-FR" sz="2000" dirty="0"/>
              <a:t>Implanter le modèle de la configuration de base d'un onduleur triphasé à 3 niveaux NPC dans un simulateur</a:t>
            </a:r>
          </a:p>
          <a:p>
            <a:r>
              <a:rPr lang="fr-FR" sz="2000" dirty="0"/>
              <a:t>Implanter le modèle de la commande dans le cas de l'onduleur de type AFE dans un simulateur</a:t>
            </a:r>
          </a:p>
          <a:p>
            <a:r>
              <a:rPr lang="fr-FR" sz="2000" dirty="0"/>
              <a:t>Fournir un outil de </a:t>
            </a:r>
            <a:r>
              <a:rPr lang="fr-FR" sz="2000" dirty="0" smtClean="0"/>
              <a:t>dimensionnement </a:t>
            </a:r>
            <a:r>
              <a:rPr lang="fr-FR" sz="2000" dirty="0"/>
              <a:t>pour l'onduleur de type AFE</a:t>
            </a:r>
          </a:p>
          <a:p>
            <a:r>
              <a:rPr lang="fr-FR" sz="2000" dirty="0"/>
              <a:t>Modéliser un convertisseur CC-CC à 4 quadrants à l'aide de plusieurs cellules de type onduleur NPC</a:t>
            </a:r>
          </a:p>
          <a:p>
            <a:r>
              <a:rPr lang="fr-FR" sz="2000" dirty="0"/>
              <a:t>Modéliser la commande d'un convertisseur CC-CC à 4 quadrants </a:t>
            </a:r>
          </a:p>
        </p:txBody>
      </p:sp>
    </p:spTree>
    <p:extLst>
      <p:ext uri="{BB962C8B-B14F-4D97-AF65-F5344CB8AC3E}">
        <p14:creationId xmlns:p14="http://schemas.microsoft.com/office/powerpoint/2010/main" val="3082063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Exigences</a:t>
            </a:r>
            <a:r>
              <a:rPr lang="en-US" dirty="0" smtClean="0"/>
              <a:t> du client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83575"/>
            <a:ext cx="9378989" cy="4932595"/>
          </a:xfrm>
        </p:spPr>
        <p:txBody>
          <a:bodyPr>
            <a:normAutofit/>
          </a:bodyPr>
          <a:lstStyle/>
          <a:p>
            <a:r>
              <a:rPr lang="fr-FR" sz="2000" dirty="0"/>
              <a:t>Implanter le modèle d'un convertisseur CC-CC à 4 quadrants à l'aide de plusieurs cellules de type onduleur NPC avec des inductances de découplage dans un simulateur</a:t>
            </a:r>
          </a:p>
          <a:p>
            <a:r>
              <a:rPr lang="fr-FR" sz="2000" dirty="0"/>
              <a:t>Implanter le modèle de la commande d'un convertisseur CC-CC à 4 quadrants alimentant la charge spécifiée dans un simulateur</a:t>
            </a:r>
          </a:p>
          <a:p>
            <a:r>
              <a:rPr lang="fr-FR" sz="2000" dirty="0"/>
              <a:t>Fournir un outil de </a:t>
            </a:r>
            <a:r>
              <a:rPr lang="fr-FR" sz="2000" dirty="0" smtClean="0"/>
              <a:t>dimensionnement </a:t>
            </a:r>
            <a:r>
              <a:rPr lang="fr-FR" sz="2000" dirty="0"/>
              <a:t>pour le convertisseur CC-CC  à 4 quadrants</a:t>
            </a:r>
          </a:p>
          <a:p>
            <a:r>
              <a:rPr lang="fr-FR" sz="2000" dirty="0"/>
              <a:t>Implanter le modèle complet de l'alimentation du Booster</a:t>
            </a:r>
          </a:p>
          <a:p>
            <a:r>
              <a:rPr lang="fr-FR" sz="2000" dirty="0"/>
              <a:t>Effectuer la validation croisée des configurations implantées à l'aide de 3 simulateurs (PSIM, </a:t>
            </a:r>
            <a:r>
              <a:rPr lang="fr-FR" sz="2000" dirty="0" err="1"/>
              <a:t>SimPowerSystems</a:t>
            </a:r>
            <a:r>
              <a:rPr lang="fr-FR" sz="2000" dirty="0"/>
              <a:t>, </a:t>
            </a:r>
            <a:r>
              <a:rPr lang="fr-FR" sz="2000" dirty="0" err="1"/>
              <a:t>Opal</a:t>
            </a:r>
            <a:r>
              <a:rPr lang="fr-FR" sz="2000" dirty="0"/>
              <a:t>-RT)</a:t>
            </a:r>
          </a:p>
          <a:p>
            <a:r>
              <a:rPr lang="fr-FR" sz="2000" dirty="0"/>
              <a:t>Livrer une documentation pédagogique pour les divers outils de dimensionnement et de simulation</a:t>
            </a:r>
            <a:endParaRPr lang="en-US" sz="20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652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Méthodologie</a:t>
            </a:r>
            <a:r>
              <a:rPr lang="en-US" dirty="0" smtClean="0"/>
              <a:t> </a:t>
            </a:r>
            <a:r>
              <a:rPr lang="en-US" dirty="0" err="1" smtClean="0"/>
              <a:t>planifiée</a:t>
            </a:r>
            <a:r>
              <a:rPr lang="en-US" dirty="0" smtClean="0"/>
              <a:t>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err="1" smtClean="0"/>
              <a:t>Gestion</a:t>
            </a:r>
            <a:endParaRPr lang="en-US" sz="2800" dirty="0" smtClean="0"/>
          </a:p>
          <a:p>
            <a:r>
              <a:rPr lang="en-US" dirty="0" err="1" smtClean="0"/>
              <a:t>Réunions</a:t>
            </a:r>
            <a:r>
              <a:rPr lang="en-US" dirty="0" smtClean="0"/>
              <a:t> </a:t>
            </a:r>
            <a:r>
              <a:rPr lang="en-US" dirty="0" err="1" smtClean="0"/>
              <a:t>hebdomadaires</a:t>
            </a:r>
            <a:endParaRPr lang="en-US" dirty="0"/>
          </a:p>
          <a:p>
            <a:r>
              <a:rPr lang="fr-FR" dirty="0"/>
              <a:t>T</a:t>
            </a:r>
            <a:r>
              <a:rPr lang="fr-FR" dirty="0" smtClean="0"/>
              <a:t>âches de chacun des membres sont tenues à jour au moyen d’un fichier </a:t>
            </a:r>
            <a:r>
              <a:rPr lang="fr-FR" dirty="0" err="1" smtClean="0"/>
              <a:t>excel</a:t>
            </a:r>
            <a:r>
              <a:rPr lang="fr-FR" dirty="0" smtClean="0"/>
              <a:t> de gestion hebdomadaire</a:t>
            </a:r>
          </a:p>
          <a:p>
            <a:pPr lvl="1"/>
            <a:r>
              <a:rPr lang="fr-FR" dirty="0" smtClean="0"/>
              <a:t>Gain en souplesse et en efficacité de gestion</a:t>
            </a:r>
          </a:p>
          <a:p>
            <a:pPr lvl="1"/>
            <a:r>
              <a:rPr lang="fr-FR" dirty="0" smtClean="0"/>
              <a:t>Adapté pour la taille de l’équipe</a:t>
            </a:r>
          </a:p>
          <a:p>
            <a:pPr lvl="1"/>
            <a:r>
              <a:rPr lang="fr-FR" dirty="0" smtClean="0"/>
              <a:t>Maximise l’efficacité des réunions</a:t>
            </a:r>
          </a:p>
          <a:p>
            <a:r>
              <a:rPr lang="fr-FR" dirty="0" smtClean="0"/>
              <a:t>Mise à jour de révision et suivi effectué au moyen de la plateforme </a:t>
            </a:r>
            <a:r>
              <a:rPr lang="fr-FR" dirty="0" err="1" smtClean="0"/>
              <a:t>GitHub</a:t>
            </a:r>
            <a:endParaRPr lang="fr-FR" dirty="0" smtClean="0"/>
          </a:p>
          <a:p>
            <a:pPr lvl="1"/>
            <a:r>
              <a:rPr lang="fr-FR" dirty="0" smtClean="0"/>
              <a:t>Données sécurisées sur un serveur privé</a:t>
            </a:r>
          </a:p>
          <a:p>
            <a:pPr lvl="1"/>
            <a:r>
              <a:rPr lang="fr-FR" dirty="0" smtClean="0"/>
              <a:t>Permet le travail collaboratif</a:t>
            </a:r>
          </a:p>
          <a:p>
            <a:pPr lvl="1"/>
            <a:r>
              <a:rPr lang="fr-FR" dirty="0" err="1" smtClean="0"/>
              <a:t>Multi-plateforme</a:t>
            </a:r>
            <a:endParaRPr lang="fr-FR" dirty="0" smtClean="0"/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398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Méthodologie planifiée (2/3)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3965" y="1314373"/>
            <a:ext cx="9925368" cy="55436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800" dirty="0" smtClean="0"/>
              <a:t>Réalisation pratique</a:t>
            </a:r>
          </a:p>
          <a:p>
            <a:r>
              <a:rPr lang="fr-FR" sz="2200" dirty="0" smtClean="0"/>
              <a:t>Modélisation de chacune des composantes en employant d’abord les modèles idéaux, puis en y ajoutant des caractéristiques linéaires et non linéaires jusqu’à représenter, de manière la plus exacte possible (en prenant en compte les limitations techniques liées à l’exécution du simulation), le comportement de la composante en question</a:t>
            </a:r>
          </a:p>
          <a:p>
            <a:r>
              <a:rPr lang="fr-FR" sz="2200" dirty="0" smtClean="0"/>
              <a:t>Intégration du modèle de composante dans un sous-bloc paramétrable et aisément </a:t>
            </a:r>
            <a:r>
              <a:rPr lang="fr-FR" sz="2200" dirty="0" err="1" smtClean="0"/>
              <a:t>duplicable</a:t>
            </a:r>
            <a:endParaRPr lang="fr-FR" sz="2200" dirty="0" smtClean="0"/>
          </a:p>
          <a:p>
            <a:pPr lvl="1"/>
            <a:r>
              <a:rPr lang="fr-FR" sz="2200" dirty="0" smtClean="0"/>
              <a:t>Essais sur les différents simulateurs pour valider le comportement</a:t>
            </a:r>
          </a:p>
          <a:p>
            <a:r>
              <a:rPr lang="fr-FR" sz="2200" dirty="0" smtClean="0"/>
              <a:t>Intégration des différents </a:t>
            </a:r>
            <a:r>
              <a:rPr lang="fr-FR" sz="2200" dirty="0" err="1" smtClean="0"/>
              <a:t>modèl</a:t>
            </a:r>
            <a:r>
              <a:rPr lang="fr-FR" sz="2200" dirty="0" smtClean="0"/>
              <a:t> es de composantes de manière à réaliser le redresseur NPC</a:t>
            </a:r>
          </a:p>
          <a:p>
            <a:r>
              <a:rPr lang="fr-FR" sz="2200" dirty="0" smtClean="0"/>
              <a:t>Modélisation d’une commande “</a:t>
            </a:r>
            <a:r>
              <a:rPr lang="fr-FR" sz="2200" dirty="0" err="1" smtClean="0"/>
              <a:t>Multilevel</a:t>
            </a:r>
            <a:r>
              <a:rPr lang="fr-FR" sz="2200" dirty="0" smtClean="0"/>
              <a:t> </a:t>
            </a:r>
            <a:r>
              <a:rPr lang="fr-FR" sz="2200" dirty="0" err="1" smtClean="0"/>
              <a:t>Space</a:t>
            </a:r>
            <a:r>
              <a:rPr lang="fr-FR" sz="2200" dirty="0" smtClean="0"/>
              <a:t> </a:t>
            </a:r>
            <a:r>
              <a:rPr lang="fr-FR" sz="2200" dirty="0" err="1" smtClean="0"/>
              <a:t>Vector</a:t>
            </a:r>
            <a:r>
              <a:rPr lang="fr-FR" sz="2200" dirty="0" smtClean="0"/>
              <a:t> PWM” et intégration au redresseur NPC</a:t>
            </a:r>
          </a:p>
          <a:p>
            <a:pPr marL="742950" lvl="2" indent="-342900"/>
            <a:r>
              <a:rPr lang="fr-FR" sz="2000" dirty="0" smtClean="0"/>
              <a:t>Essais sur les différents simulateurs pour valider le comportement</a:t>
            </a:r>
          </a:p>
          <a:p>
            <a:endParaRPr lang="en-US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8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Méthodologie planifiée </a:t>
            </a:r>
            <a:r>
              <a:rPr lang="fr-FR" dirty="0" smtClean="0"/>
              <a:t>(3/</a:t>
            </a:r>
            <a:r>
              <a:rPr lang="fr-FR" dirty="0"/>
              <a:t>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200" dirty="0"/>
              <a:t>Réalisation d’une boucle de contrôle permettant de maintenir la tension aux bornes de la banque de condensateurs constante selon l’appel de puissance</a:t>
            </a:r>
          </a:p>
          <a:p>
            <a:pPr marL="800100" lvl="3" indent="-342900"/>
            <a:r>
              <a:rPr lang="fr-FR" sz="1800" dirty="0"/>
              <a:t>Essais sur les différents simulateurs pour valider le comportement</a:t>
            </a:r>
          </a:p>
          <a:p>
            <a:r>
              <a:rPr lang="fr-FR" sz="2200" dirty="0"/>
              <a:t>Adaptation du redresseur de manière à le convertir en onduleur pour le convertisseur 4 cadrans</a:t>
            </a:r>
          </a:p>
          <a:p>
            <a:r>
              <a:rPr lang="fr-FR" sz="2200" dirty="0"/>
              <a:t>Adaptation de la commande pour le convertisseur 4 cadrans</a:t>
            </a:r>
          </a:p>
          <a:p>
            <a:r>
              <a:rPr lang="fr-FR" sz="2200" dirty="0"/>
              <a:t>Réalisation d’une boucle de contrôle globale permettant de réinjecter la puissance des électroaimants dans le réseau</a:t>
            </a:r>
          </a:p>
          <a:p>
            <a:pPr marL="800100" lvl="3" indent="-342900"/>
            <a:r>
              <a:rPr lang="fr-FR" sz="1800" dirty="0"/>
              <a:t>Essais sur les différents simulateurs pour valider le comportement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03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État</a:t>
            </a:r>
            <a:r>
              <a:rPr lang="en-US" dirty="0" smtClean="0"/>
              <a:t> de la situation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Revue de </a:t>
            </a:r>
            <a:r>
              <a:rPr lang="en-US" sz="2800" dirty="0" err="1" smtClean="0"/>
              <a:t>l’état</a:t>
            </a:r>
            <a:r>
              <a:rPr lang="en-US" sz="2800" dirty="0" smtClean="0"/>
              <a:t> de </a:t>
            </a:r>
            <a:r>
              <a:rPr lang="en-US" sz="2800" dirty="0" err="1" smtClean="0"/>
              <a:t>l’art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57062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</TotalTime>
  <Words>677</Words>
  <Application>Microsoft Macintosh PowerPoint</Application>
  <PresentationFormat>Custom</PresentationFormat>
  <Paragraphs>68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Simulation d’une alimentation des électroaimants d’un accélérateur de particules. </vt:lpstr>
      <vt:lpstr>Contexte et problématique</vt:lpstr>
      <vt:lpstr>Objectifs</vt:lpstr>
      <vt:lpstr>Exigences du client (1/2)</vt:lpstr>
      <vt:lpstr>Exigences du client (2/2)</vt:lpstr>
      <vt:lpstr>Méthodologie planifiée (1/3)</vt:lpstr>
      <vt:lpstr>Méthodologie planifiée (2/3)</vt:lpstr>
      <vt:lpstr>Méthodologie planifiée (3/3)</vt:lpstr>
      <vt:lpstr>État de la situation (1/2)</vt:lpstr>
      <vt:lpstr>État de la situation (2/2)</vt:lpstr>
      <vt:lpstr>Diagramme de contexte </vt:lpstr>
      <vt:lpstr>Diagramme des propriétés fonctionnelles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Valois</dc:creator>
  <cp:lastModifiedBy>Daniel Thibodeau</cp:lastModifiedBy>
  <cp:revision>11</cp:revision>
  <dcterms:created xsi:type="dcterms:W3CDTF">2014-01-23T04:20:18Z</dcterms:created>
  <dcterms:modified xsi:type="dcterms:W3CDTF">2014-01-24T20:49:41Z</dcterms:modified>
</cp:coreProperties>
</file>