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60" r:id="rId4"/>
    <p:sldId id="262" r:id="rId5"/>
    <p:sldId id="284" r:id="rId6"/>
    <p:sldId id="290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303" r:id="rId16"/>
    <p:sldId id="300" r:id="rId17"/>
    <p:sldId id="301" r:id="rId18"/>
    <p:sldId id="299" r:id="rId19"/>
    <p:sldId id="302" r:id="rId20"/>
    <p:sldId id="297" r:id="rId21"/>
    <p:sldId id="283" r:id="rId22"/>
    <p:sldId id="298" r:id="rId23"/>
    <p:sldId id="285" r:id="rId24"/>
    <p:sldId id="287" r:id="rId25"/>
    <p:sldId id="304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9033" autoAdjust="0"/>
  </p:normalViewPr>
  <p:slideViewPr>
    <p:cSldViewPr snapToGrid="0" snapToObjects="1">
      <p:cViewPr>
        <p:scale>
          <a:sx n="95" d="100"/>
          <a:sy n="95" d="100"/>
        </p:scale>
        <p:origin x="-15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F7F89F-35B5-A34B-B7C8-DC49B77156D3}" type="datetimeFigureOut">
              <a:rPr lang="en-US" smtClean="0"/>
              <a:t>2014-04-21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(RAF)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(SPS)</a:t>
            </a:r>
            <a:endParaRPr lang="en-US" dirty="0"/>
          </a:p>
        </p:txBody>
      </p:sp>
      <p:pic>
        <p:nvPicPr>
          <p:cNvPr id="5" name="Picture 4" descr="Screenshot 2014-04-21 01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38890"/>
            <a:ext cx="8775700" cy="3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2250"/>
            <a:ext cx="6447501" cy="1320800"/>
          </a:xfrm>
        </p:spPr>
        <p:txBody>
          <a:bodyPr/>
          <a:lstStyle/>
          <a:p>
            <a:r>
              <a:rPr lang="en-US" dirty="0" smtClean="0"/>
              <a:t>DCP-DCN (SPS)</a:t>
            </a:r>
            <a:endParaRPr lang="en-US" dirty="0"/>
          </a:p>
        </p:txBody>
      </p:sp>
      <p:pic>
        <p:nvPicPr>
          <p:cNvPr id="6" name="Picture 5" descr="Screenshot 2014-04-21 01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52500"/>
            <a:ext cx="7115129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00"/>
            <a:ext cx="6447501" cy="1320800"/>
          </a:xfrm>
        </p:spPr>
        <p:txBody>
          <a:bodyPr/>
          <a:lstStyle/>
          <a:p>
            <a:r>
              <a:rPr lang="en-US" dirty="0" err="1" smtClean="0"/>
              <a:t>Affichages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4" name="Picture 3" descr="Screenshot 2014-04-21 01.1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77900"/>
            <a:ext cx="6236127" cy="2474774"/>
          </a:xfrm>
          <a:prstGeom prst="rect">
            <a:avLst/>
          </a:prstGeom>
        </p:spPr>
      </p:pic>
      <p:pic>
        <p:nvPicPr>
          <p:cNvPr id="5" name="Picture 4" descr="Screenshot 2014-04-21 01.1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77900"/>
            <a:ext cx="71880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</a:t>
            </a:r>
            <a:r>
              <a:rPr lang="en-US" dirty="0" err="1" smtClean="0"/>
              <a:t>PSim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shot 2014-04-21 01.0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30400"/>
            <a:ext cx="8318499" cy="2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</a:t>
            </a:r>
            <a:r>
              <a:rPr lang="en-US" dirty="0" err="1" smtClean="0"/>
              <a:t>d’entrée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6" name="Picture 5" descr="cour_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2068185"/>
            <a:ext cx="9144000" cy="4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</a:t>
            </a:r>
            <a:r>
              <a:rPr lang="en-US" dirty="0" err="1" smtClean="0"/>
              <a:t>ligne-ligne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3" name="Picture 2" descr="ten_ligne_lig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2207270"/>
            <a:ext cx="9144000" cy="4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AFE)</a:t>
            </a:r>
            <a:endParaRPr lang="en-US" dirty="0"/>
          </a:p>
        </p:txBody>
      </p:sp>
      <p:pic>
        <p:nvPicPr>
          <p:cNvPr id="4" name="Picture 3" descr="cou_IGBT_af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" y="2243279"/>
            <a:ext cx="9144000" cy="38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IGBT AFE)</a:t>
            </a:r>
            <a:endParaRPr lang="en-US" dirty="0"/>
          </a:p>
        </p:txBody>
      </p:sp>
      <p:pic>
        <p:nvPicPr>
          <p:cNvPr id="3" name="Picture 2" descr="IGBT_afe_ten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317"/>
            <a:ext cx="9144000" cy="38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Charge)</a:t>
            </a:r>
            <a:endParaRPr lang="en-US" dirty="0"/>
          </a:p>
        </p:txBody>
      </p:sp>
      <p:pic>
        <p:nvPicPr>
          <p:cNvPr id="3" name="Picture 2" descr="cour_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" y="1923904"/>
            <a:ext cx="9144000" cy="4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DCP-DCN)</a:t>
            </a:r>
            <a:endParaRPr lang="en-US" dirty="0"/>
          </a:p>
        </p:txBody>
      </p:sp>
      <p:pic>
        <p:nvPicPr>
          <p:cNvPr id="4" name="Picture 3" descr="hash_cou_IGB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" y="2157592"/>
            <a:ext cx="8930106" cy="38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1" y="598905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Opal-RT –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pic>
        <p:nvPicPr>
          <p:cNvPr id="4" name="Picture 3" descr="Screenshot 2014-04-19 15.0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2" y="1257300"/>
            <a:ext cx="762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20868"/>
              </p:ext>
            </p:extLst>
          </p:nvPr>
        </p:nvGraphicFramePr>
        <p:xfrm>
          <a:off x="101601" y="615406"/>
          <a:ext cx="9042400" cy="6208768"/>
        </p:xfrm>
        <a:graphic>
          <a:graphicData uri="http://schemas.openxmlformats.org/drawingml/2006/table">
            <a:tbl>
              <a:tblPr/>
              <a:tblGrid>
                <a:gridCol w="1225299"/>
                <a:gridCol w="2714272"/>
                <a:gridCol w="1364451"/>
                <a:gridCol w="2652670"/>
                <a:gridCol w="1085708"/>
              </a:tblGrid>
              <a:tr h="2649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critère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7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vérification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8873"/>
              </p:ext>
            </p:extLst>
          </p:nvPr>
        </p:nvGraphicFramePr>
        <p:xfrm>
          <a:off x="240629" y="693942"/>
          <a:ext cx="8729582" cy="59501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8342"/>
                <a:gridCol w="1138342"/>
                <a:gridCol w="1515506"/>
                <a:gridCol w="932619"/>
                <a:gridCol w="932619"/>
                <a:gridCol w="1536077"/>
                <a:gridCol w="1536077"/>
              </a:tblGrid>
              <a:tr h="137438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Niveau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Sous-niveau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Méthode d'analyse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Spécification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Commentaires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3939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1: Modélisation convertisseur 4 quadrants de base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convertisseur CC-CC à 4 quadrants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Superposition  du courant à la charge sur SPS et PSIM, amplitude et fréquence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393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Accepter des paramètres de modélisation 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Injecter un paramètre de modélisation et vérifier que la variation a lieu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La variation demandée se produit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Des changements ne compromettant pas la stabilité du système ont été testés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792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2: Alimentation des électroaimants avec une forme de courant précise au moyen d'un convertisseur CC-CC formé de 2 cellules NPC 3 niveaux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onduleur triphasé de type NPC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Alimenter les électroaimants de l'accélérateur de particules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 et comparaison de la tension moyenne avec courbe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Afficher des résultats de simulation personnalisés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critère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7786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3: Redresser le signal d'entrée avec un redresseur actif et régler le facteur de puissance vu à l'entrée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Charger un banc de condensateur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Courbe de charge stable avec temps de charge minimal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t≤2s, Pmax≤3.6MW, Pmoy ≤2.7MW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t=0.31s, Pmoy = 2.53MW et Pmax=3.55MW pour PSIM, Pmoy=2.58MW et Pmax=3.56MW pour SPS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Δt = 1.69s, ΔPmoy = -0.17MW, ΔPmax = -0.04MW 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Temps de recharge  de 0.31s calculé à partir du point bas de la tension du bus CC (variation de 1700V)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Redresser le signal d'entrée à la sortie du transformateur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ΔVmax≤50V, ΔΦ≤2°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 = 0.2, Δφ = 0.3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49.8V, 1.7°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064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4: Outil de dimensionnement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Accepter des paramètres de dimensionnement usuels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Fournir les paramètres de modélisation utilisés par le simulateur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5: Documentation technique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les procédures de validation croisées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l'utilisation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3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Présenter les modèles mathématiques utilisés dans chacun des simulateurs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Oui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9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Gantt</a:t>
            </a:r>
            <a:endParaRPr lang="en-US" dirty="0"/>
          </a:p>
        </p:txBody>
      </p:sp>
      <p:pic>
        <p:nvPicPr>
          <p:cNvPr id="2" name="Picture 1" descr="Design_4_final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901700"/>
            <a:ext cx="8875059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222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6646"/>
            <a:ext cx="6447501" cy="1320800"/>
          </a:xfrm>
        </p:spPr>
        <p:txBody>
          <a:bodyPr/>
          <a:lstStyle/>
          <a:p>
            <a:r>
              <a:rPr lang="fr-CA" dirty="0" smtClean="0"/>
              <a:t>WBS</a:t>
            </a:r>
            <a:br>
              <a:rPr lang="fr-CA" dirty="0" smtClean="0"/>
            </a:br>
            <a:endParaRPr lang="fr-CA" dirty="0"/>
          </a:p>
        </p:txBody>
      </p:sp>
      <p:pic>
        <p:nvPicPr>
          <p:cNvPr id="5" name="Picture 4" descr="Drawin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-1430421"/>
            <a:ext cx="7529156" cy="9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32" y="4409543"/>
            <a:ext cx="5620064" cy="2234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Améliorations</a:t>
            </a:r>
            <a:r>
              <a:rPr lang="en-US" dirty="0" smtClean="0"/>
              <a:t> </a:t>
            </a:r>
            <a:r>
              <a:rPr lang="en-US" dirty="0" err="1" smtClean="0"/>
              <a:t>proposées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905495"/>
            <a:ext cx="7914104" cy="3768731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contr</a:t>
            </a:r>
            <a:r>
              <a:rPr lang="en-US" dirty="0" err="1" smtClean="0"/>
              <a:t>ôle</a:t>
            </a:r>
            <a:r>
              <a:rPr lang="en-US" dirty="0" smtClean="0"/>
              <a:t> RST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investiguer</a:t>
            </a:r>
            <a:r>
              <a:rPr lang="en-US" dirty="0" smtClean="0"/>
              <a:t> pour </a:t>
            </a:r>
            <a:r>
              <a:rPr lang="en-US" dirty="0" err="1" smtClean="0"/>
              <a:t>obtenir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similaire</a:t>
            </a:r>
            <a:r>
              <a:rPr lang="en-US" dirty="0" smtClean="0"/>
              <a:t>  au CERN</a:t>
            </a:r>
          </a:p>
          <a:p>
            <a:r>
              <a:rPr lang="en-US" dirty="0" err="1" smtClean="0"/>
              <a:t>Optimisation</a:t>
            </a:r>
            <a:r>
              <a:rPr lang="en-US" dirty="0" smtClean="0"/>
              <a:t> de la </a:t>
            </a:r>
            <a:r>
              <a:rPr lang="en-US" dirty="0" err="1" smtClean="0"/>
              <a:t>commande</a:t>
            </a:r>
            <a:r>
              <a:rPr lang="en-US" dirty="0" smtClean="0"/>
              <a:t> pour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(</a:t>
            </a:r>
            <a:r>
              <a:rPr lang="en-US" dirty="0" err="1" smtClean="0"/>
              <a:t>contrôle</a:t>
            </a:r>
            <a:r>
              <a:rPr lang="en-US" dirty="0" smtClean="0"/>
              <a:t> du courant maximal et </a:t>
            </a:r>
            <a:r>
              <a:rPr lang="en-US" dirty="0" err="1" smtClean="0"/>
              <a:t>contrôle</a:t>
            </a:r>
            <a:r>
              <a:rPr lang="en-US" dirty="0" smtClean="0"/>
              <a:t> de phase)</a:t>
            </a:r>
          </a:p>
          <a:p>
            <a:r>
              <a:rPr lang="en-US" dirty="0" err="1" smtClean="0"/>
              <a:t>Intégration</a:t>
            </a:r>
            <a:r>
              <a:rPr lang="en-US" dirty="0" smtClean="0"/>
              <a:t> du </a:t>
            </a:r>
            <a:r>
              <a:rPr lang="en-US" dirty="0" err="1" smtClean="0"/>
              <a:t>convertisseur</a:t>
            </a:r>
            <a:r>
              <a:rPr lang="en-US" dirty="0" smtClean="0"/>
              <a:t> (CA/CC) au </a:t>
            </a:r>
            <a:r>
              <a:rPr lang="en-US" dirty="0" err="1" smtClean="0"/>
              <a:t>niveau</a:t>
            </a:r>
            <a:r>
              <a:rPr lang="en-US" dirty="0" smtClean="0"/>
              <a:t> charge</a:t>
            </a:r>
          </a:p>
          <a:p>
            <a:endParaRPr lang="en-US" dirty="0"/>
          </a:p>
        </p:txBody>
      </p:sp>
      <p:pic>
        <p:nvPicPr>
          <p:cNvPr id="4" name="Picture 3" descr="Screen Shot 2014-04-21 at 10.38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678086"/>
            <a:ext cx="4673133" cy="19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1" y="1305342"/>
            <a:ext cx="7353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est utilisé pour des fins de contrôle des intrants de simulation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Permet </a:t>
            </a:r>
            <a:r>
              <a:rPr lang="fr-FR" dirty="0" smtClean="0"/>
              <a:t>de </a:t>
            </a:r>
            <a:r>
              <a:rPr lang="fr-FR" dirty="0"/>
              <a:t>lancer la simulation et de dimensionner les différentes composantes du système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Il est possible de lancer une simulation sur SPS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L’adaptation sur PSIM est faite, mais requiert tests et ajustements sur la plateforme du client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fournit les outils nécessaires pour dimensionner les modèles SPS utilisables sur le simulateur temps réel.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(</a:t>
            </a:r>
            <a:r>
              <a:rPr lang="en-US" dirty="0" err="1" smtClean="0"/>
              <a:t>Réglages</a:t>
            </a:r>
            <a:r>
              <a:rPr lang="en-US" dirty="0"/>
              <a:t> </a:t>
            </a:r>
            <a:r>
              <a:rPr lang="en-US" dirty="0" err="1" smtClean="0"/>
              <a:t>initiaux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6" y="1249516"/>
            <a:ext cx="7698353" cy="2420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45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 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Paramètres</a:t>
            </a:r>
            <a:r>
              <a:rPr lang="en-US" dirty="0" smtClean="0"/>
              <a:t> de simulation)</a:t>
            </a:r>
            <a:endParaRPr lang="en-US" dirty="0"/>
          </a:p>
        </p:txBody>
      </p:sp>
      <p:pic>
        <p:nvPicPr>
          <p:cNvPr id="3" name="Picture 2" descr="Screenshot 2014-04-21 02.0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1842679"/>
            <a:ext cx="9144000" cy="45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33500"/>
            <a:ext cx="7848599" cy="1320800"/>
          </a:xfrm>
        </p:spPr>
        <p:txBody>
          <a:bodyPr/>
          <a:lstStyle/>
          <a:p>
            <a:pPr algn="ctr"/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endParaRPr lang="en-US" dirty="0" smtClean="0"/>
          </a:p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</a:p>
          <a:p>
            <a:r>
              <a:rPr lang="en-US" dirty="0" err="1" smtClean="0"/>
              <a:t>Lancement</a:t>
            </a:r>
            <a:r>
              <a:rPr lang="en-US" dirty="0" smtClean="0"/>
              <a:t> de la simulation SPS (H4Q)</a:t>
            </a:r>
          </a:p>
          <a:p>
            <a:r>
              <a:rPr lang="en-US" dirty="0" err="1" smtClean="0"/>
              <a:t>Lancement</a:t>
            </a:r>
            <a:r>
              <a:rPr lang="en-US" dirty="0"/>
              <a:t> </a:t>
            </a:r>
            <a:r>
              <a:rPr lang="en-US" dirty="0" smtClean="0"/>
              <a:t>de la simulation </a:t>
            </a:r>
            <a:r>
              <a:rPr lang="en-US" dirty="0" err="1" smtClean="0"/>
              <a:t>Psim</a:t>
            </a:r>
            <a:r>
              <a:rPr lang="en-US" dirty="0" smtClean="0"/>
              <a:t> (H4Q)</a:t>
            </a:r>
          </a:p>
          <a:p>
            <a:r>
              <a:rPr lang="en-US" dirty="0" err="1" smtClean="0"/>
              <a:t>Affichage</a:t>
            </a:r>
            <a:r>
              <a:rPr lang="en-US" dirty="0" smtClean="0"/>
              <a:t> de </a:t>
            </a:r>
            <a:r>
              <a:rPr lang="en-US" dirty="0" err="1" smtClean="0"/>
              <a:t>résultats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87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5" name="Picture 4" descr="Screenshot 2014-04-21 01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25130"/>
            <a:ext cx="8890000" cy="4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1343</Words>
  <Application>Microsoft Macintosh PowerPoint</Application>
  <PresentationFormat>On-screen Show (4:3)</PresentationFormat>
  <Paragraphs>212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Simulation d’une alimentation des électroaimants d’un accélérateur de particules. (RAF) </vt:lpstr>
      <vt:lpstr>Contexte et problématique</vt:lpstr>
      <vt:lpstr>Rappel des objectifs</vt:lpstr>
      <vt:lpstr>Système complet</vt:lpstr>
      <vt:lpstr>Outil de contrôle et dimensionnement</vt:lpstr>
      <vt:lpstr>Outil de contrôle et dimensionnement (Réglages initiaux)</vt:lpstr>
      <vt:lpstr>Outil de contrôle et  dimensionnement  (Paramètres de simulation)</vt:lpstr>
      <vt:lpstr>Outil de contrôle - Démonstration</vt:lpstr>
      <vt:lpstr>Simulation complète (SPS)</vt:lpstr>
      <vt:lpstr>AFE (SPS)</vt:lpstr>
      <vt:lpstr>DCP-DCN (SPS)</vt:lpstr>
      <vt:lpstr>Affichages personalisés (SPS)</vt:lpstr>
      <vt:lpstr>Simulation complète (PSim)</vt:lpstr>
      <vt:lpstr>Validation croisée (Courant d’entrée AFE)</vt:lpstr>
      <vt:lpstr>Validation croisée (Tension ligne-ligne AFE)</vt:lpstr>
      <vt:lpstr>Validation croisée (Courant IGBT AFE)</vt:lpstr>
      <vt:lpstr>Validation croisée (Tension IGBT AFE)</vt:lpstr>
      <vt:lpstr>Validation croisée (Courant Charge)</vt:lpstr>
      <vt:lpstr>Validation croisée (Courant IGBT DCP-DCN)</vt:lpstr>
      <vt:lpstr>Opal-RT – Présentation</vt:lpstr>
      <vt:lpstr>Plan de test du système intégré</vt:lpstr>
      <vt:lpstr>Matrice de vérification des exigences</vt:lpstr>
      <vt:lpstr>Gantt</vt:lpstr>
      <vt:lpstr>WBS </vt:lpstr>
      <vt:lpstr>Améliorations proposées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</dc:title>
  <dc:creator>Daniel Thibodeau</dc:creator>
  <cp:lastModifiedBy>Daniel Thibodeau</cp:lastModifiedBy>
  <cp:revision>47</cp:revision>
  <cp:lastPrinted>2014-03-31T04:57:29Z</cp:lastPrinted>
  <dcterms:created xsi:type="dcterms:W3CDTF">2014-03-29T18:45:34Z</dcterms:created>
  <dcterms:modified xsi:type="dcterms:W3CDTF">2014-04-21T15:03:50Z</dcterms:modified>
</cp:coreProperties>
</file>