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7" r:id="rId2"/>
    <p:sldId id="259" r:id="rId3"/>
    <p:sldId id="260" r:id="rId4"/>
    <p:sldId id="262" r:id="rId5"/>
    <p:sldId id="284" r:id="rId6"/>
    <p:sldId id="290" r:id="rId7"/>
    <p:sldId id="288" r:id="rId8"/>
    <p:sldId id="289" r:id="rId9"/>
    <p:sldId id="291" r:id="rId10"/>
    <p:sldId id="293" r:id="rId11"/>
    <p:sldId id="294" r:id="rId12"/>
    <p:sldId id="295" r:id="rId13"/>
    <p:sldId id="292" r:id="rId14"/>
    <p:sldId id="296" r:id="rId15"/>
    <p:sldId id="303" r:id="rId16"/>
    <p:sldId id="300" r:id="rId17"/>
    <p:sldId id="301" r:id="rId18"/>
    <p:sldId id="299" r:id="rId19"/>
    <p:sldId id="302" r:id="rId20"/>
    <p:sldId id="297" r:id="rId21"/>
    <p:sldId id="283" r:id="rId22"/>
    <p:sldId id="298" r:id="rId23"/>
    <p:sldId id="285" r:id="rId24"/>
    <p:sldId id="287" r:id="rId25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0" autoAdjust="0"/>
    <p:restoredTop sz="99033" autoAdjust="0"/>
  </p:normalViewPr>
  <p:slideViewPr>
    <p:cSldViewPr snapToGrid="0" snapToObjects="1">
      <p:cViewPr>
        <p:scale>
          <a:sx n="95" d="100"/>
          <a:sy n="95" d="100"/>
        </p:scale>
        <p:origin x="-156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3F7F89F-35B5-A34B-B7C8-DC49B77156D3}" type="datetimeFigureOut">
              <a:rPr lang="en-US" smtClean="0"/>
              <a:t>2014-04-20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4F8E8CB-F099-334A-97A8-B886ED76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E8CB-F099-334A-97A8-B886ED765A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6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1088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2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7318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4096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2C7C9F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97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64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896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86473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5749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6" y="609602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45789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4304667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9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 dirty="0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4147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6225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70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4497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2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3867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0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0" y="2737248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8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9" y="2737248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8910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3604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8030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2531" y="6041365"/>
            <a:ext cx="683954" cy="365125"/>
          </a:xfrm>
        </p:spPr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6681" y="6041365"/>
            <a:ext cx="472320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91677" y="6041365"/>
            <a:ext cx="512504" cy="365125"/>
          </a:xfrm>
        </p:spPr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918381" y="-8467"/>
            <a:ext cx="10062377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87919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7" y="514927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2716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0062377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5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 defTabSz="914400"/>
              <a:t>2014-04-20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5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9" y="6041365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914400"/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 defTabSz="914400"/>
              <a:t>‹#›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6861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30300" y="3439689"/>
            <a:ext cx="5825202" cy="1646302"/>
          </a:xfrm>
        </p:spPr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</a:t>
            </a:r>
            <a:r>
              <a:rPr lang="fr-CA" dirty="0" smtClean="0"/>
              <a:t>. (</a:t>
            </a:r>
            <a:r>
              <a:rPr lang="fr-CA" dirty="0" smtClean="0"/>
              <a:t>RAF)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30300" y="5085993"/>
            <a:ext cx="5825202" cy="1096899"/>
          </a:xfrm>
        </p:spPr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216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AFE (SPS)</a:t>
            </a:r>
            <a:endParaRPr lang="en-US" dirty="0"/>
          </a:p>
        </p:txBody>
      </p:sp>
      <p:pic>
        <p:nvPicPr>
          <p:cNvPr id="5" name="Picture 4" descr="Screenshot 2014-04-21 01.12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438890"/>
            <a:ext cx="8775700" cy="396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22250"/>
            <a:ext cx="6447501" cy="1320800"/>
          </a:xfrm>
        </p:spPr>
        <p:txBody>
          <a:bodyPr/>
          <a:lstStyle/>
          <a:p>
            <a:r>
              <a:rPr lang="en-US" dirty="0" smtClean="0"/>
              <a:t>DCP-DCN (SPS)</a:t>
            </a:r>
            <a:endParaRPr lang="en-US" dirty="0"/>
          </a:p>
        </p:txBody>
      </p:sp>
      <p:pic>
        <p:nvPicPr>
          <p:cNvPr id="6" name="Picture 5" descr="Screenshot 2014-04-21 01.14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952500"/>
            <a:ext cx="7115129" cy="57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11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3200"/>
            <a:ext cx="6447501" cy="1320800"/>
          </a:xfrm>
        </p:spPr>
        <p:txBody>
          <a:bodyPr/>
          <a:lstStyle/>
          <a:p>
            <a:r>
              <a:rPr lang="en-US" dirty="0" err="1" smtClean="0"/>
              <a:t>Affichages</a:t>
            </a:r>
            <a:r>
              <a:rPr lang="en-US" dirty="0" smtClean="0"/>
              <a:t> </a:t>
            </a:r>
            <a:r>
              <a:rPr lang="en-US" dirty="0" err="1" smtClean="0"/>
              <a:t>personalisés</a:t>
            </a:r>
            <a:r>
              <a:rPr lang="en-US" dirty="0" smtClean="0"/>
              <a:t> (SPS)</a:t>
            </a:r>
            <a:endParaRPr lang="en-US" dirty="0"/>
          </a:p>
        </p:txBody>
      </p:sp>
      <p:pic>
        <p:nvPicPr>
          <p:cNvPr id="4" name="Picture 3" descr="Screenshot 2014-04-21 01.14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977900"/>
            <a:ext cx="6236127" cy="2474774"/>
          </a:xfrm>
          <a:prstGeom prst="rect">
            <a:avLst/>
          </a:prstGeom>
        </p:spPr>
      </p:pic>
      <p:pic>
        <p:nvPicPr>
          <p:cNvPr id="5" name="Picture 4" descr="Screenshot 2014-04-21 01.14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977900"/>
            <a:ext cx="718804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9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</a:t>
            </a:r>
            <a:r>
              <a:rPr lang="en-US" dirty="0" err="1" smtClean="0"/>
              <a:t>complète</a:t>
            </a:r>
            <a:r>
              <a:rPr lang="en-US" dirty="0" smtClean="0"/>
              <a:t> (</a:t>
            </a:r>
            <a:r>
              <a:rPr lang="en-US" dirty="0" err="1" smtClean="0"/>
              <a:t>PSim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 descr="Screenshot 2014-04-21 01.08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930400"/>
            <a:ext cx="8318499" cy="234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93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(Courant </a:t>
            </a:r>
            <a:r>
              <a:rPr lang="en-US" dirty="0" err="1" smtClean="0"/>
              <a:t>d’entrée</a:t>
            </a:r>
            <a:r>
              <a:rPr lang="en-US" dirty="0" smtClean="0"/>
              <a:t> AFE)</a:t>
            </a:r>
            <a:endParaRPr lang="en-US" dirty="0"/>
          </a:p>
        </p:txBody>
      </p:sp>
      <p:pic>
        <p:nvPicPr>
          <p:cNvPr id="6" name="Picture 5" descr="cour_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1" y="2068185"/>
            <a:ext cx="9144000" cy="40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6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(Tension </a:t>
            </a:r>
            <a:r>
              <a:rPr lang="en-US" dirty="0" err="1" smtClean="0"/>
              <a:t>ligne-ligne</a:t>
            </a:r>
            <a:r>
              <a:rPr lang="en-US" dirty="0" smtClean="0"/>
              <a:t> AFE)</a:t>
            </a:r>
            <a:endParaRPr lang="en-US" dirty="0"/>
          </a:p>
        </p:txBody>
      </p:sp>
      <p:pic>
        <p:nvPicPr>
          <p:cNvPr id="3" name="Picture 2" descr="ten_ligne_lig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" y="2207270"/>
            <a:ext cx="9144000" cy="406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44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(Courant IGBT AFE)</a:t>
            </a:r>
            <a:endParaRPr lang="en-US" dirty="0"/>
          </a:p>
        </p:txBody>
      </p:sp>
      <p:pic>
        <p:nvPicPr>
          <p:cNvPr id="4" name="Picture 3" descr="cou_IGBT_af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8" y="2243279"/>
            <a:ext cx="9144000" cy="38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72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(Tension IGBT AFE)</a:t>
            </a:r>
            <a:endParaRPr lang="en-US" dirty="0"/>
          </a:p>
        </p:txBody>
      </p:sp>
      <p:pic>
        <p:nvPicPr>
          <p:cNvPr id="3" name="Picture 2" descr="IGBT_afe_tens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8317"/>
            <a:ext cx="9144000" cy="388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87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(Courant Charge)</a:t>
            </a:r>
            <a:endParaRPr lang="en-US" dirty="0"/>
          </a:p>
        </p:txBody>
      </p:sp>
      <p:pic>
        <p:nvPicPr>
          <p:cNvPr id="3" name="Picture 2" descr="cour_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0" y="1923904"/>
            <a:ext cx="9144000" cy="4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5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r>
              <a:rPr lang="en-US" dirty="0" err="1" smtClean="0"/>
              <a:t>croisée</a:t>
            </a:r>
            <a:r>
              <a:rPr lang="en-US" dirty="0" smtClean="0"/>
              <a:t> (Courant IGBT DCP-DCN)</a:t>
            </a:r>
            <a:endParaRPr lang="en-US" dirty="0"/>
          </a:p>
        </p:txBody>
      </p:sp>
      <p:pic>
        <p:nvPicPr>
          <p:cNvPr id="4" name="Picture 3" descr="hash_cou_IGBT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8" y="2157592"/>
            <a:ext cx="8930106" cy="387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1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584811" y="1398355"/>
            <a:ext cx="4677565" cy="4842773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Le CERN est un laboratoire de recherche multidisciplinaire sur la physique fondamentale</a:t>
            </a:r>
          </a:p>
          <a:p>
            <a:pPr lvl="1"/>
            <a:r>
              <a:rPr lang="fr-CA" dirty="0" smtClean="0"/>
              <a:t>Le CERN est situé en Suisse (Genève)</a:t>
            </a:r>
          </a:p>
          <a:p>
            <a:pPr lvl="1"/>
            <a:r>
              <a:rPr lang="fr-CA" dirty="0" smtClean="0"/>
              <a:t>Le laboratoire est constitué d’une chaîne complexe d’accélérateurs de particules</a:t>
            </a:r>
          </a:p>
          <a:p>
            <a:r>
              <a:rPr lang="fr-CA" dirty="0" smtClean="0"/>
              <a:t>Le LEEPCI est un laboratoire de recherche de l’université Laval et se concentre sur la</a:t>
            </a:r>
          </a:p>
          <a:p>
            <a:pPr lvl="1"/>
            <a:r>
              <a:rPr lang="fr-CA" dirty="0" smtClean="0"/>
              <a:t>simulation de réseaux électriques;</a:t>
            </a:r>
          </a:p>
          <a:p>
            <a:pPr lvl="1"/>
            <a:r>
              <a:rPr lang="fr-CA" dirty="0" smtClean="0"/>
              <a:t>modélisation et conception de machines électriques;</a:t>
            </a:r>
          </a:p>
          <a:p>
            <a:pPr lvl="1"/>
            <a:r>
              <a:rPr lang="fr-CA" dirty="0" smtClean="0"/>
              <a:t>modélisation et conception de convertisseurs d’électronique de puissance.</a:t>
            </a:r>
          </a:p>
          <a:p>
            <a:r>
              <a:rPr lang="fr-CA" dirty="0" smtClean="0"/>
              <a:t>OPAL-RT est une compagnie spécialisée dans la développement de simulateurs temps réel PC/FPGA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9" descr="CERN1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264" y="3498478"/>
            <a:ext cx="326231" cy="4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12" descr="logo-leepci-s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35" y="3512747"/>
            <a:ext cx="1374974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692" y="3441402"/>
            <a:ext cx="491771" cy="6064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59" y="263975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smtClean="0"/>
              <a:t>Clients du projet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251356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01" y="598905"/>
            <a:ext cx="6447501" cy="1320800"/>
          </a:xfrm>
        </p:spPr>
        <p:txBody>
          <a:bodyPr/>
          <a:lstStyle/>
          <a:p>
            <a:pPr algn="ctr"/>
            <a:r>
              <a:rPr lang="en-US" dirty="0" smtClean="0"/>
              <a:t>Opal-RT – </a:t>
            </a:r>
            <a:r>
              <a:rPr lang="en-US" dirty="0" err="1" smtClean="0"/>
              <a:t>Présentation</a:t>
            </a:r>
            <a:endParaRPr lang="en-US" dirty="0"/>
          </a:p>
        </p:txBody>
      </p:sp>
      <p:pic>
        <p:nvPicPr>
          <p:cNvPr id="4" name="Picture 3" descr="Screenshot 2014-04-19 15.05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2" y="1257300"/>
            <a:ext cx="7620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76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5403"/>
            <a:ext cx="7315199" cy="647700"/>
          </a:xfrm>
        </p:spPr>
        <p:txBody>
          <a:bodyPr/>
          <a:lstStyle/>
          <a:p>
            <a:r>
              <a:rPr lang="en-US" dirty="0" smtClean="0"/>
              <a:t>Plan de test du </a:t>
            </a:r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intégré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120868"/>
              </p:ext>
            </p:extLst>
          </p:nvPr>
        </p:nvGraphicFramePr>
        <p:xfrm>
          <a:off x="101601" y="615406"/>
          <a:ext cx="9042400" cy="6208768"/>
        </p:xfrm>
        <a:graphic>
          <a:graphicData uri="http://schemas.openxmlformats.org/drawingml/2006/table">
            <a:tbl>
              <a:tblPr/>
              <a:tblGrid>
                <a:gridCol w="1225299"/>
                <a:gridCol w="2714272"/>
                <a:gridCol w="1364451"/>
                <a:gridCol w="2652670"/>
                <a:gridCol w="1085708"/>
              </a:tblGrid>
              <a:tr h="2649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Niveau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Sous-niveau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Méthode de vérification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Méthode d'analyse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Spécification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71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1: Modélisation convertisseur 4 quadrants de base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Commander un convertisseur CC-CC à 4 quadrants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3 plateformes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Comparaison du courant dans la charge par rapport au courant de référence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ΔI≤25A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Accepter des paramètres de modélisation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SPS et Psim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Injecter un paramètre de modélisation et vérifier que la variation a lieu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82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2: Alimentation des électroaimants avec une forme de courant précise au moyen d'un convertisseur CC-CC formé de 2 cellules NPC 3 niveaux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Commander un onduleur triphasé de type NPC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en boucle ouverte et en boucle fermée 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Comparaison du courant dans la charge par rapport au courant de référence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ΔI≤25A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8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Alimenter les électroaimants de l'accélérateur de particules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en boucle fermée du système avec charge RL équivalente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Comparaison du courant dans la charge par rapport au courant de référence et comparaison de la tension moyenne avec courbe de référence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ΔI≤25A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5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Afficher des résultats de simulation personnalisés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</a:t>
                      </a:r>
                      <a:r>
                        <a:rPr lang="fr-F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critère 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8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3: Redresser le signal d'entrée avec un redresseur actif et régler le facteur de puissance vu à l'entrée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Charger un banc de condensateur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SPS et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Psim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Courbe de charge stable avec temps de charge minimal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t≤2s, Pmax≤3.6MW, Pmoy = 2.7MW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472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Redresser le signal d'entrée à la sortie du transformateur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SPS et Psim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Vérification angle de charge par rapport à l'angle de charge imposé, Vérification de la tension moyenne à la charge par rapport à celle imposée en régime permanent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ΔVmax≤50V, ΔΦ≤2°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12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4: Outil de dimensionnement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Accepter des paramètres de dimensionnement usuels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Excel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58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Fournir les paramètres de modélisation utilisés par le simulateur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Excel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5828"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5: Documentation technique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Présenter les procédures de validation croisées de chacun des simulateurs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de la méthode sur les plateformes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0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Présenter l'utilisation de chacun des simulateurs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de la méthode sur les plateformes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criètre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10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Présenter les modèles mathématiques utilisés dans chacun des simulateurs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sur les plateformes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Oui/Non le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criètre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est-il rempli?</a:t>
                      </a:r>
                    </a:p>
                  </a:txBody>
                  <a:tcPr marL="3939" marR="3939" marT="39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939" marR="3939" marT="39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11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5403"/>
            <a:ext cx="7315199" cy="6477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Matrice</a:t>
            </a:r>
            <a:r>
              <a:rPr lang="en-US" dirty="0" smtClean="0"/>
              <a:t> de </a:t>
            </a:r>
            <a:r>
              <a:rPr lang="en-US" dirty="0" err="1" smtClean="0"/>
              <a:t>vérification</a:t>
            </a:r>
            <a:r>
              <a:rPr lang="en-US" dirty="0" smtClean="0"/>
              <a:t> des </a:t>
            </a:r>
            <a:r>
              <a:rPr lang="en-US" dirty="0" err="1" smtClean="0"/>
              <a:t>exigences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88873"/>
              </p:ext>
            </p:extLst>
          </p:nvPr>
        </p:nvGraphicFramePr>
        <p:xfrm>
          <a:off x="240629" y="693942"/>
          <a:ext cx="8729582" cy="595016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38342"/>
                <a:gridCol w="1138342"/>
                <a:gridCol w="1515506"/>
                <a:gridCol w="932619"/>
                <a:gridCol w="932619"/>
                <a:gridCol w="1536077"/>
                <a:gridCol w="1536077"/>
              </a:tblGrid>
              <a:tr h="137438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Niveau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Sous-niveau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 dirty="0">
                          <a:effectLst/>
                        </a:rPr>
                        <a:t>Méthode d'analyse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Spécification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Performance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Marge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u="none" strike="noStrike">
                          <a:effectLst/>
                        </a:rPr>
                        <a:t>Commentaires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</a:tr>
              <a:tr h="393927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 dirty="0">
                          <a:effectLst/>
                        </a:rPr>
                        <a:t>Phase 1: Modélisation convertisseur 4 quadrants de base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Commander un convertisseur CC-CC à 4 quadrants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Comparaison du courant dans la charge par rapport au courant de référence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ΔI≤25A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±10A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±15A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mbria Math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Superposition  du courant à la charge sur SPS et PSIM, amplitude et fréquence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393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effectLst/>
                        </a:rPr>
                        <a:t>Accepter des paramètres de modélisation 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Injecter un paramètre de modélisation et vérifier que la variation a lieu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La variation demandée se produit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Des changements ne compromettant pas la stabilité du système ont été testés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57928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Phase 2: Alimentation des électroaimants avec une forme de courant précise au moyen d'un convertisseur CC-CC formé de 2 cellules NPC 3 niveaux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Commander un onduleur triphasé de type NPC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effectLst/>
                        </a:rPr>
                        <a:t>Comparaison du courant dans la charge par rapport au courant de référence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ΔI≤25A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±10A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±15A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mbria Math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</a:tr>
              <a:tr h="671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Alimenter les électroaimants de l'accélérateur de particules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Comparaison du courant dans la charge par rapport au courant de référence et comparaison de la tension moyenne avec courbe de référence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ΔI≤25A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±15A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±10A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mbria Math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b"/>
                </a:tc>
              </a:tr>
              <a:tr h="275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Afficher des résultats de simulation personnalisés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critère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Oui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77865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Phase 3: Redresser le signal d'entrée avec un redresseur actif et régler le facteur de puissance vu à l'entrée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Charger un banc de condensateur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Courbe de charge stable avec temps de charge minimal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t≤2s, Pmax≤3.6MW, Pmoy ≤2.7MW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t=0.31s, Pmoy = 2.53MW et Pmax=3.55MW pour PSIM, Pmoy=2.58MW et Pmax=3.56MW pour SPS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Δt = 1.69s, ΔPmoy = -0.17MW, ΔPmax = -0.04MW 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Temps de recharge  de 0.31s calculé à partir du point bas de la tension du bus CC (variation de 1700V)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6712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Redresser le signal d'entrée à la sortie du transformateur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Vérification angle de charge par rapport à l'angle de charge imposé, Vérification de la tension moyenne à la charge par rapport à celle imposée en régime permanent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ΔVmax≤50V, ΔΦ≤2°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700" u="none" strike="noStrike">
                          <a:effectLst/>
                        </a:rPr>
                        <a:t>ΔVmax = 0.2, Δφ = 0.3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49.8V, 1.7°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40641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Phase 4: Outil de dimensionnement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Accepter des paramètres de dimensionnement usuels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criètre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Oui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4137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Fournir les paramètres de modélisation utilisés par le simulateur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criètre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Oui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41377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 dirty="0">
                          <a:effectLst/>
                        </a:rPr>
                        <a:t>Phase 5: Documentation technique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Présenter les procédures de validation croisées de chacun des simulateurs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criètre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Oui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275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Présenter l'utilisation de chacun des simulateurs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criètre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Oui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  <a:tr h="5388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effectLst/>
                        </a:rPr>
                        <a:t>Présenter les modèles mathématiques utilisés dans chacun des simulateurs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Oui/Non le criètre est-il rempli?</a:t>
                      </a:r>
                      <a:endParaRPr lang="fr-FR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</a:rPr>
                        <a:t>Oui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 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63" marR="5463" marT="546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19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8001" y="169333"/>
            <a:ext cx="6447501" cy="1320800"/>
          </a:xfrm>
        </p:spPr>
        <p:txBody>
          <a:bodyPr/>
          <a:lstStyle/>
          <a:p>
            <a:r>
              <a:rPr lang="en-US" dirty="0" smtClean="0"/>
              <a:t>Gantt</a:t>
            </a:r>
            <a:endParaRPr lang="en-US" dirty="0"/>
          </a:p>
        </p:txBody>
      </p:sp>
      <p:pic>
        <p:nvPicPr>
          <p:cNvPr id="2" name="Picture 1" descr="Design_4_final.pd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71" y="901700"/>
            <a:ext cx="8875059" cy="685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02224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6646"/>
            <a:ext cx="6447501" cy="1320800"/>
          </a:xfrm>
        </p:spPr>
        <p:txBody>
          <a:bodyPr/>
          <a:lstStyle/>
          <a:p>
            <a:r>
              <a:rPr lang="fr-CA" dirty="0" smtClean="0"/>
              <a:t>WBS</a:t>
            </a:r>
            <a:br>
              <a:rPr lang="fr-CA" dirty="0" smtClean="0"/>
            </a:br>
            <a:endParaRPr lang="fr-CA" dirty="0"/>
          </a:p>
        </p:txBody>
      </p:sp>
      <p:pic>
        <p:nvPicPr>
          <p:cNvPr id="5" name="Picture 4" descr="Drawing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64" y="-1430421"/>
            <a:ext cx="7529156" cy="974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7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</a:t>
            </a:r>
            <a:r>
              <a:rPr lang="fr-FR" dirty="0" smtClean="0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Livrer</a:t>
            </a:r>
            <a:r>
              <a:rPr lang="en-US" dirty="0" smtClean="0"/>
              <a:t> 3 </a:t>
            </a:r>
            <a:r>
              <a:rPr lang="en-US" dirty="0" err="1" smtClean="0"/>
              <a:t>outils</a:t>
            </a:r>
            <a:r>
              <a:rPr lang="en-US" dirty="0" smtClean="0"/>
              <a:t> de </a:t>
            </a:r>
            <a:r>
              <a:rPr lang="en-US" dirty="0" err="1" smtClean="0"/>
              <a:t>dimensionnement</a:t>
            </a:r>
            <a:r>
              <a:rPr lang="en-US" dirty="0" smtClean="0"/>
              <a:t> </a:t>
            </a:r>
            <a:r>
              <a:rPr lang="en-US" sz="1500" dirty="0" smtClean="0"/>
              <a:t>(</a:t>
            </a:r>
            <a:r>
              <a:rPr lang="en-US" sz="1500" dirty="0" err="1" smtClean="0"/>
              <a:t>interrupteurs</a:t>
            </a:r>
            <a:r>
              <a:rPr lang="en-US" sz="1500" dirty="0" smtClean="0"/>
              <a:t> et </a:t>
            </a:r>
            <a:r>
              <a:rPr lang="en-US" sz="1500" dirty="0" err="1" smtClean="0"/>
              <a:t>régulateurs</a:t>
            </a:r>
            <a:r>
              <a:rPr lang="en-US" sz="1500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outil</a:t>
            </a:r>
            <a:r>
              <a:rPr lang="en-US" dirty="0" smtClean="0"/>
              <a:t>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convivial et facile </a:t>
            </a:r>
            <a:r>
              <a:rPr lang="en-US" dirty="0" err="1" smtClean="0"/>
              <a:t>d’emploi</a:t>
            </a:r>
            <a:endParaRPr lang="en-US" dirty="0" smtClean="0"/>
          </a:p>
          <a:p>
            <a:pPr lvl="1"/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ermettent</a:t>
            </a:r>
            <a:r>
              <a:rPr lang="en-US" dirty="0" smtClean="0"/>
              <a:t> de </a:t>
            </a:r>
            <a:r>
              <a:rPr lang="en-US" dirty="0" err="1" smtClean="0"/>
              <a:t>valider</a:t>
            </a:r>
            <a:r>
              <a:rPr lang="en-US" dirty="0" smtClean="0"/>
              <a:t> </a:t>
            </a:r>
            <a:r>
              <a:rPr lang="en-US" dirty="0" err="1" smtClean="0"/>
              <a:t>modèles</a:t>
            </a:r>
            <a:r>
              <a:rPr lang="en-US" dirty="0" smtClean="0"/>
              <a:t> et </a:t>
            </a:r>
            <a:r>
              <a:rPr lang="en-US" dirty="0" err="1" smtClean="0"/>
              <a:t>methodes</a:t>
            </a:r>
            <a:r>
              <a:rPr lang="en-US" dirty="0" smtClean="0"/>
              <a:t> de simulation </a:t>
            </a:r>
            <a:r>
              <a:rPr lang="en-US" dirty="0" err="1" smtClean="0"/>
              <a:t>employés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r>
              <a:rPr lang="en-US" dirty="0" smtClean="0"/>
              <a:t> (SPS, PSIM, OPAL-RT)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un </a:t>
            </a:r>
            <a:r>
              <a:rPr lang="en-US" dirty="0" err="1" smtClean="0"/>
              <a:t>simulateur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endParaRPr lang="en-US" dirty="0" smtClean="0"/>
          </a:p>
          <a:p>
            <a:pPr lvl="1"/>
            <a:r>
              <a:rPr lang="en-US" dirty="0" smtClean="0"/>
              <a:t>Les 3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r>
              <a:rPr lang="en-US" dirty="0" err="1" smtClean="0"/>
              <a:t>remplir</a:t>
            </a:r>
            <a:r>
              <a:rPr lang="en-US" dirty="0" smtClean="0"/>
              <a:t> les </a:t>
            </a:r>
            <a:r>
              <a:rPr lang="en-US" dirty="0" err="1" smtClean="0"/>
              <a:t>fonctionnalités</a:t>
            </a:r>
            <a:r>
              <a:rPr lang="en-US" dirty="0" smtClean="0"/>
              <a:t> </a:t>
            </a:r>
            <a:r>
              <a:rPr lang="en-US" dirty="0" err="1" smtClean="0"/>
              <a:t>attendues</a:t>
            </a:r>
            <a:r>
              <a:rPr lang="en-US" dirty="0" smtClean="0"/>
              <a:t> (</a:t>
            </a:r>
            <a:r>
              <a:rPr lang="en-US" dirty="0" err="1" smtClean="0"/>
              <a:t>exemple</a:t>
            </a:r>
            <a:r>
              <a:rPr lang="en-US" dirty="0" smtClean="0"/>
              <a:t>: </a:t>
            </a:r>
            <a:r>
              <a:rPr lang="en-US" dirty="0" err="1" smtClean="0"/>
              <a:t>alimenter</a:t>
            </a:r>
            <a:r>
              <a:rPr lang="en-US" dirty="0" smtClean="0"/>
              <a:t> la charge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de courant </a:t>
            </a:r>
            <a:r>
              <a:rPr lang="en-US" dirty="0" err="1" smtClean="0"/>
              <a:t>trapézoïdale</a:t>
            </a:r>
            <a:r>
              <a:rPr lang="en-US" dirty="0" smtClean="0"/>
              <a:t> </a:t>
            </a:r>
            <a:r>
              <a:rPr lang="en-US" dirty="0" err="1" smtClean="0"/>
              <a:t>présentant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/>
              <a:t> </a:t>
            </a:r>
            <a:r>
              <a:rPr lang="en-US" dirty="0" err="1" smtClean="0"/>
              <a:t>faible</a:t>
            </a:r>
            <a:r>
              <a:rPr lang="en-US" dirty="0" smtClean="0"/>
              <a:t> </a:t>
            </a:r>
            <a:r>
              <a:rPr lang="en-US" dirty="0" err="1" smtClean="0"/>
              <a:t>ondulation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Plateformes</a:t>
            </a:r>
            <a:r>
              <a:rPr lang="en-US" dirty="0" smtClean="0"/>
              <a:t>: </a:t>
            </a:r>
            <a:r>
              <a:rPr lang="en-US" dirty="0" err="1" smtClean="0"/>
              <a:t>Matlab</a:t>
            </a:r>
            <a:r>
              <a:rPr lang="en-US" dirty="0" smtClean="0"/>
              <a:t> (SPS), PSIM, Opal-RT (OPA500)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documentation technique de reference </a:t>
            </a:r>
            <a:r>
              <a:rPr lang="en-US" dirty="0" err="1" smtClean="0"/>
              <a:t>décrivant</a:t>
            </a:r>
            <a:r>
              <a:rPr lang="en-US" dirty="0" smtClean="0"/>
              <a:t> </a:t>
            </a:r>
            <a:r>
              <a:rPr lang="en-US" dirty="0" err="1" smtClean="0"/>
              <a:t>l’utilisation</a:t>
            </a:r>
            <a:r>
              <a:rPr lang="en-US" dirty="0" smtClean="0"/>
              <a:t> de </a:t>
            </a:r>
            <a:r>
              <a:rPr lang="en-US" dirty="0" err="1" smtClean="0"/>
              <a:t>chacun</a:t>
            </a:r>
            <a:r>
              <a:rPr lang="en-US" dirty="0" smtClean="0"/>
              <a:t> des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  <a:r>
              <a:rPr lang="en-US" dirty="0" err="1" smtClean="0"/>
              <a:t>modèles</a:t>
            </a:r>
            <a:r>
              <a:rPr lang="en-US" dirty="0" smtClean="0"/>
              <a:t> </a:t>
            </a:r>
            <a:r>
              <a:rPr lang="en-US" dirty="0" err="1" smtClean="0"/>
              <a:t>mathématiques</a:t>
            </a:r>
            <a:r>
              <a:rPr lang="en-US" dirty="0" smtClean="0"/>
              <a:t> </a:t>
            </a:r>
            <a:r>
              <a:rPr lang="en-US" dirty="0" err="1" smtClean="0"/>
              <a:t>utilisés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Implanter </a:t>
            </a:r>
            <a:r>
              <a:rPr lang="en-US" dirty="0" err="1" smtClean="0"/>
              <a:t>une</a:t>
            </a:r>
            <a:r>
              <a:rPr lang="en-US" dirty="0" smtClean="0"/>
              <a:t> validation </a:t>
            </a:r>
            <a:r>
              <a:rPr lang="en-US" dirty="0" err="1" smtClean="0"/>
              <a:t>croisée</a:t>
            </a:r>
            <a:r>
              <a:rPr lang="en-US" dirty="0" smtClean="0"/>
              <a:t> des 3 </a:t>
            </a:r>
            <a:r>
              <a:rPr lang="en-US" dirty="0" err="1" smtClean="0"/>
              <a:t>simulateurs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994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Système</a:t>
            </a:r>
            <a:r>
              <a:rPr lang="en-US" dirty="0" smtClean="0"/>
              <a:t> </a:t>
            </a:r>
            <a:r>
              <a:rPr lang="en-US" dirty="0" err="1" smtClean="0"/>
              <a:t>complet</a:t>
            </a:r>
            <a:endParaRPr lang="en-US" dirty="0"/>
          </a:p>
        </p:txBody>
      </p:sp>
      <p:pic>
        <p:nvPicPr>
          <p:cNvPr id="4" name="Picture 3" descr="Screen Shot 2014-03-29 at 2.47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1201013"/>
            <a:ext cx="7820332" cy="225253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-1" y="3453546"/>
            <a:ext cx="4828723" cy="3404454"/>
          </a:xfrm>
        </p:spPr>
        <p:txBody>
          <a:bodyPr>
            <a:noAutofit/>
          </a:bodyPr>
          <a:lstStyle/>
          <a:p>
            <a:pPr marL="465750" lvl="1">
              <a:buFont typeface="Arial"/>
              <a:buChar char="•"/>
            </a:pPr>
            <a:r>
              <a:rPr lang="fr-CA" sz="2000" dirty="0" smtClean="0"/>
              <a:t>AFE « Active Front End »</a:t>
            </a:r>
          </a:p>
          <a:p>
            <a:pPr marL="922950" lvl="3" indent="-285750">
              <a:buFont typeface="Arial"/>
              <a:buChar char="•"/>
            </a:pPr>
            <a:r>
              <a:rPr lang="fr-CA" sz="1600" dirty="0" smtClean="0"/>
              <a:t>Redresseur triphasé 3 niveaux NPC</a:t>
            </a:r>
          </a:p>
          <a:p>
            <a:pPr marL="922950" lvl="3" indent="-285750">
              <a:buFont typeface="Arial"/>
              <a:buChar char="•"/>
            </a:pPr>
            <a:r>
              <a:rPr lang="fr-CA" sz="1600" dirty="0" smtClean="0"/>
              <a:t>Permet de charger le banc de condensateurs et de maintenir la tension du bus CC</a:t>
            </a:r>
          </a:p>
          <a:p>
            <a:pPr marL="922950" lvl="3" indent="-285750">
              <a:buFont typeface="Arial"/>
              <a:buChar char="•"/>
            </a:pPr>
            <a:r>
              <a:rPr lang="fr-CA" sz="1600" dirty="0" smtClean="0"/>
              <a:t>Permet de réguler le facteur de puissance côté réseau (régulation d’angle)</a:t>
            </a:r>
          </a:p>
          <a:p>
            <a:pPr marL="922950" lvl="3" indent="-285750">
              <a:buFont typeface="Arial"/>
              <a:buChar char="•"/>
            </a:pPr>
            <a:r>
              <a:rPr lang="fr-CA" sz="1600" dirty="0" smtClean="0"/>
              <a:t>Permet de réguler le courant côté réseau (régulation de l’amplitude du courant)</a:t>
            </a:r>
            <a:endParaRPr lang="en-US" sz="1600" dirty="0"/>
          </a:p>
          <a:p>
            <a:pPr marL="342900" lvl="1" indent="0">
              <a:buFont typeface="Arial"/>
              <a:buChar char="•"/>
            </a:pPr>
            <a:endParaRPr lang="en-US" sz="1800" dirty="0"/>
          </a:p>
          <a:p>
            <a:pPr indent="0">
              <a:buFont typeface="Arial"/>
              <a:buChar char="•"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295681" y="3437865"/>
            <a:ext cx="4687623" cy="38318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fr-C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</a:t>
            </a:r>
            <a:r>
              <a:rPr lang="fr-CA" sz="20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fr-CA" sz="20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DC</a:t>
            </a:r>
            <a:r>
              <a:rPr lang="fr-CA" sz="20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fr-CA" sz="20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CA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fr-CA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Hacheur 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 quadrants formé par   l’association de 2 cellules onduleur NPC 3 niveaux </a:t>
            </a:r>
            <a:r>
              <a:rPr lang="fr-CA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triphasées</a:t>
            </a:r>
          </a:p>
          <a:p>
            <a:pPr marL="68580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Permet de fournir une forme de courant  précise aux électroaimants</a:t>
            </a:r>
          </a:p>
          <a:p>
            <a:pPr marL="68580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/>
              <a:buChar char="•"/>
            </a:pP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Fonctionne dans les 4 quadrants (peut redonner de la puissance au banc de condensateur selon la tension appliquée sur les électroaimants)</a:t>
            </a:r>
          </a:p>
          <a:p>
            <a:pPr marL="685800" lvl="2" indent="-285750">
              <a:buClr>
                <a:schemeClr val="accent1"/>
              </a:buClr>
              <a:buFont typeface="Arial"/>
              <a:buChar char="•"/>
            </a:pPr>
            <a:endParaRPr lang="fr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2" indent="-285750">
              <a:buClr>
                <a:schemeClr val="accent1"/>
              </a:buClr>
              <a:buFont typeface="Arial"/>
              <a:buChar char="•"/>
            </a:pP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2" indent="-285750">
              <a:buClr>
                <a:schemeClr val="accent1"/>
              </a:buClr>
              <a:buFont typeface="Arial"/>
              <a:buChar char="•"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0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0"/>
            <a:ext cx="8216899" cy="1447800"/>
          </a:xfrm>
        </p:spPr>
        <p:txBody>
          <a:bodyPr/>
          <a:lstStyle/>
          <a:p>
            <a:r>
              <a:rPr lang="en-US" dirty="0" err="1" smtClean="0"/>
              <a:t>Outil</a:t>
            </a:r>
            <a:r>
              <a:rPr lang="en-US" dirty="0" smtClean="0"/>
              <a:t> de </a:t>
            </a:r>
            <a:r>
              <a:rPr lang="en-US" dirty="0" err="1" smtClean="0"/>
              <a:t>contrôle</a:t>
            </a:r>
            <a:r>
              <a:rPr lang="en-US" dirty="0" smtClean="0"/>
              <a:t> et</a:t>
            </a:r>
            <a:br>
              <a:rPr lang="en-US" dirty="0" smtClean="0"/>
            </a:br>
            <a:r>
              <a:rPr lang="en-US" dirty="0" err="1" smtClean="0"/>
              <a:t>dimensionnement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301" y="1305342"/>
            <a:ext cx="73532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fr-FR" dirty="0"/>
              <a:t>L’outil de dimensionnement est utilisé pour des fins de contrôle des intrants de simulation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Permet </a:t>
            </a:r>
            <a:r>
              <a:rPr lang="fr-FR" dirty="0" smtClean="0"/>
              <a:t>de </a:t>
            </a:r>
            <a:r>
              <a:rPr lang="fr-FR" dirty="0"/>
              <a:t>lancer la simulation et de dimensionner les différentes composantes du système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Il est possible de lancer une simulation sur SPS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L’adaptation sur PSIM est faite, mais requiert tests et ajustements sur la plateforme du client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pPr marL="285750" indent="-285750">
              <a:buFont typeface="Wingdings" charset="2"/>
              <a:buChar char="Ø"/>
            </a:pPr>
            <a:r>
              <a:rPr lang="fr-FR" dirty="0"/>
              <a:t>L’outil de dimensionnement fournit les outils nécessaires pour dimensionner les modèles SPS utilisables sur le simulateur temps réel.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8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0"/>
            <a:ext cx="8216899" cy="1447800"/>
          </a:xfrm>
        </p:spPr>
        <p:txBody>
          <a:bodyPr/>
          <a:lstStyle/>
          <a:p>
            <a:r>
              <a:rPr lang="en-US" dirty="0" err="1" smtClean="0"/>
              <a:t>Outil</a:t>
            </a:r>
            <a:r>
              <a:rPr lang="en-US" dirty="0" smtClean="0"/>
              <a:t> de </a:t>
            </a:r>
            <a:r>
              <a:rPr lang="en-US" dirty="0" err="1" smtClean="0"/>
              <a:t>contrôle</a:t>
            </a:r>
            <a:r>
              <a:rPr lang="en-US" dirty="0" smtClean="0"/>
              <a:t> et</a:t>
            </a:r>
            <a:br>
              <a:rPr lang="en-US" dirty="0" smtClean="0"/>
            </a:br>
            <a:r>
              <a:rPr lang="en-US" dirty="0" err="1" smtClean="0"/>
              <a:t>dimensionnement</a:t>
            </a:r>
            <a:r>
              <a:rPr lang="en-US" dirty="0" smtClean="0"/>
              <a:t> (</a:t>
            </a:r>
            <a:r>
              <a:rPr lang="en-US" dirty="0" err="1" smtClean="0"/>
              <a:t>Réglages</a:t>
            </a:r>
            <a:r>
              <a:rPr lang="en-US" dirty="0"/>
              <a:t> </a:t>
            </a:r>
            <a:r>
              <a:rPr lang="en-US" dirty="0" err="1" smtClean="0"/>
              <a:t>initiaux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56" y="1249516"/>
            <a:ext cx="7698353" cy="24207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345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0"/>
            <a:ext cx="8216899" cy="1447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Outil</a:t>
            </a:r>
            <a:r>
              <a:rPr lang="en-US" dirty="0" smtClean="0"/>
              <a:t> de </a:t>
            </a:r>
            <a:r>
              <a:rPr lang="en-US" dirty="0" err="1" smtClean="0"/>
              <a:t>contrôle</a:t>
            </a:r>
            <a:r>
              <a:rPr lang="en-US" dirty="0" smtClean="0"/>
              <a:t> et </a:t>
            </a:r>
            <a:br>
              <a:rPr lang="en-US" dirty="0" smtClean="0"/>
            </a:br>
            <a:r>
              <a:rPr lang="en-US" dirty="0" err="1" smtClean="0"/>
              <a:t>dimensionnement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Paramètres</a:t>
            </a:r>
            <a:r>
              <a:rPr lang="en-US" dirty="0" smtClean="0"/>
              <a:t> de simulation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6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333500"/>
            <a:ext cx="7848599" cy="1320800"/>
          </a:xfrm>
        </p:spPr>
        <p:txBody>
          <a:bodyPr/>
          <a:lstStyle/>
          <a:p>
            <a:pPr algn="ctr"/>
            <a:r>
              <a:rPr lang="en-US" dirty="0" err="1" smtClean="0"/>
              <a:t>Outil</a:t>
            </a:r>
            <a:r>
              <a:rPr lang="en-US" dirty="0" smtClean="0"/>
              <a:t> de </a:t>
            </a:r>
            <a:r>
              <a:rPr lang="en-US" dirty="0" err="1" smtClean="0"/>
              <a:t>contr</a:t>
            </a:r>
            <a:r>
              <a:rPr lang="en-US" dirty="0" err="1" smtClean="0"/>
              <a:t>ôle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Démonstration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Réglages</a:t>
            </a:r>
            <a:r>
              <a:rPr lang="en-US" dirty="0" smtClean="0"/>
              <a:t> des </a:t>
            </a:r>
            <a:r>
              <a:rPr lang="en-US" dirty="0" err="1" smtClean="0"/>
              <a:t>paramètres</a:t>
            </a:r>
            <a:r>
              <a:rPr lang="en-US" dirty="0" smtClean="0"/>
              <a:t> </a:t>
            </a:r>
            <a:r>
              <a:rPr lang="en-US" dirty="0" err="1" smtClean="0"/>
              <a:t>initiaux</a:t>
            </a:r>
            <a:endParaRPr lang="en-US" dirty="0" smtClean="0"/>
          </a:p>
          <a:p>
            <a:r>
              <a:rPr lang="en-US" dirty="0" err="1" smtClean="0"/>
              <a:t>Réglages</a:t>
            </a:r>
            <a:r>
              <a:rPr lang="en-US" dirty="0" smtClean="0"/>
              <a:t> des </a:t>
            </a:r>
            <a:r>
              <a:rPr lang="en-US" dirty="0" err="1" smtClean="0"/>
              <a:t>paramètres</a:t>
            </a:r>
            <a:r>
              <a:rPr lang="en-US" dirty="0" smtClean="0"/>
              <a:t> de simulation</a:t>
            </a:r>
          </a:p>
          <a:p>
            <a:r>
              <a:rPr lang="en-US" dirty="0" err="1" smtClean="0"/>
              <a:t>Lancement</a:t>
            </a:r>
            <a:r>
              <a:rPr lang="en-US" dirty="0" smtClean="0"/>
              <a:t> de la simulation SPS (H4Q)</a:t>
            </a:r>
          </a:p>
          <a:p>
            <a:r>
              <a:rPr lang="en-US" dirty="0" err="1" smtClean="0"/>
              <a:t>Lancement</a:t>
            </a:r>
            <a:r>
              <a:rPr lang="en-US" dirty="0"/>
              <a:t> </a:t>
            </a:r>
            <a:r>
              <a:rPr lang="en-US" dirty="0" smtClean="0"/>
              <a:t>de la simulation </a:t>
            </a:r>
            <a:r>
              <a:rPr lang="en-US" dirty="0" err="1" smtClean="0"/>
              <a:t>Psim</a:t>
            </a:r>
            <a:r>
              <a:rPr lang="en-US" dirty="0" smtClean="0"/>
              <a:t> (H4Q)</a:t>
            </a:r>
          </a:p>
          <a:p>
            <a:r>
              <a:rPr lang="en-US" dirty="0" err="1" smtClean="0"/>
              <a:t>Affichage</a:t>
            </a:r>
            <a:r>
              <a:rPr lang="en-US" dirty="0" smtClean="0"/>
              <a:t> de </a:t>
            </a:r>
            <a:r>
              <a:rPr lang="en-US" dirty="0" err="1" smtClean="0"/>
              <a:t>résultats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787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</a:t>
            </a:r>
            <a:r>
              <a:rPr lang="en-US" dirty="0" err="1" smtClean="0"/>
              <a:t>complète</a:t>
            </a:r>
            <a:r>
              <a:rPr lang="en-US" dirty="0" smtClean="0"/>
              <a:t> (SPS)</a:t>
            </a:r>
            <a:endParaRPr lang="en-US" dirty="0"/>
          </a:p>
        </p:txBody>
      </p:sp>
      <p:pic>
        <p:nvPicPr>
          <p:cNvPr id="5" name="Picture 4" descr="Screenshot 2014-04-21 01.09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425130"/>
            <a:ext cx="8890000" cy="408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311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1299</Words>
  <Application>Microsoft Macintosh PowerPoint</Application>
  <PresentationFormat>On-screen Show (4:3)</PresentationFormat>
  <Paragraphs>208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Facet</vt:lpstr>
      <vt:lpstr>Simulation d’une alimentation des électroaimants d’un accélérateur de particules. (RAF) </vt:lpstr>
      <vt:lpstr>Contexte et problématique</vt:lpstr>
      <vt:lpstr>Rappel des objectifs</vt:lpstr>
      <vt:lpstr>Système complet</vt:lpstr>
      <vt:lpstr>Outil de contrôle et dimensionnement</vt:lpstr>
      <vt:lpstr>Outil de contrôle et dimensionnement (Réglages initiaux)</vt:lpstr>
      <vt:lpstr>Outil de contrôle et  dimensionnement  (Paramètres de simulation)</vt:lpstr>
      <vt:lpstr>Outil de contrôle - Démonstration</vt:lpstr>
      <vt:lpstr>Simulation complète (SPS)</vt:lpstr>
      <vt:lpstr>AFE (SPS)</vt:lpstr>
      <vt:lpstr>DCP-DCN (SPS)</vt:lpstr>
      <vt:lpstr>Affichages personalisés (SPS)</vt:lpstr>
      <vt:lpstr>Simulation complète (PSim)</vt:lpstr>
      <vt:lpstr>Validation croisée (Courant d’entrée AFE)</vt:lpstr>
      <vt:lpstr>Validation croisée (Tension ligne-ligne AFE)</vt:lpstr>
      <vt:lpstr>Validation croisée (Courant IGBT AFE)</vt:lpstr>
      <vt:lpstr>Validation croisée (Tension IGBT AFE)</vt:lpstr>
      <vt:lpstr>Validation croisée (Courant Charge)</vt:lpstr>
      <vt:lpstr>Validation croisée (Courant IGBT DCP-DCN)</vt:lpstr>
      <vt:lpstr>Opal-RT – Présentation</vt:lpstr>
      <vt:lpstr>Plan de test du système intégré</vt:lpstr>
      <vt:lpstr>Matrice de vérification des exigences</vt:lpstr>
      <vt:lpstr>Gantt</vt:lpstr>
      <vt:lpstr>WBS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d’une alimentation des électroaimants d’un accélérateur de particules. (RAE)</dc:title>
  <dc:creator>Daniel Thibodeau</dc:creator>
  <cp:lastModifiedBy>Francis Valois</cp:lastModifiedBy>
  <cp:revision>45</cp:revision>
  <cp:lastPrinted>2014-03-31T04:57:29Z</cp:lastPrinted>
  <dcterms:created xsi:type="dcterms:W3CDTF">2014-03-29T18:45:34Z</dcterms:created>
  <dcterms:modified xsi:type="dcterms:W3CDTF">2014-04-21T06:05:39Z</dcterms:modified>
</cp:coreProperties>
</file>