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84" r:id="rId4"/>
    <p:sldId id="257" r:id="rId5"/>
    <p:sldId id="258" r:id="rId6"/>
    <p:sldId id="277" r:id="rId7"/>
    <p:sldId id="282" r:id="rId8"/>
    <p:sldId id="283" r:id="rId9"/>
    <p:sldId id="260" r:id="rId10"/>
    <p:sldId id="261" r:id="rId11"/>
    <p:sldId id="262" r:id="rId12"/>
    <p:sldId id="263" r:id="rId13"/>
    <p:sldId id="264" r:id="rId14"/>
    <p:sldId id="265" r:id="rId15"/>
    <p:sldId id="266" r:id="rId16"/>
    <p:sldId id="267" r:id="rId17"/>
    <p:sldId id="268" r:id="rId18"/>
    <p:sldId id="278" r:id="rId19"/>
    <p:sldId id="279" r:id="rId20"/>
    <p:sldId id="280" r:id="rId21"/>
    <p:sldId id="281" r:id="rId22"/>
    <p:sldId id="271" r:id="rId23"/>
    <p:sldId id="272" r:id="rId24"/>
    <p:sldId id="274" r:id="rId25"/>
    <p:sldId id="275" r:id="rId26"/>
    <p:sldId id="276" r:id="rId27"/>
    <p:sldId id="285" r:id="rId28"/>
    <p:sldId id="286"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94641" autoAdjust="0"/>
  </p:normalViewPr>
  <p:slideViewPr>
    <p:cSldViewPr snapToGrid="0">
      <p:cViewPr>
        <p:scale>
          <a:sx n="75" d="100"/>
          <a:sy n="75" d="100"/>
        </p:scale>
        <p:origin x="-1758" y="-354"/>
      </p:cViewPr>
      <p:guideLst>
        <p:guide orient="horz" pos="2160"/>
        <p:guide pos="2880"/>
      </p:guideLst>
    </p:cSldViewPr>
  </p:slideViewPr>
  <p:outlineViewPr>
    <p:cViewPr>
      <p:scale>
        <a:sx n="33" d="100"/>
        <a:sy n="33" d="100"/>
      </p:scale>
      <p:origin x="0" y="-6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403215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3968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36273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
        <p:nvSpPr>
          <p:cNvPr id="20" name="TextBox 19"/>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346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86038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26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41798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31796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471514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321610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6868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908A9-1E53-4D85-A76B-A28D8BCB5503}" type="datetimeFigureOut">
              <a:rPr lang="en-US" smtClean="0"/>
              <a:t>2/19/2014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225507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165739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8908A9-1E53-4D85-A76B-A28D8BCB5503}" type="datetimeFigureOut">
              <a:rPr lang="en-US" smtClean="0"/>
              <a:t>2/19/2014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22168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8908A9-1E53-4D85-A76B-A28D8BCB5503}" type="datetimeFigureOut">
              <a:rPr lang="en-US" smtClean="0"/>
              <a:t>2/19/2014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74924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908A9-1E53-4D85-A76B-A28D8BCB5503}" type="datetimeFigureOut">
              <a:rPr lang="en-US" smtClean="0"/>
              <a:t>2/19/2014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31041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52530" y="6041363"/>
            <a:ext cx="683954" cy="365125"/>
          </a:xfrm>
        </p:spPr>
        <p:txBody>
          <a:bodyPr/>
          <a:lstStyle/>
          <a:p>
            <a:fld id="{5C8908A9-1E53-4D85-A76B-A28D8BCB5503}" type="datetimeFigureOut">
              <a:rPr lang="en-US" smtClean="0"/>
              <a:t>2/19/2014</a:t>
            </a:fld>
            <a:endParaRPr lang="en-US" dirty="0"/>
          </a:p>
        </p:txBody>
      </p:sp>
      <p:sp>
        <p:nvSpPr>
          <p:cNvPr id="3" name="Footer Placeholder 2"/>
          <p:cNvSpPr>
            <a:spLocks noGrp="1"/>
          </p:cNvSpPr>
          <p:nvPr>
            <p:ph type="ftr" sz="quarter" idx="11"/>
          </p:nvPr>
        </p:nvSpPr>
        <p:spPr>
          <a:xfrm>
            <a:off x="2356680" y="6041363"/>
            <a:ext cx="4723209" cy="365125"/>
          </a:xfrm>
        </p:spPr>
        <p:txBody>
          <a:bodyPr/>
          <a:lstStyle/>
          <a:p>
            <a:endParaRPr lang="en-US"/>
          </a:p>
        </p:txBody>
      </p:sp>
      <p:sp>
        <p:nvSpPr>
          <p:cNvPr id="4" name="Slide Number Placeholder 3"/>
          <p:cNvSpPr>
            <a:spLocks noGrp="1"/>
          </p:cNvSpPr>
          <p:nvPr>
            <p:ph type="sldNum" sz="quarter" idx="12"/>
          </p:nvPr>
        </p:nvSpPr>
        <p:spPr>
          <a:xfrm>
            <a:off x="8291677" y="6041363"/>
            <a:ext cx="512504" cy="365125"/>
          </a:xfrm>
        </p:spPr>
        <p:txBody>
          <a:bodyPr/>
          <a:lstStyle/>
          <a:p>
            <a:fld id="{83CAF439-82BC-4083-ACA7-1FC901220AC7}" type="slidenum">
              <a:rPr lang="en-US" smtClean="0"/>
              <a:t>‹N°›</a:t>
            </a:fld>
            <a:endParaRPr lang="en-US"/>
          </a:p>
        </p:txBody>
      </p:sp>
      <p:grpSp>
        <p:nvGrpSpPr>
          <p:cNvPr id="5" name="Group 4"/>
          <p:cNvGrpSpPr/>
          <p:nvPr userDrawn="1"/>
        </p:nvGrpSpPr>
        <p:grpSpPr>
          <a:xfrm flipH="1">
            <a:off x="-918381" y="-8467"/>
            <a:ext cx="10062377" cy="6866467"/>
            <a:chOff x="-1216551" y="-8467"/>
            <a:chExt cx="13416502" cy="6866467"/>
          </a:xfrm>
        </p:grpSpPr>
        <p:cxnSp>
          <p:nvCxnSpPr>
            <p:cNvPr id="6" name="Straight Connector 5"/>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660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908A9-1E53-4D85-A76B-A28D8BCB5503}" type="datetimeFigureOut">
              <a:rPr lang="en-US" smtClean="0"/>
              <a:t>2/19/2014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AF439-82BC-4083-ACA7-1FC901220AC7}" type="slidenum">
              <a:rPr lang="en-US" smtClean="0"/>
              <a:t>‹N°›</a:t>
            </a:fld>
            <a:endParaRPr lang="en-US"/>
          </a:p>
        </p:txBody>
      </p:sp>
    </p:spTree>
    <p:extLst>
      <p:ext uri="{BB962C8B-B14F-4D97-AF65-F5344CB8AC3E}">
        <p14:creationId xmlns:p14="http://schemas.microsoft.com/office/powerpoint/2010/main" val="296024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0000"/>
                <a:lumMod val="95000"/>
              </a:schemeClr>
            </a:gs>
            <a:gs pos="100000">
              <a:schemeClr val="bg1">
                <a:shade val="94000"/>
                <a:lumMod val="96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p:nvPr/>
        </p:nvGrpSpPr>
        <p:grpSpPr>
          <a:xfrm>
            <a:off x="-3" y="-8467"/>
            <a:ext cx="10062377" cy="6866467"/>
            <a:chOff x="-1216551" y="-8467"/>
            <a:chExt cx="13416502"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40284"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16551"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8908A9-1E53-4D85-A76B-A28D8BCB5503}" type="datetimeFigureOut">
              <a:rPr lang="en-US" smtClean="0"/>
              <a:t>2/19/2014</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solidFill>
              </a:defRPr>
            </a:lvl1pPr>
          </a:lstStyle>
          <a:p>
            <a:fld id="{83CAF439-82BC-4083-ACA7-1FC901220AC7}" type="slidenum">
              <a:rPr lang="en-US" smtClean="0"/>
              <a:t>‹N°›</a:t>
            </a:fld>
            <a:endParaRPr lang="en-US"/>
          </a:p>
        </p:txBody>
      </p:sp>
    </p:spTree>
    <p:extLst>
      <p:ext uri="{BB962C8B-B14F-4D97-AF65-F5344CB8AC3E}">
        <p14:creationId xmlns:p14="http://schemas.microsoft.com/office/powerpoint/2010/main" val="11169938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9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5"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xml"/><Relationship Id="rId7" Type="http://schemas.openxmlformats.org/officeDocument/2006/relationships/image" Target="../media/image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1130300" y="2898145"/>
            <a:ext cx="5825202" cy="1646302"/>
          </a:xfrm>
        </p:spPr>
        <p:txBody>
          <a:bodyPr/>
          <a:lstStyle/>
          <a:p>
            <a:r>
              <a:rPr lang="fr-CA" dirty="0"/>
              <a:t>Simulation d’une alimentation des électroaimants d’un accélérateur de</a:t>
            </a:r>
            <a:r>
              <a:rPr lang="fr-CA" b="1" cap="all" dirty="0"/>
              <a:t> </a:t>
            </a:r>
            <a:r>
              <a:rPr lang="fr-CA" dirty="0"/>
              <a:t>particules.</a:t>
            </a:r>
            <a:r>
              <a:rPr lang="en-US" dirty="0"/>
              <a:t> </a:t>
            </a:r>
          </a:p>
        </p:txBody>
      </p:sp>
      <p:sp>
        <p:nvSpPr>
          <p:cNvPr id="3" name="Subtitle 2"/>
          <p:cNvSpPr>
            <a:spLocks noGrp="1"/>
          </p:cNvSpPr>
          <p:nvPr>
            <p:ph type="subTitle" idx="1"/>
            <p:custDataLst>
              <p:tags r:id="rId2"/>
            </p:custDataLst>
          </p:nvPr>
        </p:nvSpPr>
        <p:spPr>
          <a:xfrm>
            <a:off x="1130300" y="4544448"/>
            <a:ext cx="5825202" cy="1096899"/>
          </a:xfrm>
        </p:spPr>
        <p:txBody>
          <a:bodyPr/>
          <a:lstStyle/>
          <a:p>
            <a:r>
              <a:rPr lang="fr-FR" dirty="0" smtClean="0"/>
              <a:t>Par l’équipe </a:t>
            </a:r>
            <a:r>
              <a:rPr lang="fr-FR" dirty="0" err="1" smtClean="0"/>
              <a:t>Électrosim</a:t>
            </a:r>
            <a:endParaRPr lang="fr-FR" dirty="0"/>
          </a:p>
        </p:txBody>
      </p:sp>
    </p:spTree>
    <p:extLst>
      <p:ext uri="{BB962C8B-B14F-4D97-AF65-F5344CB8AC3E}">
        <p14:creationId xmlns:p14="http://schemas.microsoft.com/office/powerpoint/2010/main" val="549403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err="1" smtClean="0"/>
              <a:t>Commande</a:t>
            </a:r>
            <a:r>
              <a:rPr lang="en-CA" dirty="0" smtClean="0"/>
              <a:t> de </a:t>
            </a:r>
            <a:r>
              <a:rPr lang="en-CA" dirty="0" err="1" smtClean="0"/>
              <a:t>l’AFE</a:t>
            </a:r>
            <a:r>
              <a:rPr lang="en-CA" dirty="0" smtClean="0"/>
              <a:t/>
            </a:r>
            <a:br>
              <a:rPr lang="en-CA" dirty="0" smtClean="0"/>
            </a:br>
            <a:r>
              <a:rPr lang="en-CA" dirty="0"/>
              <a:t>	</a:t>
            </a:r>
            <a:endParaRPr lang="fr-CA" dirty="0"/>
          </a:p>
        </p:txBody>
      </p:sp>
      <p:sp>
        <p:nvSpPr>
          <p:cNvPr id="3" name="Espace réservé du contenu 2"/>
          <p:cNvSpPr>
            <a:spLocks noGrp="1"/>
          </p:cNvSpPr>
          <p:nvPr>
            <p:ph idx="1"/>
          </p:nvPr>
        </p:nvSpPr>
        <p:spPr/>
        <p:txBody>
          <a:bodyPr/>
          <a:lstStyle/>
          <a:p>
            <a:endParaRPr lang="fr-CA"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2072303"/>
            <a:ext cx="7844517" cy="4635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581782" y="1430448"/>
            <a:ext cx="3395882" cy="461665"/>
          </a:xfrm>
          <a:prstGeom prst="rect">
            <a:avLst/>
          </a:prstGeom>
          <a:noFill/>
        </p:spPr>
        <p:txBody>
          <a:bodyPr wrap="none" rtlCol="0">
            <a:spAutoFit/>
          </a:bodyPr>
          <a:lstStyle/>
          <a:p>
            <a:r>
              <a:rPr lang="en-CA" sz="2400" dirty="0" err="1" smtClean="0"/>
              <a:t>Méthode</a:t>
            </a:r>
            <a:r>
              <a:rPr lang="en-CA" sz="2400" dirty="0" smtClean="0"/>
              <a:t> par </a:t>
            </a:r>
            <a:r>
              <a:rPr lang="en-CA" sz="2400" dirty="0" err="1" smtClean="0"/>
              <a:t>Hystérésis</a:t>
            </a:r>
            <a:endParaRPr lang="fr-CA" sz="2400" dirty="0"/>
          </a:p>
        </p:txBody>
      </p:sp>
    </p:spTree>
    <p:extLst>
      <p:ext uri="{BB962C8B-B14F-4D97-AF65-F5344CB8AC3E}">
        <p14:creationId xmlns:p14="http://schemas.microsoft.com/office/powerpoint/2010/main" val="282438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18" y="1436915"/>
            <a:ext cx="7292209" cy="4696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re 1"/>
          <p:cNvSpPr>
            <a:spLocks noGrp="1"/>
          </p:cNvSpPr>
          <p:nvPr>
            <p:ph type="title"/>
          </p:nvPr>
        </p:nvSpPr>
        <p:spPr>
          <a:xfrm>
            <a:off x="508001" y="609600"/>
            <a:ext cx="6447501" cy="1320800"/>
          </a:xfrm>
        </p:spPr>
        <p:txBody>
          <a:bodyPr>
            <a:normAutofit fontScale="90000"/>
          </a:bodyPr>
          <a:lstStyle/>
          <a:p>
            <a:r>
              <a:rPr lang="en-CA" dirty="0" err="1" smtClean="0"/>
              <a:t>Signaux</a:t>
            </a:r>
            <a:r>
              <a:rPr lang="en-CA" dirty="0" smtClean="0"/>
              <a:t> de </a:t>
            </a:r>
            <a:r>
              <a:rPr lang="en-CA" dirty="0" err="1" smtClean="0"/>
              <a:t>commande</a:t>
            </a:r>
            <a:r>
              <a:rPr lang="en-CA" dirty="0" smtClean="0"/>
              <a:t> d’un bras</a:t>
            </a:r>
            <a:br>
              <a:rPr lang="en-CA" dirty="0" smtClean="0"/>
            </a:br>
            <a:r>
              <a:rPr lang="en-CA" dirty="0"/>
              <a:t>	</a:t>
            </a:r>
            <a:endParaRPr lang="fr-CA" dirty="0"/>
          </a:p>
        </p:txBody>
      </p:sp>
    </p:spTree>
    <p:extLst>
      <p:ext uri="{BB962C8B-B14F-4D97-AF65-F5344CB8AC3E}">
        <p14:creationId xmlns:p14="http://schemas.microsoft.com/office/powerpoint/2010/main" val="159327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068" y="0"/>
            <a:ext cx="6447501" cy="1320800"/>
          </a:xfrm>
        </p:spPr>
        <p:txBody>
          <a:bodyPr/>
          <a:lstStyle/>
          <a:p>
            <a:r>
              <a:rPr lang="fr-CA" dirty="0" smtClean="0"/>
              <a:t>Forme du courant et de la tension en sortie de l’AFE</a:t>
            </a:r>
            <a:endParaRPr lang="fr-C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49" y="1220982"/>
            <a:ext cx="6545035" cy="552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93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1067" y="254000"/>
            <a:ext cx="7552266" cy="1320800"/>
          </a:xfrm>
        </p:spPr>
        <p:txBody>
          <a:bodyPr/>
          <a:lstStyle/>
          <a:p>
            <a:r>
              <a:rPr lang="en-CA" dirty="0" smtClean="0"/>
              <a:t>Simulation </a:t>
            </a:r>
            <a:r>
              <a:rPr lang="en-CA" dirty="0" err="1" smtClean="0"/>
              <a:t>sur</a:t>
            </a:r>
            <a:r>
              <a:rPr lang="en-CA" dirty="0" smtClean="0"/>
              <a:t> </a:t>
            </a:r>
            <a:r>
              <a:rPr lang="en-CA" dirty="0" err="1" smtClean="0"/>
              <a:t>Matlab</a:t>
            </a:r>
            <a:r>
              <a:rPr lang="en-CA" dirty="0" smtClean="0"/>
              <a:t>: </a:t>
            </a:r>
            <a:r>
              <a:rPr lang="en-CA" dirty="0" err="1" smtClean="0"/>
              <a:t>DCp</a:t>
            </a:r>
            <a:r>
              <a:rPr lang="en-CA" dirty="0" smtClean="0"/>
              <a:t> et </a:t>
            </a:r>
            <a:r>
              <a:rPr lang="en-CA" dirty="0" err="1" smtClean="0"/>
              <a:t>DCn</a:t>
            </a:r>
            <a:r>
              <a:rPr lang="en-CA" dirty="0" smtClean="0"/>
              <a:t> (</a:t>
            </a:r>
            <a:r>
              <a:rPr lang="en-CA" dirty="0" err="1" smtClean="0"/>
              <a:t>Vue</a:t>
            </a:r>
            <a:r>
              <a:rPr lang="en-CA" dirty="0" smtClean="0"/>
              <a:t> </a:t>
            </a:r>
            <a:r>
              <a:rPr lang="en-CA" dirty="0" err="1" smtClean="0"/>
              <a:t>d’ensemble</a:t>
            </a:r>
            <a:r>
              <a:rPr lang="en-CA" dirty="0" smtClean="0"/>
              <a:t>)</a:t>
            </a:r>
            <a:endParaRPr lang="fr-CA" dirty="0"/>
          </a:p>
        </p:txBody>
      </p:sp>
      <p:sp>
        <p:nvSpPr>
          <p:cNvPr id="3" name="Espace réservé du contenu 2"/>
          <p:cNvSpPr>
            <a:spLocks noGrp="1"/>
          </p:cNvSpPr>
          <p:nvPr>
            <p:ph idx="1"/>
          </p:nvPr>
        </p:nvSpPr>
        <p:spPr/>
        <p:txBody>
          <a:bodyPr/>
          <a:lstStyle/>
          <a:p>
            <a:endParaRPr lang="fr-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3" y="1538968"/>
            <a:ext cx="949642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46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609600"/>
            <a:ext cx="7907866" cy="1320800"/>
          </a:xfrm>
        </p:spPr>
        <p:txBody>
          <a:bodyPr/>
          <a:lstStyle/>
          <a:p>
            <a:r>
              <a:rPr lang="fr-CA" dirty="0" smtClean="0"/>
              <a:t>Simulation </a:t>
            </a:r>
            <a:r>
              <a:rPr lang="fr-CA" dirty="0" err="1" smtClean="0"/>
              <a:t>Matlab</a:t>
            </a:r>
            <a:r>
              <a:rPr lang="fr-CA" dirty="0" smtClean="0"/>
              <a:t>: Blocs onduleurs </a:t>
            </a:r>
            <a:r>
              <a:rPr lang="fr-CA" dirty="0" err="1" smtClean="0"/>
              <a:t>DCp</a:t>
            </a:r>
            <a:r>
              <a:rPr lang="fr-CA" dirty="0" smtClean="0"/>
              <a:t>, </a:t>
            </a:r>
            <a:r>
              <a:rPr lang="fr-CA" dirty="0" err="1" smtClean="0"/>
              <a:t>DCn</a:t>
            </a:r>
            <a:endParaRPr lang="fr-CA" dirty="0"/>
          </a:p>
        </p:txBody>
      </p:sp>
      <p:sp>
        <p:nvSpPr>
          <p:cNvPr id="3" name="Espace réservé du contenu 2"/>
          <p:cNvSpPr>
            <a:spLocks noGrp="1"/>
          </p:cNvSpPr>
          <p:nvPr>
            <p:ph idx="1"/>
          </p:nvPr>
        </p:nvSpPr>
        <p:spPr/>
        <p:txBody>
          <a:bodyPr/>
          <a:lstStyle/>
          <a:p>
            <a:endParaRPr lang="fr-CA"/>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6" y="1872342"/>
            <a:ext cx="9445083" cy="397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32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3315" y="412957"/>
            <a:ext cx="7317618" cy="1320800"/>
          </a:xfrm>
        </p:spPr>
        <p:txBody>
          <a:bodyPr/>
          <a:lstStyle/>
          <a:p>
            <a:r>
              <a:rPr lang="en-CA" dirty="0" err="1" smtClean="0"/>
              <a:t>Commande</a:t>
            </a:r>
            <a:r>
              <a:rPr lang="en-CA" dirty="0" smtClean="0"/>
              <a:t> des blocs </a:t>
            </a:r>
            <a:r>
              <a:rPr lang="en-CA" dirty="0" err="1" smtClean="0"/>
              <a:t>DCp</a:t>
            </a:r>
            <a:r>
              <a:rPr lang="en-CA" dirty="0" smtClean="0"/>
              <a:t>, </a:t>
            </a:r>
            <a:r>
              <a:rPr lang="en-CA" dirty="0" err="1" smtClean="0"/>
              <a:t>DCn</a:t>
            </a:r>
            <a:endParaRPr lang="fr-CA" dirty="0"/>
          </a:p>
        </p:txBody>
      </p:sp>
      <p:sp>
        <p:nvSpPr>
          <p:cNvPr id="3" name="Espace réservé du contenu 2"/>
          <p:cNvSpPr>
            <a:spLocks noGrp="1"/>
          </p:cNvSpPr>
          <p:nvPr>
            <p:ph idx="1"/>
          </p:nvPr>
        </p:nvSpPr>
        <p:spPr/>
        <p:txBody>
          <a:bodyPr/>
          <a:lstStyle/>
          <a:p>
            <a:endParaRPr lang="fr-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95" y="1073357"/>
            <a:ext cx="7381875" cy="52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928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287866"/>
            <a:ext cx="6447501" cy="1320800"/>
          </a:xfrm>
        </p:spPr>
        <p:txBody>
          <a:bodyPr/>
          <a:lstStyle/>
          <a:p>
            <a:r>
              <a:rPr lang="fr-CA" dirty="0" smtClean="0"/>
              <a:t>Forme des courants et de la tension à la charge</a:t>
            </a:r>
            <a:endParaRPr lang="fr-CA" dirty="0"/>
          </a:p>
        </p:txBody>
      </p:sp>
      <p:sp>
        <p:nvSpPr>
          <p:cNvPr id="3" name="Espace réservé du contenu 2"/>
          <p:cNvSpPr>
            <a:spLocks noGrp="1"/>
          </p:cNvSpPr>
          <p:nvPr>
            <p:ph idx="1"/>
          </p:nvPr>
        </p:nvSpPr>
        <p:spPr/>
        <p:txBody>
          <a:bodyPr/>
          <a:lstStyle/>
          <a:p>
            <a:endParaRPr lang="fr-CA"/>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6" y="1794934"/>
            <a:ext cx="8997861" cy="4467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668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355600"/>
            <a:ext cx="6447501" cy="1320800"/>
          </a:xfrm>
        </p:spPr>
        <p:txBody>
          <a:bodyPr/>
          <a:lstStyle/>
          <a:p>
            <a:r>
              <a:rPr lang="en-CA" dirty="0" smtClean="0"/>
              <a:t>Simulation </a:t>
            </a:r>
            <a:r>
              <a:rPr lang="en-CA" dirty="0" err="1" smtClean="0"/>
              <a:t>sur</a:t>
            </a:r>
            <a:r>
              <a:rPr lang="en-CA" dirty="0" smtClean="0"/>
              <a:t> </a:t>
            </a:r>
            <a:r>
              <a:rPr lang="en-CA" dirty="0" err="1" smtClean="0"/>
              <a:t>Psim</a:t>
            </a:r>
            <a:r>
              <a:rPr lang="en-CA" dirty="0" smtClean="0"/>
              <a:t>: AFE (</a:t>
            </a:r>
            <a:r>
              <a:rPr lang="en-CA" dirty="0" err="1" smtClean="0"/>
              <a:t>Vue</a:t>
            </a:r>
            <a:r>
              <a:rPr lang="en-CA" dirty="0" smtClean="0"/>
              <a:t> </a:t>
            </a:r>
            <a:r>
              <a:rPr lang="en-CA" dirty="0" err="1" smtClean="0"/>
              <a:t>d’ensemble</a:t>
            </a:r>
            <a:r>
              <a:rPr lang="en-CA" dirty="0" smtClean="0"/>
              <a:t>)</a:t>
            </a:r>
            <a:endParaRPr lang="fr-CA" dirty="0"/>
          </a:p>
        </p:txBody>
      </p:sp>
      <p:pic>
        <p:nvPicPr>
          <p:cNvPr id="4" name="Picture 3" descr="Screen Shot 2014-02-19 at 2.17.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67" y="1549400"/>
            <a:ext cx="7605002" cy="5054600"/>
          </a:xfrm>
          <a:prstGeom prst="rect">
            <a:avLst/>
          </a:prstGeom>
        </p:spPr>
      </p:pic>
    </p:spTree>
    <p:extLst>
      <p:ext uri="{BB962C8B-B14F-4D97-AF65-F5344CB8AC3E}">
        <p14:creationId xmlns:p14="http://schemas.microsoft.com/office/powerpoint/2010/main" val="6719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355600"/>
            <a:ext cx="6447501" cy="1320800"/>
          </a:xfrm>
        </p:spPr>
        <p:txBody>
          <a:bodyPr>
            <a:normAutofit/>
          </a:bodyPr>
          <a:lstStyle/>
          <a:p>
            <a:r>
              <a:rPr lang="en-CA" dirty="0" err="1" smtClean="0"/>
              <a:t>Commande</a:t>
            </a:r>
            <a:r>
              <a:rPr lang="en-CA" dirty="0" smtClean="0"/>
              <a:t> de </a:t>
            </a:r>
            <a:r>
              <a:rPr lang="en-CA" dirty="0" err="1" smtClean="0"/>
              <a:t>l’AFE</a:t>
            </a:r>
            <a:endParaRPr lang="fr-CA" dirty="0"/>
          </a:p>
        </p:txBody>
      </p:sp>
      <p:pic>
        <p:nvPicPr>
          <p:cNvPr id="3" name="Picture 2" descr="Screen Shot 2014-02-19 at 2.19.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967" y="1269998"/>
            <a:ext cx="4940663" cy="5012267"/>
          </a:xfrm>
          <a:prstGeom prst="rect">
            <a:avLst/>
          </a:prstGeom>
        </p:spPr>
      </p:pic>
    </p:spTree>
    <p:extLst>
      <p:ext uri="{BB962C8B-B14F-4D97-AF65-F5344CB8AC3E}">
        <p14:creationId xmlns:p14="http://schemas.microsoft.com/office/powerpoint/2010/main" val="1440086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8001" y="355600"/>
            <a:ext cx="6447501" cy="1320800"/>
          </a:xfrm>
        </p:spPr>
        <p:txBody>
          <a:bodyPr>
            <a:normAutofit/>
          </a:bodyPr>
          <a:lstStyle/>
          <a:p>
            <a:r>
              <a:rPr lang="en-CA" dirty="0" smtClean="0"/>
              <a:t>Bloc de base (NPC 3 </a:t>
            </a:r>
            <a:r>
              <a:rPr lang="en-CA" dirty="0" err="1" smtClean="0"/>
              <a:t>niveaux</a:t>
            </a:r>
            <a:r>
              <a:rPr lang="en-CA" dirty="0" smtClean="0"/>
              <a:t>, </a:t>
            </a:r>
            <a:r>
              <a:rPr lang="en-CA" dirty="0" err="1" smtClean="0"/>
              <a:t>triphasé</a:t>
            </a:r>
            <a:r>
              <a:rPr lang="en-CA" dirty="0" smtClean="0"/>
              <a:t>) </a:t>
            </a:r>
            <a:r>
              <a:rPr lang="en-CA" dirty="0" err="1" smtClean="0"/>
              <a:t>implanté</a:t>
            </a:r>
            <a:r>
              <a:rPr lang="en-CA" dirty="0" smtClean="0"/>
              <a:t> sous </a:t>
            </a:r>
            <a:r>
              <a:rPr lang="en-CA" dirty="0" err="1" smtClean="0"/>
              <a:t>Psim</a:t>
            </a:r>
            <a:endParaRPr lang="fr-CA" dirty="0"/>
          </a:p>
        </p:txBody>
      </p:sp>
      <p:pic>
        <p:nvPicPr>
          <p:cNvPr id="4" name="Picture 3" descr="Screen Shot 2014-02-19 at 2.20.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3" y="1820333"/>
            <a:ext cx="7704667" cy="4019423"/>
          </a:xfrm>
          <a:prstGeom prst="rect">
            <a:avLst/>
          </a:prstGeom>
        </p:spPr>
      </p:pic>
    </p:spTree>
    <p:extLst>
      <p:ext uri="{BB962C8B-B14F-4D97-AF65-F5344CB8AC3E}">
        <p14:creationId xmlns:p14="http://schemas.microsoft.com/office/powerpoint/2010/main" val="270646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ERN144"/>
          <p:cNvPicPr>
            <a:picLocks noChangeAspect="1" noChangeArrowheads="1"/>
          </p:cNvPicPr>
          <p:nvPr>
            <p:custDataLst>
              <p:tags r:id="rId1"/>
            </p:custDataLst>
          </p:nvPr>
        </p:nvPicPr>
        <p:blipFill>
          <a:blip r:embed="rId7" cstate="print"/>
          <a:srcRect/>
          <a:stretch>
            <a:fillRect/>
          </a:stretch>
        </p:blipFill>
        <p:spPr bwMode="auto">
          <a:xfrm>
            <a:off x="1318618" y="4006477"/>
            <a:ext cx="549029" cy="823839"/>
          </a:xfrm>
          <a:prstGeom prst="rect">
            <a:avLst/>
          </a:prstGeom>
          <a:noFill/>
          <a:ln w="9525">
            <a:noFill/>
            <a:miter lim="800000"/>
            <a:headEnd/>
            <a:tailEnd/>
          </a:ln>
        </p:spPr>
      </p:pic>
      <p:pic>
        <p:nvPicPr>
          <p:cNvPr id="5" name="Image 12" descr="logo-leepci-s.gif"/>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76415" y="3243804"/>
            <a:ext cx="2085227" cy="62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custDataLst>
              <p:tags r:id="rId3"/>
            </p:custDataLst>
          </p:nvPr>
        </p:nvPicPr>
        <p:blipFill>
          <a:blip r:embed="rId9"/>
          <a:stretch>
            <a:fillRect/>
          </a:stretch>
        </p:blipFill>
        <p:spPr>
          <a:xfrm>
            <a:off x="2392869" y="4009167"/>
            <a:ext cx="699955" cy="863143"/>
          </a:xfrm>
          <a:prstGeom prst="rect">
            <a:avLst/>
          </a:prstGeom>
        </p:spPr>
      </p:pic>
      <p:sp>
        <p:nvSpPr>
          <p:cNvPr id="7" name="TextBox 1"/>
          <p:cNvSpPr txBox="1"/>
          <p:nvPr>
            <p:custDataLst>
              <p:tags r:id="rId4"/>
            </p:custDataLst>
          </p:nvPr>
        </p:nvSpPr>
        <p:spPr>
          <a:xfrm>
            <a:off x="737312" y="2639750"/>
            <a:ext cx="2903359" cy="523220"/>
          </a:xfrm>
          <a:prstGeom prst="rect">
            <a:avLst/>
          </a:prstGeom>
          <a:noFill/>
        </p:spPr>
        <p:txBody>
          <a:bodyPr wrap="none" rtlCol="0">
            <a:spAutoFit/>
          </a:bodyPr>
          <a:lstStyle/>
          <a:p>
            <a:r>
              <a:rPr lang="fr-CA" sz="2800" dirty="0" smtClean="0"/>
              <a:t>Clients du projet</a:t>
            </a:r>
            <a:endParaRPr lang="fr-CA" sz="2800" dirty="0"/>
          </a:p>
        </p:txBody>
      </p:sp>
      <p:sp>
        <p:nvSpPr>
          <p:cNvPr id="8" name="Content Placeholder 9"/>
          <p:cNvSpPr>
            <a:spLocks noGrp="1"/>
          </p:cNvSpPr>
          <p:nvPr>
            <p:ph idx="1"/>
            <p:custDataLst>
              <p:tags r:id="rId5"/>
            </p:custDataLst>
          </p:nvPr>
        </p:nvSpPr>
        <p:spPr>
          <a:xfrm>
            <a:off x="3640671" y="1587780"/>
            <a:ext cx="4677565" cy="4842773"/>
          </a:xfrm>
        </p:spPr>
        <p:txBody>
          <a:bodyPr>
            <a:normAutofit fontScale="92500" lnSpcReduction="20000"/>
          </a:bodyPr>
          <a:lstStyle/>
          <a:p>
            <a:r>
              <a:rPr lang="fr-CA" dirty="0" smtClean="0"/>
              <a:t>Le CERN est un laboratoire de recherche multidisciplinaire sur la physique fondamentale</a:t>
            </a:r>
          </a:p>
          <a:p>
            <a:pPr lvl="1"/>
            <a:r>
              <a:rPr lang="fr-CA" dirty="0" smtClean="0"/>
              <a:t>Le CERN est situé à la frontière Franco-Suisse (Genève)</a:t>
            </a:r>
          </a:p>
          <a:p>
            <a:pPr lvl="1"/>
            <a:r>
              <a:rPr lang="fr-CA" dirty="0" smtClean="0"/>
              <a:t>Le laboratoire est constitué d’une chaîne complexe d’accélérateurs de particules</a:t>
            </a:r>
          </a:p>
          <a:p>
            <a:r>
              <a:rPr lang="fr-CA" dirty="0" smtClean="0"/>
              <a:t>Le LEEPCI est un laboratoire de recherche de l’université Laval et se concentre sur la</a:t>
            </a:r>
          </a:p>
          <a:p>
            <a:pPr lvl="1"/>
            <a:r>
              <a:rPr lang="fr-CA" dirty="0" smtClean="0"/>
              <a:t>modélisation et conception de machines électriques;</a:t>
            </a:r>
          </a:p>
          <a:p>
            <a:pPr lvl="1"/>
            <a:r>
              <a:rPr lang="fr-CA" dirty="0" smtClean="0"/>
              <a:t>modélisation et conception de convertisseurs d’électronique de puissance.</a:t>
            </a:r>
          </a:p>
          <a:p>
            <a:pPr lvl="1"/>
            <a:r>
              <a:rPr lang="fr-CA" dirty="0"/>
              <a:t>simulation et commande des réseaux électriques</a:t>
            </a:r>
            <a:r>
              <a:rPr lang="fr-CA" dirty="0" smtClean="0"/>
              <a:t>;</a:t>
            </a:r>
          </a:p>
          <a:p>
            <a:r>
              <a:rPr lang="fr-CA" dirty="0" smtClean="0"/>
              <a:t>OPAL-RT est une compagnie spécialisée dans le développement de simulateurs temps réel PC/FPGA</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54910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a:t>Simulation </a:t>
            </a:r>
            <a:r>
              <a:rPr lang="en-CA" dirty="0" err="1"/>
              <a:t>sur</a:t>
            </a:r>
            <a:r>
              <a:rPr lang="en-CA" dirty="0"/>
              <a:t> </a:t>
            </a:r>
            <a:r>
              <a:rPr lang="en-CA" dirty="0" err="1" smtClean="0"/>
              <a:t>Psim</a:t>
            </a:r>
            <a:r>
              <a:rPr lang="en-CA" dirty="0" smtClean="0"/>
              <a:t>: </a:t>
            </a:r>
            <a:r>
              <a:rPr lang="en-CA" dirty="0" err="1"/>
              <a:t>DCp</a:t>
            </a:r>
            <a:r>
              <a:rPr lang="en-CA" dirty="0"/>
              <a:t> et </a:t>
            </a:r>
            <a:r>
              <a:rPr lang="en-CA" dirty="0" err="1"/>
              <a:t>DCn</a:t>
            </a:r>
            <a:r>
              <a:rPr lang="en-CA" dirty="0"/>
              <a:t> (</a:t>
            </a:r>
            <a:r>
              <a:rPr lang="en-CA" dirty="0" err="1"/>
              <a:t>Vue</a:t>
            </a:r>
            <a:r>
              <a:rPr lang="en-CA" dirty="0"/>
              <a:t> </a:t>
            </a:r>
            <a:r>
              <a:rPr lang="en-CA" dirty="0" err="1"/>
              <a:t>d’ensemble</a:t>
            </a:r>
            <a:r>
              <a:rPr lang="en-CA" dirty="0"/>
              <a:t>)</a:t>
            </a:r>
            <a:endParaRPr lang="en-US" dirty="0"/>
          </a:p>
        </p:txBody>
      </p:sp>
      <p:pic>
        <p:nvPicPr>
          <p:cNvPr id="7" name="Picture 6" descr="Screen Shot 2014-02-19 at 2.22.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78" y="2012770"/>
            <a:ext cx="7145867" cy="4094601"/>
          </a:xfrm>
          <a:prstGeom prst="rect">
            <a:avLst/>
          </a:prstGeom>
        </p:spPr>
      </p:pic>
    </p:spTree>
    <p:extLst>
      <p:ext uri="{BB962C8B-B14F-4D97-AF65-F5344CB8AC3E}">
        <p14:creationId xmlns:p14="http://schemas.microsoft.com/office/powerpoint/2010/main" val="28417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Commande</a:t>
            </a:r>
            <a:r>
              <a:rPr lang="en-US" dirty="0" smtClean="0"/>
              <a:t> des blocs </a:t>
            </a:r>
            <a:r>
              <a:rPr lang="en-US" dirty="0" err="1" smtClean="0"/>
              <a:t>DCp,DCn</a:t>
            </a:r>
            <a:endParaRPr lang="en-US" dirty="0"/>
          </a:p>
        </p:txBody>
      </p:sp>
      <p:pic>
        <p:nvPicPr>
          <p:cNvPr id="3" name="Picture 2" descr="Screen Shot 2014-02-19 at 2.23.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377052"/>
            <a:ext cx="4703233" cy="5277748"/>
          </a:xfrm>
          <a:prstGeom prst="rect">
            <a:avLst/>
          </a:prstGeom>
        </p:spPr>
      </p:pic>
    </p:spTree>
    <p:extLst>
      <p:ext uri="{BB962C8B-B14F-4D97-AF65-F5344CB8AC3E}">
        <p14:creationId xmlns:p14="http://schemas.microsoft.com/office/powerpoint/2010/main" val="337405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404534"/>
            <a:ext cx="7281332" cy="1646302"/>
          </a:xfrm>
        </p:spPr>
        <p:txBody>
          <a:bodyPr/>
          <a:lstStyle/>
          <a:p>
            <a:r>
              <a:rPr lang="fr-CA" dirty="0" smtClean="0"/>
              <a:t>Aperçu du concept proposé et de la solution retenue (Outil de dimensionnement)</a:t>
            </a:r>
            <a:endParaRPr lang="fr-CA" dirty="0"/>
          </a:p>
        </p:txBody>
      </p:sp>
      <p:sp>
        <p:nvSpPr>
          <p:cNvPr id="3" name="Subtitle 2"/>
          <p:cNvSpPr>
            <a:spLocks noGrp="1"/>
          </p:cNvSpPr>
          <p:nvPr>
            <p:ph type="subTitle" idx="1"/>
          </p:nvPr>
        </p:nvSpPr>
        <p:spPr/>
        <p:txBody>
          <a:bodyPr>
            <a:normAutofit/>
          </a:bodyPr>
          <a:lstStyle/>
          <a:p>
            <a:r>
              <a:rPr lang="fr-CA" dirty="0" smtClean="0"/>
              <a:t>Tests préliminaires pour vérifier la faisabilité et l’efficacité de la liaison entre </a:t>
            </a:r>
            <a:r>
              <a:rPr lang="fr-CA" dirty="0" err="1" smtClean="0"/>
              <a:t>Psim</a:t>
            </a:r>
            <a:r>
              <a:rPr lang="fr-CA" dirty="0" smtClean="0"/>
              <a:t> et Excel pour un post-traitement lié à l’outil de dimensionnement.</a:t>
            </a:r>
          </a:p>
        </p:txBody>
      </p:sp>
    </p:spTree>
    <p:extLst>
      <p:ext uri="{BB962C8B-B14F-4D97-AF65-F5344CB8AC3E}">
        <p14:creationId xmlns:p14="http://schemas.microsoft.com/office/powerpoint/2010/main" val="2400563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67" y="962883"/>
            <a:ext cx="7434266" cy="649555"/>
          </a:xfrm>
        </p:spPr>
        <p:txBody>
          <a:bodyPr>
            <a:normAutofit fontScale="90000"/>
          </a:bodyPr>
          <a:lstStyle/>
          <a:p>
            <a:pPr algn="ctr"/>
            <a:r>
              <a:rPr lang="fr-CA" dirty="0" smtClean="0"/>
              <a:t>Interface de base de contrôle du simulateur</a:t>
            </a:r>
            <a:endParaRPr lang="fr-CA"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130" y="2219910"/>
            <a:ext cx="4093940" cy="3019846"/>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3688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00" y="3756882"/>
            <a:ext cx="7434266" cy="649555"/>
          </a:xfrm>
        </p:spPr>
        <p:txBody>
          <a:bodyPr/>
          <a:lstStyle/>
          <a:p>
            <a:pPr algn="ctr"/>
            <a:r>
              <a:rPr lang="fr-CA" dirty="0" smtClean="0"/>
              <a:t>Lancement automatique de </a:t>
            </a:r>
            <a:r>
              <a:rPr lang="fr-CA" dirty="0" err="1" smtClean="0"/>
              <a:t>Simview</a:t>
            </a:r>
            <a:r>
              <a:rPr lang="fr-CA" dirty="0" smtClean="0"/>
              <a:t> </a:t>
            </a:r>
            <a:endParaRPr lang="fr-CA" dirty="0"/>
          </a:p>
        </p:txBody>
      </p:sp>
      <p:sp>
        <p:nvSpPr>
          <p:cNvPr id="4" name="Text Placeholder 3"/>
          <p:cNvSpPr>
            <a:spLocks noGrp="1"/>
          </p:cNvSpPr>
          <p:nvPr>
            <p:ph type="body" sz="half" idx="2"/>
          </p:nvPr>
        </p:nvSpPr>
        <p:spPr>
          <a:xfrm>
            <a:off x="355600" y="4638666"/>
            <a:ext cx="8331199" cy="1666924"/>
          </a:xfrm>
        </p:spPr>
        <p:txBody>
          <a:bodyPr>
            <a:noAutofit/>
          </a:bodyPr>
          <a:lstStyle/>
          <a:p>
            <a:r>
              <a:rPr lang="fr-CA" sz="2000" dirty="0" smtClean="0"/>
              <a:t>Suite à la simulation, </a:t>
            </a:r>
            <a:r>
              <a:rPr lang="fr-CA" sz="2000" dirty="0" err="1" smtClean="0"/>
              <a:t>SimView</a:t>
            </a:r>
            <a:r>
              <a:rPr lang="fr-CA" sz="2000" dirty="0" smtClean="0"/>
              <a:t> est lancé automatiquement pour permettre la visualisation des résultats de la simulation. Il est possible de faire sauvegarder automatiquement la simulation selon un système de nom prédéfinie ou de l’enregistrer à partir de </a:t>
            </a:r>
            <a:r>
              <a:rPr lang="fr-CA" sz="2000" dirty="0" err="1" smtClean="0"/>
              <a:t>SimView</a:t>
            </a:r>
            <a:endParaRPr lang="fr-CA"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828" y="183107"/>
            <a:ext cx="6320409"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9784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4" y="3790749"/>
            <a:ext cx="5554665" cy="649555"/>
          </a:xfrm>
        </p:spPr>
        <p:txBody>
          <a:bodyPr/>
          <a:lstStyle/>
          <a:p>
            <a:pPr algn="ctr"/>
            <a:r>
              <a:rPr lang="fr-CA" dirty="0" smtClean="0"/>
              <a:t>Résultats pour un « Buck »</a:t>
            </a:r>
            <a:endParaRPr lang="fr-CA" dirty="0"/>
          </a:p>
        </p:txBody>
      </p:sp>
      <p:sp>
        <p:nvSpPr>
          <p:cNvPr id="4" name="Text Placeholder 3"/>
          <p:cNvSpPr>
            <a:spLocks noGrp="1"/>
          </p:cNvSpPr>
          <p:nvPr>
            <p:ph type="body" sz="half" idx="2"/>
          </p:nvPr>
        </p:nvSpPr>
        <p:spPr>
          <a:xfrm>
            <a:off x="423333" y="4572000"/>
            <a:ext cx="7924800" cy="1733590"/>
          </a:xfrm>
        </p:spPr>
        <p:txBody>
          <a:bodyPr>
            <a:normAutofit/>
          </a:bodyPr>
          <a:lstStyle/>
          <a:p>
            <a:r>
              <a:rPr lang="fr-CA" sz="2000" dirty="0" smtClean="0"/>
              <a:t>Résultats obtenues suite à la simulation avec une résistance de charge (R1) de 4 Ohms, spécifié dans le tableur Excel (voir page 2). Pour une tension d’environ 6 Volt, le courant dans la charge est d’environ 1.5 ampères ce qui est prévu.</a:t>
            </a:r>
            <a:endParaRPr lang="fr-CA"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2776" y="183107"/>
            <a:ext cx="4782312" cy="3573775"/>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00" y="1098416"/>
            <a:ext cx="2862027" cy="1950418"/>
          </a:xfrm>
          <a:prstGeom prst="rect">
            <a:avLst/>
          </a:prstGeom>
          <a:solidFill>
            <a:srgbClr val="FFFFFF">
              <a:shade val="85000"/>
            </a:srgbClr>
          </a:solidFill>
          <a:ln w="88900" cap="sq">
            <a:solidFill>
              <a:schemeClr val="tx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0128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Conclusion</a:t>
            </a:r>
            <a:endParaRPr lang="fr-CA" dirty="0"/>
          </a:p>
        </p:txBody>
      </p:sp>
      <p:sp>
        <p:nvSpPr>
          <p:cNvPr id="3" name="Content Placeholder 2"/>
          <p:cNvSpPr>
            <a:spLocks noGrp="1"/>
          </p:cNvSpPr>
          <p:nvPr>
            <p:ph idx="1"/>
          </p:nvPr>
        </p:nvSpPr>
        <p:spPr>
          <a:xfrm>
            <a:off x="508001" y="1524000"/>
            <a:ext cx="7721599" cy="4669763"/>
          </a:xfrm>
        </p:spPr>
        <p:txBody>
          <a:bodyPr>
            <a:normAutofit/>
          </a:bodyPr>
          <a:lstStyle/>
          <a:p>
            <a:r>
              <a:rPr lang="fr-CA" sz="2400" dirty="0" smtClean="0"/>
              <a:t>La liaison entre Excel et </a:t>
            </a:r>
            <a:r>
              <a:rPr lang="fr-CA" sz="2400" dirty="0" err="1" smtClean="0"/>
              <a:t>PSim</a:t>
            </a:r>
            <a:r>
              <a:rPr lang="fr-CA" sz="2400" dirty="0" smtClean="0"/>
              <a:t> est fonctionnelle. Toutefois, pour chaque modification du schéma ou des noms des composantes de la simulation, il est nécessaire de modifier le code VBA du fichier Excel pour permettre le lancement correct de la simulation.</a:t>
            </a:r>
          </a:p>
          <a:p>
            <a:r>
              <a:rPr lang="fr-CA" sz="2400" dirty="0" smtClean="0"/>
              <a:t>Possibilité de lecture des résultats de simulation directement dans Excel ou Matlab pour différents traitement. Il suffit d’enregistrer en format .</a:t>
            </a:r>
            <a:r>
              <a:rPr lang="fr-CA" sz="2400" dirty="0" err="1" smtClean="0"/>
              <a:t>txt</a:t>
            </a:r>
            <a:endParaRPr lang="fr-CA" sz="2400" dirty="0" smtClean="0"/>
          </a:p>
          <a:p>
            <a:r>
              <a:rPr lang="fr-CA" sz="2400" dirty="0" smtClean="0"/>
              <a:t>Sera utile pour un post-traitement lié à l’outil de dimensionnement</a:t>
            </a:r>
            <a:endParaRPr lang="fr-CA" sz="2400" dirty="0"/>
          </a:p>
        </p:txBody>
      </p:sp>
    </p:spTree>
    <p:extLst>
      <p:ext uri="{BB962C8B-B14F-4D97-AF65-F5344CB8AC3E}">
        <p14:creationId xmlns:p14="http://schemas.microsoft.com/office/powerpoint/2010/main" val="2306176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068" y="0"/>
            <a:ext cx="8889999" cy="1320800"/>
          </a:xfrm>
        </p:spPr>
        <p:txBody>
          <a:bodyPr/>
          <a:lstStyle/>
          <a:p>
            <a:r>
              <a:rPr lang="en-US" dirty="0" err="1" smtClean="0"/>
              <a:t>Diagramme</a:t>
            </a:r>
            <a:r>
              <a:rPr lang="en-US" dirty="0" smtClean="0"/>
              <a:t> des </a:t>
            </a:r>
            <a:r>
              <a:rPr lang="en-US" dirty="0" err="1" smtClean="0"/>
              <a:t>fonctionnalités</a:t>
            </a:r>
            <a:endParaRPr lang="en-US" dirty="0"/>
          </a:p>
        </p:txBody>
      </p:sp>
      <p:pic>
        <p:nvPicPr>
          <p:cNvPr id="6" name="Picture 5" descr="diagramme_des_fonctionnalite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00" y="169334"/>
            <a:ext cx="5299364" cy="6858000"/>
          </a:xfrm>
          <a:prstGeom prst="rect">
            <a:avLst/>
          </a:prstGeom>
        </p:spPr>
      </p:pic>
    </p:spTree>
    <p:extLst>
      <p:ext uri="{BB962C8B-B14F-4D97-AF65-F5344CB8AC3E}">
        <p14:creationId xmlns:p14="http://schemas.microsoft.com/office/powerpoint/2010/main" val="3840410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068" y="186267"/>
            <a:ext cx="8889999" cy="1320800"/>
          </a:xfrm>
        </p:spPr>
        <p:txBody>
          <a:bodyPr/>
          <a:lstStyle/>
          <a:p>
            <a:r>
              <a:rPr lang="en-US" dirty="0" err="1" smtClean="0"/>
              <a:t>Diagramme</a:t>
            </a:r>
            <a:r>
              <a:rPr lang="en-US" dirty="0" smtClean="0"/>
              <a:t> physique</a:t>
            </a:r>
            <a:endParaRPr lang="en-US" dirty="0"/>
          </a:p>
        </p:txBody>
      </p:sp>
    </p:spTree>
    <p:extLst>
      <p:ext uri="{BB962C8B-B14F-4D97-AF65-F5344CB8AC3E}">
        <p14:creationId xmlns:p14="http://schemas.microsoft.com/office/powerpoint/2010/main" val="3647025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de test</a:t>
            </a:r>
            <a:endParaRPr lang="en-US" dirty="0"/>
          </a:p>
        </p:txBody>
      </p:sp>
    </p:spTree>
    <p:extLst>
      <p:ext uri="{BB962C8B-B14F-4D97-AF65-F5344CB8AC3E}">
        <p14:creationId xmlns:p14="http://schemas.microsoft.com/office/powerpoint/2010/main" val="13683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5467" y="3251200"/>
            <a:ext cx="6904702" cy="1646302"/>
          </a:xfrm>
        </p:spPr>
        <p:txBody>
          <a:bodyPr/>
          <a:lstStyle/>
          <a:p>
            <a:r>
              <a:rPr lang="fr-FR" b="1" dirty="0" err="1"/>
              <a:t>Aperçu</a:t>
            </a:r>
            <a:r>
              <a:rPr lang="fr-FR" b="1" dirty="0"/>
              <a:t> du concept </a:t>
            </a:r>
            <a:r>
              <a:rPr lang="fr-FR" b="1" dirty="0" smtClean="0"/>
              <a:t>proposé et de la solution retenue (Simulation) </a:t>
            </a:r>
            <a:r>
              <a:rPr lang="fr-FR" dirty="0"/>
              <a:t/>
            </a:r>
            <a:br>
              <a:rPr lang="fr-FR" dirty="0"/>
            </a:br>
            <a:endParaRPr lang="en-US" dirty="0"/>
          </a:p>
        </p:txBody>
      </p:sp>
      <p:sp>
        <p:nvSpPr>
          <p:cNvPr id="5" name="Subtitle 4"/>
          <p:cNvSpPr>
            <a:spLocks noGrp="1"/>
          </p:cNvSpPr>
          <p:nvPr>
            <p:ph type="subTitle" idx="1"/>
          </p:nvPr>
        </p:nvSpPr>
        <p:spPr/>
        <p:txBody>
          <a:bodyPr/>
          <a:lstStyle/>
          <a:p>
            <a:r>
              <a:rPr lang="en-US" dirty="0" err="1" smtClean="0"/>
              <a:t>Aperçu</a:t>
            </a:r>
            <a:r>
              <a:rPr lang="en-US" dirty="0" smtClean="0"/>
              <a:t> des </a:t>
            </a:r>
            <a:r>
              <a:rPr lang="en-US" dirty="0" err="1" smtClean="0"/>
              <a:t>modèles</a:t>
            </a:r>
            <a:r>
              <a:rPr lang="en-US" dirty="0" smtClean="0"/>
              <a:t> de simulation </a:t>
            </a:r>
            <a:r>
              <a:rPr lang="en-US" dirty="0" err="1" smtClean="0"/>
              <a:t>implantés</a:t>
            </a:r>
            <a:endParaRPr lang="en-US" dirty="0"/>
          </a:p>
        </p:txBody>
      </p:sp>
    </p:spTree>
    <p:extLst>
      <p:ext uri="{BB962C8B-B14F-4D97-AF65-F5344CB8AC3E}">
        <p14:creationId xmlns:p14="http://schemas.microsoft.com/office/powerpoint/2010/main" val="724386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Appréciation</a:t>
            </a:r>
            <a:r>
              <a:rPr lang="en-US" dirty="0" smtClean="0"/>
              <a:t> du </a:t>
            </a:r>
            <a:r>
              <a:rPr lang="en-US" dirty="0" err="1" smtClean="0"/>
              <a:t>risque</a:t>
            </a:r>
            <a:endParaRPr lang="en-US" dirty="0"/>
          </a:p>
        </p:txBody>
      </p:sp>
    </p:spTree>
    <p:extLst>
      <p:ext uri="{BB962C8B-B14F-4D97-AF65-F5344CB8AC3E}">
        <p14:creationId xmlns:p14="http://schemas.microsoft.com/office/powerpoint/2010/main" val="78050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Diagramme</a:t>
            </a:r>
            <a:r>
              <a:rPr lang="en-US" dirty="0" smtClean="0"/>
              <a:t> de Gantt</a:t>
            </a:r>
            <a:endParaRPr lang="en-US" dirty="0"/>
          </a:p>
        </p:txBody>
      </p:sp>
    </p:spTree>
    <p:extLst>
      <p:ext uri="{BB962C8B-B14F-4D97-AF65-F5344CB8AC3E}">
        <p14:creationId xmlns:p14="http://schemas.microsoft.com/office/powerpoint/2010/main" val="1805897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a:t>
            </a:r>
            <a:endParaRPr lang="en-US" dirty="0"/>
          </a:p>
        </p:txBody>
      </p:sp>
    </p:spTree>
    <p:extLst>
      <p:ext uri="{BB962C8B-B14F-4D97-AF65-F5344CB8AC3E}">
        <p14:creationId xmlns:p14="http://schemas.microsoft.com/office/powerpoint/2010/main" val="50394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Alimentation du PS-Booster</a:t>
            </a:r>
            <a:endParaRPr lang="fr-CA" dirty="0"/>
          </a:p>
        </p:txBody>
      </p:sp>
      <p:pic>
        <p:nvPicPr>
          <p:cNvPr id="4" name="Picture 4"/>
          <p:cNvPicPr>
            <a:picLocks noGrp="1" noChangeAspect="1"/>
          </p:cNvPicPr>
          <p:nvPr>
            <p:ph idx="1"/>
            <p:custDataLst>
              <p:tags r:id="rId1"/>
            </p:custDataLst>
          </p:nvPr>
        </p:nvPicPr>
        <p:blipFill>
          <a:blip r:embed="rId3"/>
          <a:stretch>
            <a:fillRect/>
          </a:stretch>
        </p:blipFill>
        <p:spPr>
          <a:xfrm>
            <a:off x="595086" y="1600200"/>
            <a:ext cx="7721600" cy="4203026"/>
          </a:xfrm>
          <a:prstGeom prst="rect">
            <a:avLst/>
          </a:prstGeom>
          <a:ln w="28575">
            <a:solidFill>
              <a:schemeClr val="accent1"/>
            </a:solidFill>
          </a:ln>
        </p:spPr>
      </p:pic>
    </p:spTree>
    <p:extLst>
      <p:ext uri="{BB962C8B-B14F-4D97-AF65-F5344CB8AC3E}">
        <p14:creationId xmlns:p14="http://schemas.microsoft.com/office/powerpoint/2010/main" val="304896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8801" y="406400"/>
            <a:ext cx="6447501" cy="1320800"/>
          </a:xfrm>
        </p:spPr>
        <p:txBody>
          <a:bodyPr/>
          <a:lstStyle/>
          <a:p>
            <a:r>
              <a:rPr lang="en-US" dirty="0" err="1" smtClean="0"/>
              <a:t>Redresseur</a:t>
            </a:r>
            <a:r>
              <a:rPr lang="en-US" dirty="0" smtClean="0"/>
              <a:t> (AFE) </a:t>
            </a:r>
            <a:r>
              <a:rPr lang="en-US" dirty="0" err="1" smtClean="0"/>
              <a:t>côté</a:t>
            </a:r>
            <a:r>
              <a:rPr lang="en-US" dirty="0" smtClean="0"/>
              <a:t> </a:t>
            </a:r>
            <a:r>
              <a:rPr lang="en-US" dirty="0" err="1" smtClean="0"/>
              <a:t>réseau</a:t>
            </a:r>
            <a:endParaRPr lang="en-US" dirty="0"/>
          </a:p>
        </p:txBody>
      </p:sp>
      <p:sp>
        <p:nvSpPr>
          <p:cNvPr id="3" name="Espace réservé du contenu 2"/>
          <p:cNvSpPr>
            <a:spLocks noGrp="1"/>
          </p:cNvSpPr>
          <p:nvPr>
            <p:ph idx="4294967295"/>
          </p:nvPr>
        </p:nvSpPr>
        <p:spPr>
          <a:xfrm>
            <a:off x="0" y="1344613"/>
            <a:ext cx="7548563" cy="5649912"/>
          </a:xfrm>
        </p:spPr>
        <p:txBody>
          <a:bodyPr>
            <a:normAutofit/>
          </a:bodyPr>
          <a:lstStyle/>
          <a:p>
            <a:pPr marL="457200" lvl="1" indent="0">
              <a:buClr>
                <a:schemeClr val="tx2">
                  <a:lumMod val="75000"/>
                  <a:lumOff val="25000"/>
                </a:schemeClr>
              </a:buClr>
              <a:buNone/>
            </a:pPr>
            <a:endParaRPr lang="en-CA" dirty="0" smtClean="0"/>
          </a:p>
          <a:p>
            <a:r>
              <a:rPr lang="fr-FR" sz="2300" dirty="0"/>
              <a:t>Le réseau alternatif du Booster possède une tension de </a:t>
            </a:r>
            <a:r>
              <a:rPr lang="fr-FR" sz="2300" dirty="0" smtClean="0"/>
              <a:t>18kV à 50Hz </a:t>
            </a:r>
            <a:r>
              <a:rPr lang="fr-FR" sz="2300" dirty="0"/>
              <a:t>qui sera abaissée par un transformateur à </a:t>
            </a:r>
            <a:r>
              <a:rPr lang="fr-FR" sz="2300" dirty="0" smtClean="0"/>
              <a:t>2kV </a:t>
            </a:r>
            <a:r>
              <a:rPr lang="fr-CA" sz="2300" dirty="0" smtClean="0"/>
              <a:t>(2.5MVA</a:t>
            </a:r>
            <a:r>
              <a:rPr lang="fr-CA" sz="2300" dirty="0"/>
              <a:t>).</a:t>
            </a:r>
          </a:p>
          <a:p>
            <a:r>
              <a:rPr lang="fr-FR" sz="2300" b="1" dirty="0" smtClean="0"/>
              <a:t>L’AFE</a:t>
            </a:r>
            <a:r>
              <a:rPr lang="fr-FR" sz="2300" dirty="0" smtClean="0"/>
              <a:t> </a:t>
            </a:r>
            <a:r>
              <a:rPr lang="fr-FR" sz="2300" dirty="0"/>
              <a:t>(Active Front End) est un redresseur constitué de cellules de base NPC (</a:t>
            </a:r>
            <a:r>
              <a:rPr lang="fr-FR" sz="2300" dirty="0" err="1"/>
              <a:t>Neutral</a:t>
            </a:r>
            <a:r>
              <a:rPr lang="fr-FR" sz="2300" dirty="0"/>
              <a:t> Point </a:t>
            </a:r>
            <a:r>
              <a:rPr lang="fr-FR" sz="2300" dirty="0" err="1"/>
              <a:t>Clamped</a:t>
            </a:r>
            <a:r>
              <a:rPr lang="fr-FR" sz="2300" dirty="0"/>
              <a:t> </a:t>
            </a:r>
            <a:r>
              <a:rPr lang="fr-FR" sz="2300" dirty="0" smtClean="0"/>
              <a:t>) à 3 niveaux à régulation de tension.</a:t>
            </a:r>
            <a:endParaRPr lang="fr-FR" sz="2300" dirty="0"/>
          </a:p>
          <a:p>
            <a:r>
              <a:rPr lang="fr-FR" sz="2300" dirty="0" smtClean="0"/>
              <a:t>Le </a:t>
            </a:r>
            <a:r>
              <a:rPr lang="fr-FR" sz="2300" dirty="0"/>
              <a:t>condensateur C est un </a:t>
            </a:r>
            <a:r>
              <a:rPr lang="fr-FR" sz="2300" dirty="0" smtClean="0"/>
              <a:t>banc de condensateurs d’une capacité de 300mF </a:t>
            </a:r>
            <a:r>
              <a:rPr lang="fr-FR" sz="2300" dirty="0"/>
              <a:t>permettant de fournir la </a:t>
            </a:r>
            <a:r>
              <a:rPr lang="fr-FR" sz="2300" dirty="0" smtClean="0"/>
              <a:t>puissance excédentaire </a:t>
            </a:r>
            <a:r>
              <a:rPr lang="fr-FR" sz="2300" dirty="0"/>
              <a:t>requise, car le réseau est limité à 3.6MW crête</a:t>
            </a:r>
            <a:r>
              <a:rPr lang="fr-FR" sz="2300" dirty="0" smtClean="0"/>
              <a:t>.</a:t>
            </a:r>
            <a:endParaRPr lang="fr-FR" sz="2300" dirty="0"/>
          </a:p>
        </p:txBody>
      </p:sp>
    </p:spTree>
    <p:extLst>
      <p:ext uri="{BB962C8B-B14F-4D97-AF65-F5344CB8AC3E}">
        <p14:creationId xmlns:p14="http://schemas.microsoft.com/office/powerpoint/2010/main" val="248542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1" y="321733"/>
            <a:ext cx="7450666" cy="1320800"/>
          </a:xfrm>
        </p:spPr>
        <p:txBody>
          <a:bodyPr/>
          <a:lstStyle/>
          <a:p>
            <a:r>
              <a:rPr lang="en-US" dirty="0" err="1" smtClean="0"/>
              <a:t>Onduleur</a:t>
            </a:r>
            <a:r>
              <a:rPr lang="en-US" dirty="0" smtClean="0"/>
              <a:t>(</a:t>
            </a:r>
            <a:r>
              <a:rPr lang="en-US" dirty="0" err="1" smtClean="0"/>
              <a:t>DCp</a:t>
            </a:r>
            <a:r>
              <a:rPr lang="en-US" dirty="0" smtClean="0"/>
              <a:t>, </a:t>
            </a:r>
            <a:r>
              <a:rPr lang="en-US" dirty="0" err="1" smtClean="0"/>
              <a:t>DCn</a:t>
            </a:r>
            <a:r>
              <a:rPr lang="en-US" dirty="0" smtClean="0"/>
              <a:t>) </a:t>
            </a:r>
            <a:r>
              <a:rPr lang="en-US" dirty="0" err="1" smtClean="0"/>
              <a:t>côté</a:t>
            </a:r>
            <a:r>
              <a:rPr lang="en-US" dirty="0" smtClean="0"/>
              <a:t> charge</a:t>
            </a:r>
            <a:endParaRPr lang="en-US" dirty="0"/>
          </a:p>
        </p:txBody>
      </p:sp>
      <p:sp>
        <p:nvSpPr>
          <p:cNvPr id="3" name="Espace réservé du contenu 2"/>
          <p:cNvSpPr>
            <a:spLocks noGrp="1"/>
          </p:cNvSpPr>
          <p:nvPr>
            <p:ph idx="4294967295"/>
          </p:nvPr>
        </p:nvSpPr>
        <p:spPr>
          <a:xfrm>
            <a:off x="0" y="979488"/>
            <a:ext cx="8432800" cy="5649912"/>
          </a:xfrm>
        </p:spPr>
        <p:txBody>
          <a:bodyPr>
            <a:normAutofit lnSpcReduction="10000"/>
          </a:bodyPr>
          <a:lstStyle/>
          <a:p>
            <a:pPr marL="457200" lvl="1" indent="0">
              <a:buClr>
                <a:schemeClr val="tx2">
                  <a:lumMod val="75000"/>
                  <a:lumOff val="25000"/>
                </a:schemeClr>
              </a:buClr>
              <a:buNone/>
            </a:pPr>
            <a:endParaRPr lang="en-CA" dirty="0" smtClean="0"/>
          </a:p>
          <a:p>
            <a:r>
              <a:rPr lang="fr-FR" sz="2300" b="1" dirty="0" err="1"/>
              <a:t>DCp</a:t>
            </a:r>
            <a:r>
              <a:rPr lang="fr-FR" sz="2300" dirty="0"/>
              <a:t> et </a:t>
            </a:r>
            <a:r>
              <a:rPr lang="fr-FR" sz="2300" b="1" dirty="0" err="1"/>
              <a:t>DCn</a:t>
            </a:r>
            <a:r>
              <a:rPr lang="fr-FR" sz="2300" dirty="0"/>
              <a:t> constituent chacun un onduleur triphasé NPC 3 niveaux dont les phases sont entrelacées avec des inductances de couplage afin d’augmenter la fréquence de commutation apparente. </a:t>
            </a:r>
          </a:p>
          <a:p>
            <a:r>
              <a:rPr lang="fr-FR" sz="2300" dirty="0" err="1"/>
              <a:t>DCp</a:t>
            </a:r>
            <a:r>
              <a:rPr lang="fr-FR" sz="2300" dirty="0"/>
              <a:t> et </a:t>
            </a:r>
            <a:r>
              <a:rPr lang="fr-FR" sz="2300" dirty="0" err="1"/>
              <a:t>DCn</a:t>
            </a:r>
            <a:r>
              <a:rPr lang="fr-FR" sz="2300" dirty="0"/>
              <a:t> sont associés de manière à former un convertisseur CC-CC à 4 quadrants permettant d’aliment les électroaimants du </a:t>
            </a:r>
            <a:r>
              <a:rPr lang="fr-FR" sz="2300" dirty="0" err="1"/>
              <a:t>PSBooster</a:t>
            </a:r>
            <a:r>
              <a:rPr lang="fr-FR" sz="2300" dirty="0"/>
              <a:t> avec une forme de courant précise . </a:t>
            </a:r>
          </a:p>
          <a:p>
            <a:r>
              <a:rPr lang="fr-FR" sz="2300" dirty="0"/>
              <a:t>La puissance crête du convertisseur 4 quadrants est de 18MW et est délivrée dans une série d’électroaimants correspondant à une charge de 0.1H et de 0.28Ω.</a:t>
            </a:r>
          </a:p>
          <a:p>
            <a:r>
              <a:rPr lang="fr-FR" sz="2300" dirty="0"/>
              <a:t>Les 3 phases des cellules NPC du convertisseur CC-CC sont associées par les inductances de découplage (permettant aux différentes cellules d’alimenter simultanément l’électroaimant)</a:t>
            </a:r>
            <a:endParaRPr lang="fr-CA" sz="2300" dirty="0"/>
          </a:p>
        </p:txBody>
      </p:sp>
    </p:spTree>
    <p:extLst>
      <p:ext uri="{BB962C8B-B14F-4D97-AF65-F5344CB8AC3E}">
        <p14:creationId xmlns:p14="http://schemas.microsoft.com/office/powerpoint/2010/main" val="363315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Méthode</a:t>
            </a:r>
            <a:r>
              <a:rPr lang="en-US" dirty="0" smtClean="0"/>
              <a:t> de </a:t>
            </a:r>
            <a:r>
              <a:rPr lang="en-US" dirty="0" err="1" smtClean="0"/>
              <a:t>commande</a:t>
            </a:r>
            <a:r>
              <a:rPr lang="en-US" dirty="0" smtClean="0"/>
              <a:t> de </a:t>
            </a:r>
            <a:r>
              <a:rPr lang="en-US" dirty="0" err="1" smtClean="0"/>
              <a:t>l’AFE</a:t>
            </a:r>
            <a:endParaRPr lang="en-US" dirty="0"/>
          </a:p>
        </p:txBody>
      </p:sp>
      <p:sp>
        <p:nvSpPr>
          <p:cNvPr id="3" name="Rectangle 2"/>
          <p:cNvSpPr/>
          <p:nvPr/>
        </p:nvSpPr>
        <p:spPr>
          <a:xfrm>
            <a:off x="673100" y="4523412"/>
            <a:ext cx="8356600" cy="1938992"/>
          </a:xfrm>
          <a:prstGeom prst="rect">
            <a:avLst/>
          </a:prstGeom>
        </p:spPr>
        <p:txBody>
          <a:bodyPr wrap="square">
            <a:spAutoFit/>
          </a:bodyPr>
          <a:lstStyle/>
          <a:p>
            <a:pPr marL="742950" lvl="1" indent="-285750">
              <a:buClr>
                <a:schemeClr val="tx2">
                  <a:lumMod val="75000"/>
                  <a:lumOff val="25000"/>
                </a:schemeClr>
              </a:buClr>
              <a:buFont typeface="Arial"/>
              <a:buChar char="•"/>
            </a:pPr>
            <a:r>
              <a:rPr lang="en-CA" sz="2400" dirty="0" err="1"/>
              <a:t>Comparaison</a:t>
            </a:r>
            <a:r>
              <a:rPr lang="en-CA" sz="2400" dirty="0"/>
              <a:t> entre le signal </a:t>
            </a:r>
            <a:r>
              <a:rPr lang="en-CA" sz="2400" dirty="0" err="1"/>
              <a:t>d’erreur</a:t>
            </a:r>
            <a:r>
              <a:rPr lang="en-CA" sz="2400" dirty="0"/>
              <a:t> et </a:t>
            </a:r>
            <a:r>
              <a:rPr lang="en-CA" sz="2400" dirty="0" err="1"/>
              <a:t>trois</a:t>
            </a:r>
            <a:r>
              <a:rPr lang="en-CA" sz="2400" dirty="0"/>
              <a:t> </a:t>
            </a:r>
            <a:r>
              <a:rPr lang="en-CA" sz="2400" dirty="0" err="1"/>
              <a:t>signaux</a:t>
            </a:r>
            <a:r>
              <a:rPr lang="en-CA" sz="2400" dirty="0"/>
              <a:t> en dent de </a:t>
            </a:r>
            <a:r>
              <a:rPr lang="en-CA" sz="2400" dirty="0" err="1"/>
              <a:t>scie</a:t>
            </a:r>
            <a:endParaRPr lang="en-CA" sz="2400" dirty="0"/>
          </a:p>
          <a:p>
            <a:pPr marL="742950" lvl="1" indent="-285750">
              <a:buClr>
                <a:schemeClr val="tx2">
                  <a:lumMod val="75000"/>
                  <a:lumOff val="25000"/>
                </a:schemeClr>
              </a:buClr>
              <a:buFont typeface="Arial"/>
              <a:buChar char="•"/>
            </a:pPr>
            <a:r>
              <a:rPr lang="en-CA" sz="2400" dirty="0"/>
              <a:t>Activation de </a:t>
            </a:r>
            <a:r>
              <a:rPr lang="en-CA" sz="2400" dirty="0" err="1" smtClean="0"/>
              <a:t>chaque</a:t>
            </a:r>
            <a:r>
              <a:rPr lang="en-CA" sz="2400" dirty="0" smtClean="0"/>
              <a:t> </a:t>
            </a:r>
            <a:r>
              <a:rPr lang="en-CA" sz="2400" dirty="0" err="1" smtClean="0"/>
              <a:t>d’IGBT</a:t>
            </a:r>
            <a:r>
              <a:rPr lang="en-CA" sz="2400" dirty="0" smtClean="0"/>
              <a:t> au bon moment grâce à </a:t>
            </a:r>
            <a:r>
              <a:rPr lang="en-CA" sz="2400" dirty="0" err="1" smtClean="0"/>
              <a:t>une</a:t>
            </a:r>
            <a:r>
              <a:rPr lang="en-CA" sz="2400" dirty="0" smtClean="0"/>
              <a:t> </a:t>
            </a:r>
            <a:r>
              <a:rPr lang="en-CA" sz="2400" dirty="0" err="1" smtClean="0"/>
              <a:t>porteuse</a:t>
            </a:r>
            <a:endParaRPr lang="en-CA" sz="2400" dirty="0" smtClean="0"/>
          </a:p>
          <a:p>
            <a:pPr marL="742950" lvl="1" indent="-285750">
              <a:buClr>
                <a:schemeClr val="tx2">
                  <a:lumMod val="75000"/>
                  <a:lumOff val="25000"/>
                </a:schemeClr>
              </a:buClr>
              <a:buFont typeface="Arial"/>
              <a:buChar char="•"/>
            </a:pPr>
            <a:r>
              <a:rPr lang="en-CA" sz="2400" dirty="0" err="1" smtClean="0"/>
              <a:t>Chaque</a:t>
            </a:r>
            <a:r>
              <a:rPr lang="en-CA" sz="2400" dirty="0" smtClean="0"/>
              <a:t> </a:t>
            </a:r>
            <a:r>
              <a:rPr lang="en-CA" sz="2400" dirty="0" err="1" smtClean="0"/>
              <a:t>porteuse</a:t>
            </a:r>
            <a:r>
              <a:rPr lang="en-CA" sz="2400" dirty="0" smtClean="0"/>
              <a:t> des bras </a:t>
            </a:r>
            <a:r>
              <a:rPr lang="en-CA" sz="2400" dirty="0" err="1" smtClean="0"/>
              <a:t>sont</a:t>
            </a:r>
            <a:r>
              <a:rPr lang="en-CA" sz="2400" dirty="0" smtClean="0"/>
              <a:t> </a:t>
            </a:r>
            <a:r>
              <a:rPr lang="en-CA" sz="2400" dirty="0" err="1" smtClean="0"/>
              <a:t>décalées</a:t>
            </a:r>
            <a:r>
              <a:rPr lang="en-CA" sz="2400" dirty="0" smtClean="0"/>
              <a:t> de 6.67ms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1859508"/>
            <a:ext cx="66294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200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5467"/>
            <a:ext cx="6447501" cy="1320800"/>
          </a:xfrm>
        </p:spPr>
        <p:txBody>
          <a:bodyPr/>
          <a:lstStyle/>
          <a:p>
            <a:r>
              <a:rPr lang="en-US" dirty="0" err="1" smtClean="0"/>
              <a:t>Méthode</a:t>
            </a:r>
            <a:r>
              <a:rPr lang="en-US" dirty="0" smtClean="0"/>
              <a:t> de </a:t>
            </a:r>
            <a:r>
              <a:rPr lang="en-US" dirty="0" err="1" smtClean="0"/>
              <a:t>commande</a:t>
            </a:r>
            <a:r>
              <a:rPr lang="en-US" dirty="0" smtClean="0"/>
              <a:t> des blocs </a:t>
            </a:r>
            <a:r>
              <a:rPr lang="en-US" dirty="0" err="1" smtClean="0"/>
              <a:t>DCp,DCn</a:t>
            </a:r>
            <a:endParaRPr lang="en-US" dirty="0"/>
          </a:p>
        </p:txBody>
      </p:sp>
      <p:pic>
        <p:nvPicPr>
          <p:cNvPr id="3" name="Picture 2" descr="commande_NPC_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6" y="1413934"/>
            <a:ext cx="6350000" cy="2582332"/>
          </a:xfrm>
          <a:prstGeom prst="rect">
            <a:avLst/>
          </a:prstGeom>
        </p:spPr>
      </p:pic>
      <p:sp>
        <p:nvSpPr>
          <p:cNvPr id="4" name="Rectangle 3"/>
          <p:cNvSpPr/>
          <p:nvPr/>
        </p:nvSpPr>
        <p:spPr>
          <a:xfrm>
            <a:off x="508006" y="4162695"/>
            <a:ext cx="8077194" cy="2308324"/>
          </a:xfrm>
          <a:prstGeom prst="rect">
            <a:avLst/>
          </a:prstGeom>
        </p:spPr>
        <p:txBody>
          <a:bodyPr wrap="square">
            <a:spAutoFit/>
          </a:bodyPr>
          <a:lstStyle/>
          <a:p>
            <a:pPr marL="742950" lvl="1" indent="-285750">
              <a:buClr>
                <a:schemeClr val="tx2">
                  <a:lumMod val="75000"/>
                  <a:lumOff val="25000"/>
                </a:schemeClr>
              </a:buClr>
              <a:buFont typeface="Arial"/>
              <a:buChar char="•"/>
            </a:pPr>
            <a:r>
              <a:rPr lang="en-CA" sz="2400" dirty="0" err="1" smtClean="0"/>
              <a:t>Comparaison</a:t>
            </a:r>
            <a:r>
              <a:rPr lang="en-CA" sz="2400" dirty="0" smtClean="0"/>
              <a:t> entre le signal </a:t>
            </a:r>
            <a:r>
              <a:rPr lang="en-CA" sz="2400" dirty="0" err="1" smtClean="0"/>
              <a:t>d’erreur</a:t>
            </a:r>
            <a:r>
              <a:rPr lang="en-CA" sz="2400" dirty="0" smtClean="0"/>
              <a:t> et </a:t>
            </a:r>
            <a:r>
              <a:rPr lang="en-CA" sz="2400" dirty="0" err="1" smtClean="0"/>
              <a:t>trois</a:t>
            </a:r>
            <a:r>
              <a:rPr lang="en-CA" sz="2400" dirty="0" smtClean="0"/>
              <a:t> </a:t>
            </a:r>
            <a:r>
              <a:rPr lang="en-CA" sz="2400" dirty="0" err="1" smtClean="0"/>
              <a:t>signaux</a:t>
            </a:r>
            <a:r>
              <a:rPr lang="en-CA" sz="2400" dirty="0" smtClean="0"/>
              <a:t> en dent de </a:t>
            </a:r>
            <a:r>
              <a:rPr lang="en-CA" sz="2400" dirty="0" err="1" smtClean="0"/>
              <a:t>scie</a:t>
            </a:r>
            <a:endParaRPr lang="en-CA" sz="2400" dirty="0" smtClean="0"/>
          </a:p>
          <a:p>
            <a:pPr marL="742950" lvl="1" indent="-285750">
              <a:buClr>
                <a:schemeClr val="tx2">
                  <a:lumMod val="75000"/>
                  <a:lumOff val="25000"/>
                </a:schemeClr>
              </a:buClr>
              <a:buFont typeface="Arial"/>
              <a:buChar char="•"/>
            </a:pPr>
            <a:r>
              <a:rPr lang="en-CA" sz="2400" dirty="0" smtClean="0"/>
              <a:t>Activation de la </a:t>
            </a:r>
            <a:r>
              <a:rPr lang="en-CA" sz="2400" dirty="0" err="1" smtClean="0"/>
              <a:t>paire</a:t>
            </a:r>
            <a:r>
              <a:rPr lang="en-CA" sz="2400" dirty="0" smtClean="0"/>
              <a:t> </a:t>
            </a:r>
            <a:r>
              <a:rPr lang="en-CA" sz="2400" dirty="0" err="1" smtClean="0"/>
              <a:t>d’IGBT</a:t>
            </a:r>
            <a:r>
              <a:rPr lang="en-CA" sz="2400" dirty="0" smtClean="0"/>
              <a:t> </a:t>
            </a:r>
            <a:r>
              <a:rPr lang="en-CA" sz="2400" dirty="0" err="1" smtClean="0"/>
              <a:t>associée</a:t>
            </a:r>
            <a:r>
              <a:rPr lang="en-CA" sz="2400" dirty="0" smtClean="0"/>
              <a:t> pendant le temps </a:t>
            </a:r>
            <a:r>
              <a:rPr lang="en-CA" sz="2400" dirty="0" err="1" smtClean="0"/>
              <a:t>calculé</a:t>
            </a:r>
            <a:r>
              <a:rPr lang="en-CA" sz="2400" dirty="0" smtClean="0"/>
              <a:t> </a:t>
            </a:r>
          </a:p>
          <a:p>
            <a:pPr marL="742950" lvl="1" indent="-285750">
              <a:buClr>
                <a:schemeClr val="tx2">
                  <a:lumMod val="75000"/>
                  <a:lumOff val="25000"/>
                </a:schemeClr>
              </a:buClr>
              <a:buFont typeface="Arial"/>
              <a:buChar char="•"/>
            </a:pPr>
            <a:r>
              <a:rPr lang="en-CA" sz="2400" dirty="0" err="1" smtClean="0"/>
              <a:t>Chaque</a:t>
            </a:r>
            <a:r>
              <a:rPr lang="en-CA" sz="2400" dirty="0" smtClean="0"/>
              <a:t> bras </a:t>
            </a:r>
            <a:r>
              <a:rPr lang="en-CA" sz="2400" dirty="0" err="1" smtClean="0"/>
              <a:t>est</a:t>
            </a:r>
            <a:r>
              <a:rPr lang="en-CA" sz="2400" dirty="0" smtClean="0"/>
              <a:t> </a:t>
            </a:r>
            <a:r>
              <a:rPr lang="en-CA" sz="2400" dirty="0" err="1" smtClean="0"/>
              <a:t>commandé</a:t>
            </a:r>
            <a:r>
              <a:rPr lang="en-CA" sz="2400" dirty="0" smtClean="0"/>
              <a:t> </a:t>
            </a:r>
            <a:r>
              <a:rPr lang="en-CA" sz="2400" dirty="0" err="1" smtClean="0"/>
              <a:t>à</a:t>
            </a:r>
            <a:r>
              <a:rPr lang="en-CA" sz="2400" dirty="0" smtClean="0"/>
              <a:t> un </a:t>
            </a:r>
            <a:r>
              <a:rPr lang="en-CA" sz="2400" dirty="0" err="1" smtClean="0"/>
              <a:t>intervalle</a:t>
            </a:r>
            <a:r>
              <a:rPr lang="en-CA" sz="2400" dirty="0" smtClean="0"/>
              <a:t> de 3ms</a:t>
            </a:r>
          </a:p>
          <a:p>
            <a:pPr marL="742950" lvl="1" indent="-285750">
              <a:buClr>
                <a:schemeClr val="tx2">
                  <a:lumMod val="75000"/>
                  <a:lumOff val="25000"/>
                </a:schemeClr>
              </a:buClr>
              <a:buFont typeface="Arial"/>
              <a:buChar char="•"/>
            </a:pPr>
            <a:r>
              <a:rPr lang="en-CA" sz="2400" dirty="0" smtClean="0"/>
              <a:t>La </a:t>
            </a:r>
            <a:r>
              <a:rPr lang="en-CA" sz="2400" dirty="0" err="1" smtClean="0"/>
              <a:t>commande</a:t>
            </a:r>
            <a:r>
              <a:rPr lang="en-CA" sz="2400" dirty="0" smtClean="0"/>
              <a:t> des bras </a:t>
            </a:r>
            <a:r>
              <a:rPr lang="en-CA" sz="2400" dirty="0" err="1" smtClean="0"/>
              <a:t>est</a:t>
            </a:r>
            <a:r>
              <a:rPr lang="en-CA" sz="2400" dirty="0" smtClean="0"/>
              <a:t> </a:t>
            </a:r>
            <a:r>
              <a:rPr lang="en-CA" sz="2400" dirty="0" err="1" smtClean="0"/>
              <a:t>décalée</a:t>
            </a:r>
            <a:r>
              <a:rPr lang="en-CA" sz="2400" dirty="0" smtClean="0"/>
              <a:t> de 1ms</a:t>
            </a:r>
            <a:endParaRPr lang="en-CA" sz="2400" dirty="0"/>
          </a:p>
        </p:txBody>
      </p:sp>
    </p:spTree>
    <p:extLst>
      <p:ext uri="{BB962C8B-B14F-4D97-AF65-F5344CB8AC3E}">
        <p14:creationId xmlns:p14="http://schemas.microsoft.com/office/powerpoint/2010/main" val="14888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 Simulation </a:t>
            </a:r>
            <a:r>
              <a:rPr lang="en-CA" dirty="0" err="1" smtClean="0"/>
              <a:t>sur</a:t>
            </a:r>
            <a:r>
              <a:rPr lang="en-CA" dirty="0" smtClean="0"/>
              <a:t> </a:t>
            </a:r>
            <a:r>
              <a:rPr lang="en-CA" dirty="0" err="1" smtClean="0"/>
              <a:t>Matlab</a:t>
            </a:r>
            <a:r>
              <a:rPr lang="en-CA" dirty="0" smtClean="0"/>
              <a:t>: AFE</a:t>
            </a:r>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429560"/>
            <a:ext cx="7654018" cy="502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41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Facet">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3197</TotalTime>
  <Words>745</Words>
  <Application>Microsoft Office PowerPoint</Application>
  <PresentationFormat>Affichage à l'écran (4:3)</PresentationFormat>
  <Paragraphs>66</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Facet</vt:lpstr>
      <vt:lpstr>Simulation d’une alimentation des électroaimants d’un accélérateur de particules. </vt:lpstr>
      <vt:lpstr>Présentation PowerPoint</vt:lpstr>
      <vt:lpstr>Aperçu du concept proposé et de la solution retenue (Simulation)  </vt:lpstr>
      <vt:lpstr>Alimentation du PS-Booster</vt:lpstr>
      <vt:lpstr>Redresseur (AFE) côté réseau</vt:lpstr>
      <vt:lpstr>Onduleur(DCp, DCn) côté charge</vt:lpstr>
      <vt:lpstr>Méthode de commande de l’AFE</vt:lpstr>
      <vt:lpstr>Méthode de commande des blocs DCp,DCn</vt:lpstr>
      <vt:lpstr> Simulation sur Matlab: AFE</vt:lpstr>
      <vt:lpstr>Commande de l’AFE  </vt:lpstr>
      <vt:lpstr>Signaux de commande d’un bras  </vt:lpstr>
      <vt:lpstr>Forme du courant et de la tension en sortie de l’AFE</vt:lpstr>
      <vt:lpstr>Simulation sur Matlab: DCp et DCn (Vue d’ensemble)</vt:lpstr>
      <vt:lpstr>Simulation Matlab: Blocs onduleurs DCp, DCn</vt:lpstr>
      <vt:lpstr>Commande des blocs DCp, DCn</vt:lpstr>
      <vt:lpstr>Forme des courants et de la tension à la charge</vt:lpstr>
      <vt:lpstr>Simulation sur Psim: AFE (Vue d’ensemble)</vt:lpstr>
      <vt:lpstr>Commande de l’AFE</vt:lpstr>
      <vt:lpstr>Bloc de base (NPC 3 niveaux, triphasé) implanté sous Psim</vt:lpstr>
      <vt:lpstr>Simulation sur Psim: DCp et DCn (Vue d’ensemble)</vt:lpstr>
      <vt:lpstr>Commande des blocs DCp,DCn</vt:lpstr>
      <vt:lpstr>Aperçu du concept proposé et de la solution retenue (Outil de dimensionnement)</vt:lpstr>
      <vt:lpstr>Interface de base de contrôle du simulateur</vt:lpstr>
      <vt:lpstr>Lancement automatique de Simview </vt:lpstr>
      <vt:lpstr>Résultats pour un « Buck »</vt:lpstr>
      <vt:lpstr>Conclusion</vt:lpstr>
      <vt:lpstr>Diagramme des fonctionnalités</vt:lpstr>
      <vt:lpstr>Diagramme physique</vt:lpstr>
      <vt:lpstr>Plan de test</vt:lpstr>
      <vt:lpstr>Appréciation du risque</vt:lpstr>
      <vt:lpstr>Diagramme de Gantt</vt:lpstr>
      <vt:lpstr>WBS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Valois</dc:creator>
  <cp:lastModifiedBy>LiberT</cp:lastModifiedBy>
  <cp:revision>75</cp:revision>
  <dcterms:created xsi:type="dcterms:W3CDTF">2014-01-23T04:20:18Z</dcterms:created>
  <dcterms:modified xsi:type="dcterms:W3CDTF">2014-02-19T20:02:41Z</dcterms:modified>
</cp:coreProperties>
</file>