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68" r:id="rId13"/>
    <p:sldId id="270" r:id="rId14"/>
    <p:sldId id="269" r:id="rId15"/>
    <p:sldId id="272" r:id="rId16"/>
    <p:sldId id="281" r:id="rId17"/>
    <p:sldId id="274" r:id="rId18"/>
    <p:sldId id="275" r:id="rId19"/>
    <p:sldId id="276" r:id="rId20"/>
    <p:sldId id="278" r:id="rId21"/>
    <p:sldId id="279" r:id="rId22"/>
    <p:sldId id="280" r:id="rId23"/>
    <p:sldId id="284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89F-35B5-A34B-B7C8-DC49B77156D3}" type="datetimeFigureOut">
              <a:rPr lang="en-US" smtClean="0"/>
              <a:t>2014-03-30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2014-03-30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(RAE)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2733" y="6302829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-45°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851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-135</a:t>
            </a:r>
            <a:endParaRPr lang="en-US" sz="3200" b="1" dirty="0"/>
          </a:p>
        </p:txBody>
      </p:sp>
      <p:pic>
        <p:nvPicPr>
          <p:cNvPr id="5" name="Picture 2" descr="D:\LiberT\Documents\GitHub\DesignIV\Remise\Documentation_technique\tex\Fig\AFE_4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6" y="1601121"/>
            <a:ext cx="4573864" cy="4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LiberT\Documents\GitHub\DesignIV\Remise\Documentation_technique\tex\Fig\AFE_135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30" y="1601121"/>
            <a:ext cx="4626429" cy="4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47118"/>
            <a:ext cx="6447501" cy="1320800"/>
          </a:xfrm>
        </p:spPr>
        <p:txBody>
          <a:bodyPr/>
          <a:lstStyle/>
          <a:p>
            <a:r>
              <a:rPr lang="en-US" dirty="0" smtClean="0"/>
              <a:t>AFE </a:t>
            </a:r>
            <a:r>
              <a:rPr lang="en-US" dirty="0"/>
              <a:t>(</a:t>
            </a:r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smtClean="0"/>
              <a:t>3 </a:t>
            </a:r>
            <a:r>
              <a:rPr lang="en-US" dirty="0" err="1"/>
              <a:t>niveaux</a:t>
            </a:r>
            <a:r>
              <a:rPr lang="en-US" dirty="0"/>
              <a:t> </a:t>
            </a:r>
            <a:r>
              <a:rPr lang="en-US" dirty="0" err="1"/>
              <a:t>sur</a:t>
            </a:r>
            <a:r>
              <a:rPr lang="en-US" dirty="0"/>
              <a:t> charge </a:t>
            </a:r>
            <a:r>
              <a:rPr lang="en-US" dirty="0" smtClean="0"/>
              <a:t>non-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AFE_3L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07518"/>
            <a:ext cx="7287872" cy="102999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00" y="5711319"/>
            <a:ext cx="7518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non-</a:t>
            </a:r>
            <a:r>
              <a:rPr lang="en-US" dirty="0" err="1" smtClean="0"/>
              <a:t>idéale,régulation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64642"/>
            <a:ext cx="7440577" cy="132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Charge d’un banc de </a:t>
            </a:r>
            <a:r>
              <a:rPr lang="en-US" sz="2400" dirty="0" err="1" smtClean="0"/>
              <a:t>condensateur</a:t>
            </a:r>
            <a:r>
              <a:rPr lang="en-US" sz="2400" dirty="0" smtClean="0"/>
              <a:t> et </a:t>
            </a:r>
            <a:r>
              <a:rPr lang="en-US" sz="2400" dirty="0" err="1" smtClean="0"/>
              <a:t>régulation</a:t>
            </a:r>
            <a:r>
              <a:rPr lang="en-US" sz="2400" dirty="0" smtClean="0"/>
              <a:t> </a:t>
            </a:r>
            <a:r>
              <a:rPr lang="en-US" sz="2400" dirty="0" err="1" smtClean="0"/>
              <a:t>sur</a:t>
            </a:r>
            <a:r>
              <a:rPr lang="en-US" sz="2400" dirty="0" smtClean="0"/>
              <a:t> charge RC</a:t>
            </a:r>
            <a:endParaRPr lang="en-US" sz="2400" dirty="0"/>
          </a:p>
        </p:txBody>
      </p:sp>
      <p:pic>
        <p:nvPicPr>
          <p:cNvPr id="4" name="Picture 3" descr="Screen Shot 2014-03-29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9" y="939787"/>
            <a:ext cx="4803659" cy="4873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63" y="5808880"/>
            <a:ext cx="8020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Charge d’un banc de </a:t>
            </a:r>
            <a:r>
              <a:rPr lang="en-US" dirty="0" err="1" smtClean="0"/>
              <a:t>condensateur</a:t>
            </a:r>
            <a:r>
              <a:rPr lang="en-US" dirty="0" smtClean="0"/>
              <a:t> et alimentation d’un charge </a:t>
            </a:r>
            <a:r>
              <a:rPr lang="en-US" dirty="0" err="1" smtClean="0"/>
              <a:t>constante</a:t>
            </a:r>
            <a:r>
              <a:rPr lang="en-US" dirty="0" smtClean="0"/>
              <a:t> avec un AFE 3 </a:t>
            </a:r>
            <a:r>
              <a:rPr lang="en-US" dirty="0" err="1" smtClean="0"/>
              <a:t>niveaux</a:t>
            </a:r>
            <a:r>
              <a:rPr lang="en-US" dirty="0" smtClean="0"/>
              <a:t> avec </a:t>
            </a:r>
            <a:r>
              <a:rPr lang="en-US" dirty="0" err="1" smtClean="0"/>
              <a:t>régulation</a:t>
            </a:r>
            <a:r>
              <a:rPr lang="en-US" dirty="0" smtClean="0"/>
              <a:t> de tension de la charge, </a:t>
            </a:r>
            <a:r>
              <a:rPr lang="en-US" dirty="0" err="1" smtClean="0"/>
              <a:t>régulation</a:t>
            </a:r>
            <a:r>
              <a:rPr lang="en-US" dirty="0" smtClean="0"/>
              <a:t> du courant </a:t>
            </a:r>
            <a:r>
              <a:rPr lang="en-US" dirty="0" err="1" smtClean="0"/>
              <a:t>d’entrée</a:t>
            </a:r>
            <a:r>
              <a:rPr lang="en-US" dirty="0" smtClean="0"/>
              <a:t> (amplitude et phase) avec MLI (avec FP 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5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35157"/>
            <a:ext cx="6447501" cy="1320800"/>
          </a:xfrm>
        </p:spPr>
        <p:txBody>
          <a:bodyPr/>
          <a:lstStyle/>
          <a:p>
            <a:r>
              <a:rPr lang="en-US" dirty="0" smtClean="0"/>
              <a:t>DCP/DCN 3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smtClean="0"/>
              <a:t>NPC avec source </a:t>
            </a:r>
            <a:r>
              <a:rPr lang="en-US" dirty="0" err="1" smtClean="0"/>
              <a:t>idéale</a:t>
            </a:r>
            <a:endParaRPr lang="en-US" dirty="0"/>
          </a:p>
        </p:txBody>
      </p:sp>
      <p:pic>
        <p:nvPicPr>
          <p:cNvPr id="4" name="Picture 3" descr="DCP_DC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567"/>
            <a:ext cx="8612822" cy="4402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784" y="5352254"/>
            <a:ext cx="8173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Schéma</a:t>
            </a:r>
            <a:r>
              <a:rPr lang="en-US" dirty="0"/>
              <a:t> bloc </a:t>
            </a:r>
            <a:r>
              <a:rPr lang="en-US" dirty="0" smtClean="0"/>
              <a:t>du DCP/DCN</a:t>
            </a:r>
            <a:r>
              <a:rPr lang="en-US" baseline="-25000" dirty="0"/>
              <a:t> </a:t>
            </a:r>
            <a:r>
              <a:rPr lang="en-US" dirty="0" smtClean="0"/>
              <a:t> 3 </a:t>
            </a:r>
            <a:r>
              <a:rPr lang="en-US" dirty="0" err="1" smtClean="0"/>
              <a:t>niveaux</a:t>
            </a:r>
            <a:r>
              <a:rPr lang="en-US" dirty="0" smtClean="0"/>
              <a:t> avec source </a:t>
            </a:r>
            <a:r>
              <a:rPr lang="en-US" dirty="0" err="1" smtClean="0"/>
              <a:t>idéale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régulation</a:t>
            </a:r>
            <a:r>
              <a:rPr lang="en-US" dirty="0" smtClean="0"/>
              <a:t> de courant MLI </a:t>
            </a:r>
            <a:r>
              <a:rPr lang="en-US" dirty="0" err="1" smtClean="0"/>
              <a:t>à</a:t>
            </a:r>
            <a:r>
              <a:rPr lang="en-US" dirty="0" smtClean="0"/>
              <a:t> la 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7484532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</a:t>
            </a:r>
            <a:r>
              <a:rPr lang="en-US" sz="2400" dirty="0" err="1" smtClean="0"/>
              <a:t>précise</a:t>
            </a:r>
            <a:r>
              <a:rPr lang="en-US" sz="2400" dirty="0" smtClean="0"/>
              <a:t> </a:t>
            </a:r>
            <a:r>
              <a:rPr lang="en-US" sz="2400" dirty="0" smtClean="0"/>
              <a:t>(cross-</a:t>
            </a:r>
            <a:r>
              <a:rPr lang="en-US" sz="2400" dirty="0" err="1" smtClean="0"/>
              <a:t>validé</a:t>
            </a:r>
            <a:r>
              <a:rPr lang="en-US" sz="2400" dirty="0" smtClean="0"/>
              <a:t> </a:t>
            </a:r>
            <a:r>
              <a:rPr lang="en-US" sz="2400" dirty="0" err="1" smtClean="0"/>
              <a:t>Psim</a:t>
            </a:r>
            <a:r>
              <a:rPr lang="en-US" sz="2400" dirty="0" smtClean="0"/>
              <a:t> et SPS)</a:t>
            </a:r>
            <a:endParaRPr lang="en-US" sz="2400" baseline="-25000" dirty="0"/>
          </a:p>
        </p:txBody>
      </p:sp>
      <p:pic>
        <p:nvPicPr>
          <p:cNvPr id="1028" name="Picture 4" descr="D:\LiberT\Documents\GitHub\DesignIV\Remise\Documentation_technique\tex\comp_PSIM_S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31077"/>
            <a:ext cx="8636000" cy="513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062656" y="1827411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Courant à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24992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</a:t>
            </a:r>
            <a:r>
              <a:rPr lang="en-US" sz="2400" dirty="0"/>
              <a:t>(cross-</a:t>
            </a:r>
            <a:r>
              <a:rPr lang="en-US" sz="2400" dirty="0" err="1"/>
              <a:t>validé</a:t>
            </a:r>
            <a:r>
              <a:rPr lang="en-US" sz="2400" dirty="0"/>
              <a:t> </a:t>
            </a:r>
            <a:r>
              <a:rPr lang="en-US" sz="2400" dirty="0" err="1"/>
              <a:t>Psim</a:t>
            </a:r>
            <a:r>
              <a:rPr lang="en-US" sz="2400" dirty="0"/>
              <a:t> et SPS)</a:t>
            </a:r>
            <a:endParaRPr lang="en-US" sz="2400" baseline="-25000" dirty="0"/>
          </a:p>
        </p:txBody>
      </p:sp>
      <p:pic>
        <p:nvPicPr>
          <p:cNvPr id="3074" name="Picture 2" descr="D:\LiberT\Documents\GitHub\DesignIV\Remise\Documentation_technique\tex\Fig\err_cour_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3" y="1371600"/>
            <a:ext cx="9047621" cy="497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98085" y="1947155"/>
            <a:ext cx="4814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du courant entre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4489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Calcul</a:t>
            </a:r>
            <a:r>
              <a:rPr lang="en-US" sz="2400" dirty="0" smtClean="0"/>
              <a:t> de tension </a:t>
            </a:r>
            <a:r>
              <a:rPr lang="en-US" sz="2400" dirty="0" err="1" smtClean="0"/>
              <a:t>moyenne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/>
              <a:t>cross-</a:t>
            </a:r>
            <a:r>
              <a:rPr lang="en-US" sz="2400" dirty="0" err="1"/>
              <a:t>validé</a:t>
            </a:r>
            <a:r>
              <a:rPr lang="en-US" sz="2400" dirty="0"/>
              <a:t> </a:t>
            </a:r>
            <a:r>
              <a:rPr lang="en-US" sz="2400" dirty="0" err="1"/>
              <a:t>Psim</a:t>
            </a:r>
            <a:r>
              <a:rPr lang="en-US" sz="2400" dirty="0"/>
              <a:t> et SPS)</a:t>
            </a:r>
            <a:endParaRPr lang="en-US" sz="2400" baseline="-25000" dirty="0"/>
          </a:p>
        </p:txBody>
      </p:sp>
      <p:pic>
        <p:nvPicPr>
          <p:cNvPr id="1026" name="Picture 2" descr="D:\LiberT\Documents\GitHub\DesignIV\Remise\Documentation_technique\tex\Fig\moy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3694597"/>
            <a:ext cx="891789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iberT\Documents\GitHub\DesignIV\Remise\Documentation_technique\tex\Fig\moy_s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5" y="1400676"/>
            <a:ext cx="891789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498085" y="1260004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</a:t>
            </a:r>
            <a:endParaRPr lang="fr-CA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2606943" y="3463765"/>
            <a:ext cx="491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</a:t>
            </a:r>
            <a:r>
              <a:rPr lang="en-CA" sz="2400" dirty="0" smtClean="0"/>
              <a:t>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PSIM</a:t>
            </a:r>
            <a:endParaRPr lang="fr-CA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1323739" y="6159044"/>
            <a:ext cx="775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Essais</a:t>
            </a:r>
            <a:r>
              <a:rPr lang="en-CA" sz="2400" dirty="0" smtClean="0"/>
              <a:t> </a:t>
            </a:r>
            <a:r>
              <a:rPr lang="en-CA" sz="2400" dirty="0" err="1" smtClean="0"/>
              <a:t>effectués</a:t>
            </a:r>
            <a:r>
              <a:rPr lang="en-CA" sz="2400" dirty="0" smtClean="0"/>
              <a:t> </a:t>
            </a:r>
            <a:r>
              <a:rPr lang="en-CA" sz="2400" dirty="0" err="1" smtClean="0"/>
              <a:t>sur</a:t>
            </a:r>
            <a:r>
              <a:rPr lang="en-CA" sz="2400" dirty="0" smtClean="0"/>
              <a:t> un sinus 1Khz, 100Vcrête et </a:t>
            </a:r>
            <a:r>
              <a:rPr lang="en-CA" sz="2400" dirty="0" smtClean="0"/>
              <a:t>50VCC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5451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smtClean="0"/>
              <a:t>Implantation du </a:t>
            </a:r>
            <a:r>
              <a:rPr lang="en-US" sz="2400" dirty="0" err="1"/>
              <a:t>c</a:t>
            </a:r>
            <a:r>
              <a:rPr lang="en-US" sz="2400" dirty="0" err="1" smtClean="0"/>
              <a:t>alcul</a:t>
            </a:r>
            <a:r>
              <a:rPr lang="en-US" sz="2400" dirty="0" smtClean="0"/>
              <a:t> de tension </a:t>
            </a:r>
            <a:r>
              <a:rPr lang="en-US" sz="2400" dirty="0" err="1" smtClean="0"/>
              <a:t>moyenne</a:t>
            </a:r>
            <a:endParaRPr lang="en-US" sz="2400" baseline="-25000" dirty="0"/>
          </a:p>
        </p:txBody>
      </p:sp>
      <p:pic>
        <p:nvPicPr>
          <p:cNvPr id="4098" name="Picture 2" descr="D:\LiberT\Documents\GitHub\DesignIV\Remise\Documentation_technique\tex\Fig\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7" y="1154567"/>
            <a:ext cx="7569199" cy="304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16288" y="4351453"/>
            <a:ext cx="957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Bloc </a:t>
            </a:r>
            <a:r>
              <a:rPr lang="en-CA" sz="2400" dirty="0" err="1" smtClean="0"/>
              <a:t>élémentaire</a:t>
            </a:r>
            <a:r>
              <a:rPr lang="en-CA" sz="2400" dirty="0" smtClean="0"/>
              <a:t> de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</a:t>
            </a:r>
            <a:r>
              <a:rPr lang="en-CA" sz="2400" dirty="0" smtClean="0"/>
              <a:t>(</a:t>
            </a:r>
            <a:r>
              <a:rPr lang="en-CA" sz="2400" dirty="0" err="1" smtClean="0"/>
              <a:t>cascadé</a:t>
            </a:r>
            <a:r>
              <a:rPr lang="en-CA" sz="2400" dirty="0" smtClean="0"/>
              <a:t> </a:t>
            </a:r>
            <a:r>
              <a:rPr lang="en-CA" sz="2400" dirty="0" smtClean="0"/>
              <a:t>10 </a:t>
            </a:r>
            <a:r>
              <a:rPr lang="en-CA" sz="2400" dirty="0" err="1" smtClean="0"/>
              <a:t>fois</a:t>
            </a:r>
            <a:r>
              <a:rPr lang="en-CA" sz="2400" dirty="0" smtClean="0"/>
              <a:t>)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5122" name="Picture 2" descr="D:\LiberT\Documents\GitHub\DesignIV\Remise\Documentation_technique\tex\Fig\rep_freq_m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" y="1906061"/>
            <a:ext cx="8363856" cy="39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16288" y="5828890"/>
            <a:ext cx="891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Réponse</a:t>
            </a:r>
            <a:r>
              <a:rPr lang="en-CA" sz="2400" dirty="0" smtClean="0"/>
              <a:t> en </a:t>
            </a:r>
            <a:r>
              <a:rPr lang="en-CA" sz="2400" dirty="0" err="1" smtClean="0"/>
              <a:t>fréquence</a:t>
            </a:r>
            <a:r>
              <a:rPr lang="en-CA" sz="2400" dirty="0" smtClean="0"/>
              <a:t> du bloc du </a:t>
            </a:r>
            <a:r>
              <a:rPr lang="en-CA" sz="2400" dirty="0" err="1" smtClean="0"/>
              <a:t>calcul</a:t>
            </a:r>
            <a:r>
              <a:rPr lang="en-CA" sz="2400" dirty="0" smtClean="0"/>
              <a:t> de la tension </a:t>
            </a:r>
            <a:r>
              <a:rPr lang="en-CA" sz="2400" dirty="0" err="1" smtClean="0"/>
              <a:t>moyenne</a:t>
            </a:r>
            <a:endParaRPr lang="fr-CA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028860" y="2571829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Sinus 1Khz, 100Vcrête et 50Vdc</a:t>
            </a:r>
            <a:endParaRPr lang="fr-CA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182399" y="629055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Utilisation pour signal à 1Khz 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28302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smtClean="0"/>
              <a:t>Tension </a:t>
            </a:r>
            <a:r>
              <a:rPr lang="en-US" sz="2400" dirty="0" err="1" smtClean="0"/>
              <a:t>moyenne</a:t>
            </a:r>
            <a:r>
              <a:rPr lang="en-US" sz="2400" dirty="0" smtClean="0"/>
              <a:t> </a:t>
            </a:r>
            <a:r>
              <a:rPr lang="en-US" sz="2400" dirty="0" err="1" smtClean="0"/>
              <a:t>à</a:t>
            </a:r>
            <a:r>
              <a:rPr lang="en-US" sz="2400" dirty="0" smtClean="0"/>
              <a:t> la charge (cross-</a:t>
            </a:r>
            <a:r>
              <a:rPr lang="en-US" sz="2400" dirty="0" err="1" smtClean="0"/>
              <a:t>validé</a:t>
            </a:r>
            <a:r>
              <a:rPr lang="en-US" sz="2400" dirty="0" smtClean="0"/>
              <a:t> </a:t>
            </a:r>
            <a:r>
              <a:rPr lang="en-US" sz="2400" dirty="0" err="1" smtClean="0"/>
              <a:t>Psim</a:t>
            </a:r>
            <a:r>
              <a:rPr lang="en-US" sz="2400" dirty="0" smtClean="0"/>
              <a:t>-SPS)</a:t>
            </a:r>
            <a:endParaRPr lang="en-US" sz="2400" baseline="-25000" dirty="0"/>
          </a:p>
        </p:txBody>
      </p:sp>
      <p:pic>
        <p:nvPicPr>
          <p:cNvPr id="6146" name="Picture 2" descr="D:\LiberT\Documents\GitHub\DesignIV\Remise\Documentation_technique\tex\Fig\tmoypsim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965904"/>
            <a:ext cx="8777513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270970" y="1504662"/>
            <a:ext cx="4165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à la charge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0149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8194" name="Picture 2" descr="D:\LiberT\Documents\GitHub\DesignIV\Remise\Documentation_technique\tex\Fig\err_ten_i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6675"/>
            <a:ext cx="9231086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128540" y="1969901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Erreur</a:t>
            </a:r>
            <a:r>
              <a:rPr lang="en-CA" sz="2400" dirty="0" smtClean="0"/>
              <a:t> tension </a:t>
            </a:r>
            <a:r>
              <a:rPr lang="en-CA" sz="2400" dirty="0" err="1" smtClean="0"/>
              <a:t>moyenne</a:t>
            </a:r>
            <a:r>
              <a:rPr lang="en-CA" sz="2400" dirty="0" smtClean="0"/>
              <a:t> SPS/PSIM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9218" name="Picture 2" descr="D:\LiberT\Documents\GitHub\DesignIV\Remise\Documentation_technique\tex\Fig\resul_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2" y="1490837"/>
            <a:ext cx="8044542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657982" y="640418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SPS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18019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70037"/>
            <a:ext cx="6447501" cy="1320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DC</a:t>
            </a:r>
            <a:r>
              <a:rPr lang="en-US" sz="2400" baseline="-25000" dirty="0" smtClean="0"/>
              <a:t>P</a:t>
            </a:r>
            <a:r>
              <a:rPr lang="en-US" sz="2400" dirty="0" smtClean="0"/>
              <a:t>/DC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dirty="0" err="1" smtClean="0"/>
              <a:t>Alimenter</a:t>
            </a:r>
            <a:r>
              <a:rPr lang="en-US" sz="2400" dirty="0" smtClean="0"/>
              <a:t> les </a:t>
            </a:r>
            <a:r>
              <a:rPr lang="en-US" sz="2400" dirty="0" err="1" smtClean="0"/>
              <a:t>électroaimants</a:t>
            </a:r>
            <a:r>
              <a:rPr lang="en-US" sz="2400" dirty="0" smtClean="0"/>
              <a:t> de </a:t>
            </a:r>
            <a:r>
              <a:rPr lang="en-US" sz="2400" dirty="0" err="1" smtClean="0"/>
              <a:t>l’accélérateur</a:t>
            </a:r>
            <a:r>
              <a:rPr lang="en-US" sz="2400" dirty="0" smtClean="0"/>
              <a:t>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forme</a:t>
            </a:r>
            <a:r>
              <a:rPr lang="en-US" sz="2400" dirty="0" smtClean="0"/>
              <a:t> de courant cross </a:t>
            </a:r>
            <a:r>
              <a:rPr lang="en-US" sz="2400" dirty="0" err="1" smtClean="0"/>
              <a:t>validé</a:t>
            </a:r>
            <a:endParaRPr lang="en-US" sz="2400" baseline="-25000" dirty="0"/>
          </a:p>
        </p:txBody>
      </p:sp>
      <p:pic>
        <p:nvPicPr>
          <p:cNvPr id="10242" name="Picture 2" descr="D:\LiberT\Documents\GitHub\DesignIV\Remise\Documentation_technique\tex\Fig\resul_ps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88907"/>
            <a:ext cx="8559799" cy="50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804940" y="6396335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 smtClean="0"/>
              <a:t>Résultats</a:t>
            </a:r>
            <a:r>
              <a:rPr lang="en-CA" sz="2400" dirty="0" smtClean="0"/>
              <a:t> PSIM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37519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7000"/>
            <a:ext cx="6447501" cy="1320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d’intégration</a:t>
            </a:r>
            <a:endParaRPr lang="en-US" dirty="0"/>
          </a:p>
        </p:txBody>
      </p:sp>
      <p:pic>
        <p:nvPicPr>
          <p:cNvPr id="4" name="Picture 3" descr="plan_integ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33" y="948266"/>
            <a:ext cx="5976960" cy="57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61965"/>
              </p:ext>
            </p:extLst>
          </p:nvPr>
        </p:nvGraphicFramePr>
        <p:xfrm>
          <a:off x="101600" y="615405"/>
          <a:ext cx="9872133" cy="6242595"/>
        </p:xfrm>
        <a:graphic>
          <a:graphicData uri="http://schemas.openxmlformats.org/drawingml/2006/table">
            <a:tbl>
              <a:tblPr/>
              <a:tblGrid>
                <a:gridCol w="1337733"/>
                <a:gridCol w="2963334"/>
                <a:gridCol w="1489654"/>
                <a:gridCol w="2896079"/>
                <a:gridCol w="1185333"/>
              </a:tblGrid>
              <a:tr h="3239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444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9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4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97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26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44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9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39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39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segmenter l’alimentation complète en sous-systèmes</a:t>
            </a:r>
            <a:r>
              <a:rPr lang="fr-CA" sz="2000" dirty="0"/>
              <a:t> </a:t>
            </a:r>
            <a:r>
              <a:rPr lang="fr-CA" sz="2000" dirty="0" smtClean="0"/>
              <a:t>(approche cours de « Design »)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actif triphasé  (AFE)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trike="sngStrike" dirty="0" smtClean="0"/>
              <a:t>Modéliser hacheur 4 quadrants simplifié à 4 interrupteurs (préliminaire</a:t>
            </a:r>
            <a:r>
              <a:rPr lang="fr-CA" sz="1800" strike="sngStrike" dirty="0" smtClean="0"/>
              <a:t>) </a:t>
            </a:r>
            <a:r>
              <a:rPr lang="fr-CA" sz="1800" dirty="0" smtClean="0"/>
              <a:t>(26/02/14)</a:t>
            </a:r>
            <a:endParaRPr lang="fr-CA" sz="1800" dirty="0" smtClean="0"/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Modéliser hacheur 4 quadrants </a:t>
            </a:r>
            <a:r>
              <a:rPr lang="fr-CA" sz="1800" dirty="0" smtClean="0"/>
              <a:t>avec 2 cellules NPC 3 niveaux à commande entrelacée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/>
              <a:t>I</a:t>
            </a:r>
            <a:r>
              <a:rPr lang="fr-CA" sz="2000" dirty="0" smtClean="0"/>
              <a:t>mplanter et simuler indépendamment les sous-systèmes en boucle ouverte puis en boucle fermée avec régulateurs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Modélisation simplifiée charge de l’AFE / banc de condensateurs et charge résistive équivalente au hacheur 4 quadrants alimentant électroaimants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trike="sngStrike" dirty="0"/>
              <a:t>Modélisation simplifiée entrée hacheur 4 </a:t>
            </a:r>
            <a:r>
              <a:rPr lang="fr-CA" sz="1800" strike="sngStrike" dirty="0" smtClean="0"/>
              <a:t>quadrants à 4 </a:t>
            </a:r>
            <a:r>
              <a:rPr lang="fr-CA" sz="1800" strike="sngStrike" dirty="0"/>
              <a:t>interrupteurs </a:t>
            </a:r>
            <a:r>
              <a:rPr lang="fr-CA" sz="1800" strike="sngStrike" dirty="0" smtClean="0"/>
              <a:t>/</a:t>
            </a:r>
            <a:r>
              <a:rPr lang="fr-CA" sz="1800" strike="sngStrike" dirty="0"/>
              <a:t>bus CC 5KV </a:t>
            </a:r>
            <a:r>
              <a:rPr lang="fr-CA" sz="1800" strike="sngStrike" dirty="0" smtClean="0"/>
              <a:t>parfait </a:t>
            </a:r>
            <a:r>
              <a:rPr lang="fr-CA" sz="1800" dirty="0" smtClean="0"/>
              <a:t>(</a:t>
            </a:r>
            <a:r>
              <a:rPr lang="fr-CA" sz="1800" dirty="0"/>
              <a:t>26/02/14</a:t>
            </a:r>
            <a:r>
              <a:rPr lang="fr-CA" sz="1800" dirty="0" smtClean="0"/>
              <a:t>)</a:t>
            </a:r>
            <a:endParaRPr lang="fr-CA" sz="1800" strike="sngStrike" dirty="0" smtClean="0"/>
          </a:p>
          <a:p>
            <a:pPr marL="742950" lvl="2" indent="-342900">
              <a:buFont typeface="+mj-lt"/>
              <a:buAutoNum type="arabicPeriod"/>
            </a:pPr>
            <a:r>
              <a:rPr lang="fr-CA" sz="1800" dirty="0"/>
              <a:t>Modélisation simplifiée </a:t>
            </a:r>
            <a:r>
              <a:rPr lang="fr-CA" sz="1800" dirty="0" smtClean="0"/>
              <a:t>entrée hacheur </a:t>
            </a:r>
            <a:r>
              <a:rPr lang="fr-CA" sz="1800" dirty="0"/>
              <a:t>4 quadrants</a:t>
            </a:r>
            <a:r>
              <a:rPr lang="fr-CA" sz="1800" b="1" dirty="0"/>
              <a:t> </a:t>
            </a:r>
            <a:r>
              <a:rPr lang="fr-CA" sz="1800" b="1" dirty="0" smtClean="0"/>
              <a:t>à cellules NPC</a:t>
            </a:r>
            <a:r>
              <a:rPr lang="fr-CA" sz="1800" dirty="0" smtClean="0"/>
              <a:t>/bus CC 5KV parfait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 fonctionnement des sous-systèmes indépendants sur 3 plateformes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systèmes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46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</a:t>
            </a:r>
            <a:r>
              <a:rPr lang="fr-CA" sz="1600" dirty="0" smtClean="0"/>
              <a:t>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</a:t>
            </a:r>
            <a:r>
              <a:rPr lang="fr-CA" sz="1600" dirty="0" smtClean="0"/>
              <a:t>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</a:t>
            </a:r>
            <a:r>
              <a:rPr lang="en-US" dirty="0" err="1" smtClean="0"/>
              <a:t>modèle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FE_2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87914"/>
            <a:ext cx="7381938" cy="104329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9231" y="5017571"/>
            <a:ext cx="78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Schéma</a:t>
            </a:r>
            <a:r>
              <a:rPr lang="en-US" dirty="0" smtClean="0"/>
              <a:t> bloc de </a:t>
            </a:r>
            <a:r>
              <a:rPr lang="en-US" dirty="0" err="1" smtClean="0"/>
              <a:t>l’AFE</a:t>
            </a:r>
            <a:r>
              <a:rPr lang="en-US" dirty="0" smtClean="0"/>
              <a:t> 2 </a:t>
            </a:r>
            <a:r>
              <a:rPr lang="en-US" dirty="0" err="1" smtClean="0"/>
              <a:t>niveaux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charge </a:t>
            </a:r>
            <a:r>
              <a:rPr lang="en-US" dirty="0" err="1" smtClean="0"/>
              <a:t>idéale</a:t>
            </a:r>
            <a:r>
              <a:rPr lang="en-US" dirty="0" smtClean="0"/>
              <a:t>, </a:t>
            </a:r>
            <a:r>
              <a:rPr lang="en-US" dirty="0" err="1" smtClean="0"/>
              <a:t>régulation</a:t>
            </a:r>
            <a:r>
              <a:rPr lang="en-US" dirty="0" smtClean="0"/>
              <a:t> de courant (amplitude et phase) par </a:t>
            </a:r>
            <a:r>
              <a:rPr lang="en-US" dirty="0" err="1" smtClean="0"/>
              <a:t>hystérésis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pic>
        <p:nvPicPr>
          <p:cNvPr id="4" name="Picture 3" descr="Screen Shot 2014-03-29 at 3.3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02" y="1399886"/>
            <a:ext cx="4639347" cy="4699598"/>
          </a:xfrm>
          <a:prstGeom prst="rect">
            <a:avLst/>
          </a:prstGeom>
        </p:spPr>
      </p:pic>
      <p:pic>
        <p:nvPicPr>
          <p:cNvPr id="5" name="Picture 4" descr="Screen Shot 2014-03-29 at 3.32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09" y="1399886"/>
            <a:ext cx="4602776" cy="46995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1833" y="6099484"/>
            <a:ext cx="1853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068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</p:spTree>
    <p:extLst>
      <p:ext uri="{BB962C8B-B14F-4D97-AF65-F5344CB8AC3E}">
        <p14:creationId xmlns:p14="http://schemas.microsoft.com/office/powerpoint/2010/main" val="25307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fonctionnement</a:t>
            </a:r>
            <a:r>
              <a:rPr lang="en-US" sz="2400" dirty="0" smtClean="0"/>
              <a:t> 4 quadrants)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61833" y="6099484"/>
            <a:ext cx="2079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/>
              <a:t>ɸ</a:t>
            </a:r>
            <a:r>
              <a:rPr lang="en-US" sz="4800" dirty="0" smtClean="0"/>
              <a:t> = -</a:t>
            </a:r>
            <a:r>
              <a:rPr lang="en-US" sz="3200" dirty="0" smtClean="0"/>
              <a:t>45°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321784" y="6099484"/>
            <a:ext cx="22946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dirty="0" err="1">
                <a:solidFill>
                  <a:prstClr val="black"/>
                </a:solidFill>
              </a:rPr>
              <a:t>ɸ</a:t>
            </a:r>
            <a:r>
              <a:rPr lang="en-US" sz="4800" dirty="0">
                <a:solidFill>
                  <a:prstClr val="black"/>
                </a:solidFill>
              </a:rPr>
              <a:t> = </a:t>
            </a:r>
            <a:r>
              <a:rPr lang="en-US" sz="4800" dirty="0" smtClean="0">
                <a:solidFill>
                  <a:prstClr val="black"/>
                </a:solidFill>
              </a:rPr>
              <a:t>-</a:t>
            </a:r>
            <a:r>
              <a:rPr lang="en-US" sz="3200" dirty="0" smtClean="0">
                <a:solidFill>
                  <a:prstClr val="black"/>
                </a:solidFill>
              </a:rPr>
              <a:t>135</a:t>
            </a:r>
            <a:r>
              <a:rPr lang="en-US" sz="3200" dirty="0">
                <a:solidFill>
                  <a:prstClr val="black"/>
                </a:solidFill>
              </a:rPr>
              <a:t>°</a:t>
            </a:r>
          </a:p>
        </p:txBody>
      </p:sp>
      <p:pic>
        <p:nvPicPr>
          <p:cNvPr id="3" name="Picture 2" descr="Screen Shot 2014-03-29 at 3.33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754" y="1601122"/>
            <a:ext cx="4720450" cy="4811962"/>
          </a:xfrm>
          <a:prstGeom prst="rect">
            <a:avLst/>
          </a:prstGeom>
        </p:spPr>
      </p:pic>
      <p:pic>
        <p:nvPicPr>
          <p:cNvPr id="8" name="Picture 7" descr="Screen Shot 2014-03-29 at 3.33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" y="1601122"/>
            <a:ext cx="4743000" cy="48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1" y="280321"/>
            <a:ext cx="7503287" cy="13208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Régulation</a:t>
            </a:r>
            <a:r>
              <a:rPr lang="en-US" sz="2400" dirty="0"/>
              <a:t> </a:t>
            </a:r>
            <a:r>
              <a:rPr lang="en-US" sz="2400" dirty="0" smtClean="0"/>
              <a:t>de courant </a:t>
            </a:r>
            <a:r>
              <a:rPr lang="en-US" sz="2400" dirty="0" err="1" smtClean="0"/>
              <a:t>permettant</a:t>
            </a:r>
            <a:r>
              <a:rPr lang="en-US" sz="2400" dirty="0" smtClean="0"/>
              <a:t> </a:t>
            </a:r>
            <a:r>
              <a:rPr lang="en-US" sz="2400" dirty="0" err="1" smtClean="0"/>
              <a:t>d’imposer</a:t>
            </a:r>
            <a:r>
              <a:rPr lang="en-US" sz="2400" dirty="0" smtClean="0"/>
              <a:t> le </a:t>
            </a:r>
            <a:r>
              <a:rPr lang="en-US" sz="2400" dirty="0" err="1" smtClean="0"/>
              <a:t>facteur</a:t>
            </a:r>
            <a:r>
              <a:rPr lang="en-US" sz="2400" dirty="0" smtClean="0"/>
              <a:t> de puissance et la puissance </a:t>
            </a:r>
            <a:r>
              <a:rPr lang="en-US" sz="2400" dirty="0" err="1" smtClean="0"/>
              <a:t>apparente</a:t>
            </a:r>
            <a:r>
              <a:rPr lang="en-US" sz="2400" dirty="0" smtClean="0"/>
              <a:t> (</a:t>
            </a:r>
            <a:r>
              <a:rPr lang="en-US" sz="2400" dirty="0" err="1" smtClean="0"/>
              <a:t>fonctionnemnet</a:t>
            </a:r>
            <a:r>
              <a:rPr lang="en-US" sz="2400" dirty="0" smtClean="0"/>
              <a:t> 4 quadrants </a:t>
            </a:r>
            <a:r>
              <a:rPr lang="en-US" sz="2400" dirty="0" err="1" smtClean="0"/>
              <a:t>Psim</a:t>
            </a:r>
            <a:r>
              <a:rPr lang="en-US" sz="24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2733" y="6302829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45</a:t>
            </a:r>
            <a:r>
              <a:rPr lang="en-US" sz="3200" b="1" dirty="0"/>
              <a:t>°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2819" y="6273225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ɸ = </a:t>
            </a:r>
            <a:r>
              <a:rPr lang="en-US" sz="3200" b="1" dirty="0" smtClean="0"/>
              <a:t>135</a:t>
            </a:r>
            <a:endParaRPr lang="en-US" sz="3200" b="1" dirty="0"/>
          </a:p>
        </p:txBody>
      </p:sp>
      <p:pic>
        <p:nvPicPr>
          <p:cNvPr id="1026" name="Picture 2" descr="D:\LiberT\Documents\GitHub\DesignIV\Remise\Documentation_technique\tex\Fig\AFE_13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2" y="1601121"/>
            <a:ext cx="4556442" cy="46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LiberT\Documents\GitHub\DesignIV\Remise\Documentation_technique\tex\Fig\AFE_45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4" y="1601121"/>
            <a:ext cx="4237438" cy="470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87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1217</Words>
  <Application>Microsoft Macintosh PowerPoint</Application>
  <PresentationFormat>On-screen Show (4:3)</PresentationFormat>
  <Paragraphs>155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Facet</vt:lpstr>
      <vt:lpstr>Simulation d’une alimentation des électroaimants d’un accélérateur de particules. (RAE) </vt:lpstr>
      <vt:lpstr>Contexte et problématique</vt:lpstr>
      <vt:lpstr>Rappel des objectifs</vt:lpstr>
      <vt:lpstr>Rappel de la méthodologie</vt:lpstr>
      <vt:lpstr>Système complet</vt:lpstr>
      <vt:lpstr>AFE (modèle 2 niveaux sur charge idéale)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(fonctionnement 4 quadrants)</vt:lpstr>
      <vt:lpstr>Régulation de courant permettant d’imposer le facteur de puissance et la puissance apparente (fonctionnemnet 4 quadrants Psim)</vt:lpstr>
      <vt:lpstr>Régulation de courant permettant d’imposer le facteur de puissance et la puissance apparente (fonctionnemnet 4 quadrants Psim)</vt:lpstr>
      <vt:lpstr>AFE (modèle 3 niveaux sur charge non-idéale)</vt:lpstr>
      <vt:lpstr>Charge d’un banc de condensateur et régulation sur charge RC</vt:lpstr>
      <vt:lpstr>DCP/DCN 3 niveaux NPC avec source idéale</vt:lpstr>
      <vt:lpstr>DCP/DCN: Alimenter les électroaimants de l’accélérateur de particules avec une forme de courant précise (cross-validé Psim et SPS)</vt:lpstr>
      <vt:lpstr>DCP/DCN: Alimenter les électroaimants de l’accélérateur de particules avec une forme de courant (cross-validé Psim et SPS)</vt:lpstr>
      <vt:lpstr>DCP/DCN: Calcul de tension moyenne (cross-validé Psim et SPS)</vt:lpstr>
      <vt:lpstr>DCP/DCN: Implantation du calcul de tension moyenne</vt:lpstr>
      <vt:lpstr>DCP/DCN: Alimenter les électroaimants de l’accélérateur de particules avec une forme de courant cross validé</vt:lpstr>
      <vt:lpstr>DCP/DCN: Tension moyenne à la charge (cross-validé Psim-SPS)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DCP/DCN: Alimenter les électroaimants de l’accélérateur de particules avec une forme de courant cross validé</vt:lpstr>
      <vt:lpstr>Outil de dimensionnement</vt:lpstr>
      <vt:lpstr>Plan d’intégration</vt:lpstr>
      <vt:lpstr>Plan de test du système intégré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 </dc:title>
  <dc:creator>Daniel Thibodeau</dc:creator>
  <cp:lastModifiedBy>Daniel Thibodeau</cp:lastModifiedBy>
  <cp:revision>29</cp:revision>
  <dcterms:created xsi:type="dcterms:W3CDTF">2014-03-29T18:45:34Z</dcterms:created>
  <dcterms:modified xsi:type="dcterms:W3CDTF">2014-03-31T01:48:32Z</dcterms:modified>
</cp:coreProperties>
</file>