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87" r:id="rId7"/>
    <p:sldId id="288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15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98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003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84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1266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96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19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146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699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8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15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1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03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20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0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0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13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3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(RCC)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8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8001" y="97370"/>
            <a:ext cx="6447501" cy="1320800"/>
          </a:xfrm>
        </p:spPr>
        <p:txBody>
          <a:bodyPr/>
          <a:lstStyle/>
          <a:p>
            <a:r>
              <a:rPr lang="en-US" dirty="0" smtClean="0"/>
              <a:t>Implantation </a:t>
            </a:r>
            <a:r>
              <a:rPr lang="en-US" dirty="0" err="1" smtClean="0"/>
              <a:t>dans</a:t>
            </a:r>
            <a:r>
              <a:rPr lang="en-US" dirty="0" smtClean="0"/>
              <a:t> Opal-RT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47334" y="757770"/>
            <a:ext cx="4047066" cy="2519299"/>
          </a:xfrm>
          <a:prstGeom prst="rect">
            <a:avLst/>
          </a:prstGeom>
        </p:spPr>
      </p:pic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69334" y="3277069"/>
            <a:ext cx="82465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Afin d’implanter le modèle dans le simulateur temps réel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-RT, il est nécessaire d’adapter le circuit de puissance avec les interrupteurs selon la nomenclature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Un outil spécialisé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 permet la conversion vers un </a:t>
            </a:r>
            <a:r>
              <a:rPr lang="fr-CA" sz="1600" dirty="0" err="1" smtClean="0"/>
              <a:t>sous-sytème</a:t>
            </a:r>
            <a:r>
              <a:rPr lang="fr-CA" sz="1600" dirty="0" smtClean="0"/>
              <a:t> implantable dans les FPGA (4 FPGA dont chacun est limité à 24 interrupteurs).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sous-système est intégré dans un diagramme SPS qui permet d’inclure la logique et la commande préétablies, lesquelles tournent dans l’un des processeurs de l’appareil.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tout est ensuite compilé dans le simulateur temps réel.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par la suite possible de lancer la simulation temps réel et d’optimiser les paramètres de discrétisation (</a:t>
            </a:r>
            <a:r>
              <a:rPr lang="fr-CA" sz="1600" dirty="0" err="1" smtClean="0"/>
              <a:t>Gs</a:t>
            </a:r>
            <a:r>
              <a:rPr lang="fr-CA" sz="1600" dirty="0" smtClean="0"/>
              <a:t>) utilisés par 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 Il existe aussi un script qui le fait de manière autonome.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Les paramètres n’impliquant pas l’ajout de blocs ou des modifications importantes peuvent être changés pendant que la simulation tourne.</a:t>
            </a:r>
            <a:endParaRPr lang="fr-CA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8111067" cy="1202267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 sur l’illustration du concept méthodologique avec </a:t>
            </a:r>
            <a:r>
              <a:rPr lang="fr-FR" dirty="0" smtClean="0"/>
              <a:t>exemple </a:t>
            </a:r>
            <a:r>
              <a:rPr lang="fr-FR" dirty="0"/>
              <a:t>préliminaire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35468" y="1507068"/>
            <a:ext cx="7450666" cy="4957630"/>
          </a:xfrm>
        </p:spPr>
        <p:txBody>
          <a:bodyPr>
            <a:normAutofit/>
          </a:bodyPr>
          <a:lstStyle/>
          <a:p>
            <a:r>
              <a:rPr lang="fr-CA" dirty="0" smtClean="0"/>
              <a:t>L’implantation des modèles s’effectue d’abord dans SPS et par la suite dans PSIM, de manière à valider les résultats.</a:t>
            </a:r>
          </a:p>
          <a:p>
            <a:r>
              <a:rPr lang="fr-CA" dirty="0" smtClean="0"/>
              <a:t>L’implantation dans le simulateur en temps réel nécessite une simulation SPS fonctionnelle qui doit être modifiée selon la nomenclature </a:t>
            </a:r>
            <a:r>
              <a:rPr lang="fr-CA" dirty="0" err="1" smtClean="0"/>
              <a:t>Opal</a:t>
            </a:r>
            <a:r>
              <a:rPr lang="fr-CA" dirty="0" smtClean="0"/>
              <a:t>-RT.</a:t>
            </a:r>
          </a:p>
          <a:p>
            <a:r>
              <a:rPr lang="fr-CA" dirty="0" smtClean="0"/>
              <a:t>La commande issue de SPS est par la suite intégrée au simulateur en temps réel. </a:t>
            </a:r>
          </a:p>
          <a:p>
            <a:r>
              <a:rPr lang="fr-CA" dirty="0" smtClean="0"/>
              <a:t>L’optimisation des paramètres de discrétisation pour la simulation en temps réelle est faite de manière à retomber sur les formes d’ondes issues de SPS</a:t>
            </a:r>
          </a:p>
          <a:p>
            <a:r>
              <a:rPr lang="fr-CA" dirty="0" smtClean="0"/>
              <a:t>L’outil de post-traitement permet de visualiser les formes d’ondes obtenues et d’ajuster les paramètres des simulateurs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80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1068" y="0"/>
            <a:ext cx="8889999" cy="1320800"/>
          </a:xfrm>
        </p:spPr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des </a:t>
            </a:r>
            <a:r>
              <a:rPr lang="en-US" dirty="0" err="1" smtClean="0"/>
              <a:t>fonctionnalités</a:t>
            </a:r>
            <a:endParaRPr lang="en-US" dirty="0"/>
          </a:p>
        </p:txBody>
      </p:sp>
      <p:pic>
        <p:nvPicPr>
          <p:cNvPr id="6" name="Picture 5" descr="diagramme_des_fonctionnalites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933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physique</a:t>
            </a:r>
            <a:endParaRPr lang="en-US" dirty="0"/>
          </a:p>
        </p:txBody>
      </p:sp>
      <p:pic>
        <p:nvPicPr>
          <p:cNvPr id="3" name="Picture 2" descr="Diagramme_physique-2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422400"/>
            <a:ext cx="8052816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en-US" dirty="0" err="1" smtClean="0"/>
              <a:t>définitive</a:t>
            </a:r>
            <a:r>
              <a:rPr lang="en-US" dirty="0" smtClean="0"/>
              <a:t> (DCP/DCN)</a:t>
            </a:r>
            <a:endParaRPr lang="en-US" dirty="0"/>
          </a:p>
        </p:txBody>
      </p:sp>
      <p:pic>
        <p:nvPicPr>
          <p:cNvPr id="3" name="Picture 2" descr="Drawing2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362200"/>
            <a:ext cx="594736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8001" y="135467"/>
            <a:ext cx="6447501" cy="1320800"/>
          </a:xfrm>
        </p:spPr>
        <p:txBody>
          <a:bodyPr/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 des blocs </a:t>
            </a:r>
            <a:r>
              <a:rPr lang="en-US" dirty="0" err="1" smtClean="0"/>
              <a:t>DCp,DCn</a:t>
            </a:r>
            <a:endParaRPr lang="en-US" dirty="0"/>
          </a:p>
        </p:txBody>
      </p:sp>
      <p:pic>
        <p:nvPicPr>
          <p:cNvPr id="3" name="Picture 2" descr="commande_NPC_1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6" y="1413934"/>
            <a:ext cx="6350000" cy="2582332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08006" y="4162695"/>
            <a:ext cx="8077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Comparaison</a:t>
            </a:r>
            <a:r>
              <a:rPr lang="en-CA" sz="2400" dirty="0" smtClean="0"/>
              <a:t> entre le signal </a:t>
            </a:r>
            <a:r>
              <a:rPr lang="en-CA" sz="2400" dirty="0" err="1" smtClean="0"/>
              <a:t>d’erreur</a:t>
            </a:r>
            <a:r>
              <a:rPr lang="en-CA" sz="2400" dirty="0" smtClean="0"/>
              <a:t> et </a:t>
            </a:r>
            <a:r>
              <a:rPr lang="en-CA" sz="2400" dirty="0" err="1" smtClean="0"/>
              <a:t>trois</a:t>
            </a:r>
            <a:r>
              <a:rPr lang="en-CA" sz="2400" dirty="0" smtClean="0"/>
              <a:t> </a:t>
            </a:r>
            <a:r>
              <a:rPr lang="en-CA" sz="2400" dirty="0" err="1" smtClean="0"/>
              <a:t>signaux</a:t>
            </a:r>
            <a:r>
              <a:rPr lang="en-CA" sz="2400" dirty="0" smtClean="0"/>
              <a:t> en dent de </a:t>
            </a:r>
            <a:r>
              <a:rPr lang="en-CA" sz="2400" dirty="0" err="1" smtClean="0"/>
              <a:t>scie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Activation de la </a:t>
            </a:r>
            <a:r>
              <a:rPr lang="en-CA" sz="2400" dirty="0" err="1" smtClean="0"/>
              <a:t>paire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</a:t>
            </a:r>
            <a:r>
              <a:rPr lang="en-CA" sz="2400" dirty="0" err="1" smtClean="0"/>
              <a:t>associée</a:t>
            </a:r>
            <a:r>
              <a:rPr lang="en-CA" sz="2400" dirty="0" smtClean="0"/>
              <a:t> pendant le temps </a:t>
            </a:r>
            <a:r>
              <a:rPr lang="en-CA" sz="2400" dirty="0" err="1" smtClean="0"/>
              <a:t>calculé</a:t>
            </a:r>
            <a:r>
              <a:rPr lang="en-CA" sz="2400" dirty="0" smtClean="0"/>
              <a:t> 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commandé</a:t>
            </a:r>
            <a:r>
              <a:rPr lang="en-CA" sz="2400" dirty="0" smtClean="0"/>
              <a:t> </a:t>
            </a:r>
            <a:r>
              <a:rPr lang="en-CA" sz="2400" dirty="0" err="1" smtClean="0"/>
              <a:t>à</a:t>
            </a:r>
            <a:r>
              <a:rPr lang="en-CA" sz="2400" dirty="0" smtClean="0"/>
              <a:t> un </a:t>
            </a:r>
            <a:r>
              <a:rPr lang="en-CA" sz="2400" dirty="0" err="1" smtClean="0"/>
              <a:t>intervalle</a:t>
            </a:r>
            <a:r>
              <a:rPr lang="en-CA" sz="2400" dirty="0" smtClean="0"/>
              <a:t> de 3ms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La </a:t>
            </a:r>
            <a:r>
              <a:rPr lang="en-CA" sz="2400" dirty="0" err="1" smtClean="0"/>
              <a:t>commande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</a:t>
            </a:r>
            <a:r>
              <a:rPr lang="en-CA" sz="2400" dirty="0" smtClean="0"/>
              <a:t> de 1ms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403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Implantation SPS</a:t>
            </a:r>
            <a:endParaRPr lang="en-US" dirty="0"/>
          </a:p>
        </p:txBody>
      </p:sp>
      <p:pic>
        <p:nvPicPr>
          <p:cNvPr id="5" name="Picture 4" descr="Screen Shot 2014-02-23 at 11.05.52 PM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524001"/>
            <a:ext cx="77971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Conception </a:t>
            </a:r>
            <a:r>
              <a:rPr lang="en-US" dirty="0" err="1"/>
              <a:t>définitive</a:t>
            </a:r>
            <a:r>
              <a:rPr lang="en-US" dirty="0"/>
              <a:t> </a:t>
            </a:r>
            <a:r>
              <a:rPr lang="en-US" dirty="0" smtClean="0"/>
              <a:t>(AFE)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1" y="1796823"/>
            <a:ext cx="7648575" cy="36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err="1" smtClean="0"/>
              <a:t>Méthode</a:t>
            </a:r>
            <a:r>
              <a:rPr lang="en-CA" dirty="0" smtClean="0"/>
              <a:t> de </a:t>
            </a:r>
            <a:r>
              <a:rPr lang="en-CA" dirty="0" err="1" smtClean="0"/>
              <a:t>commande</a:t>
            </a:r>
            <a:r>
              <a:rPr lang="en-CA" dirty="0" smtClean="0"/>
              <a:t> de </a:t>
            </a:r>
            <a:r>
              <a:rPr lang="en-CA" dirty="0" err="1" smtClean="0"/>
              <a:t>l’AFE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69" y="1408340"/>
            <a:ext cx="4595132" cy="295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673100" y="4395421"/>
            <a:ext cx="835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/>
              <a:t>Comparaison</a:t>
            </a:r>
            <a:r>
              <a:rPr lang="en-CA" sz="2400" dirty="0"/>
              <a:t> entre le signal </a:t>
            </a:r>
            <a:r>
              <a:rPr lang="en-CA" sz="2400" dirty="0" err="1"/>
              <a:t>d’erreur</a:t>
            </a:r>
            <a:r>
              <a:rPr lang="en-CA" sz="2400" dirty="0"/>
              <a:t> et </a:t>
            </a:r>
            <a:r>
              <a:rPr lang="en-CA" sz="2400" dirty="0" err="1"/>
              <a:t>trois</a:t>
            </a:r>
            <a:r>
              <a:rPr lang="en-CA" sz="2400" dirty="0"/>
              <a:t> </a:t>
            </a:r>
            <a:r>
              <a:rPr lang="en-CA" sz="2400" dirty="0" err="1"/>
              <a:t>signaux</a:t>
            </a:r>
            <a:r>
              <a:rPr lang="en-CA" sz="2400" dirty="0"/>
              <a:t> en dent de </a:t>
            </a:r>
            <a:r>
              <a:rPr lang="en-CA" sz="2400" dirty="0" err="1"/>
              <a:t>scie</a:t>
            </a:r>
            <a:endParaRPr lang="en-CA" sz="2400" dirty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/>
              <a:t>Activation de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au bon moment grâce à </a:t>
            </a: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sont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décalées</a:t>
            </a:r>
            <a:r>
              <a:rPr lang="en-CA" sz="2400" dirty="0" smtClean="0"/>
              <a:t> de 6.67ms entre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phase et du maximum de la tension AC.</a:t>
            </a:r>
          </a:p>
        </p:txBody>
      </p:sp>
    </p:spTree>
    <p:extLst>
      <p:ext uri="{BB962C8B-B14F-4D97-AF65-F5344CB8AC3E}">
        <p14:creationId xmlns:p14="http://schemas.microsoft.com/office/powerpoint/2010/main" val="10240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/>
              <a:t>Implantation SPS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2" y="1451802"/>
            <a:ext cx="6288088" cy="464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6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</a:t>
            </a:r>
            <a:r>
              <a:rPr lang="fr-CA" dirty="0" smtClean="0"/>
              <a:t>le </a:t>
            </a:r>
            <a:r>
              <a:rPr lang="fr-CA" dirty="0" smtClean="0"/>
              <a:t>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>
            <p:custDataLst>
              <p:tags r:id="rId6"/>
            </p:custDataLst>
          </p:nvPr>
        </p:nvSpPr>
        <p:spPr>
          <a:xfrm>
            <a:off x="638911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119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Plan de test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377817" y="1269939"/>
          <a:ext cx="8516801" cy="5300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827"/>
                <a:gridCol w="1636836"/>
                <a:gridCol w="1188675"/>
                <a:gridCol w="1393499"/>
                <a:gridCol w="2688964"/>
              </a:tblGrid>
              <a:tr h="480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Fonctionnalité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Exigence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Méthode de vérification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Équipement requis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Méthode d’analyse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Accepter des paramètres de modélisation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Être capable de paramétrer au minimum 80% des blocs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Comparaison des paramètres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Calculer le nombre total de paramètres disponibles ainsi que ceux paramétrables dans l’interface de contrôle.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123702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Simulateur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1088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Redresser le signal d’entrée à la sortie du transformateur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La tension possède une ondulation maximale de 25 volts par rapport à la référence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Simulateur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À l’aide de la forme d’onde de tension en sortie du redresseur, il est possible de valider l’ondulation de tension ainsi que le fonctionnement de la commande. Effectuer le test avec 5 niveaux de tension différents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7236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Charger un banc de condensateur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 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Vérifier à l’aide des formes d’ondes de charge que le temps de charge est en accord avec la théorie. Effectuer le test avec 5 charges différentes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1113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Alimenter les électroaimants de l’accélérateur de particules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L’ondulation du courant est plus faible que 25A par rapport à la référence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À l’aide de la forme d’onde de courant traversant les électroaimants, il est possible de valider l’ondulation de courant ainsi que le fonctionnement de la commande. Effectuer le test avec 5 formes de courant de référence différentes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Afficher des résultats de simulation personnalisés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 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Résultats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À l’aide de l’interface de contrôle, vérifier qu’il est possible d’accéder à chacune des formes d’onde produites par le 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247403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Présenter la validation croisée de chacun des simulateurs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Les courbes de chacun des simulateurs sont semblables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Résultats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Vérifier la concordance des résultats de chacun des sous-systèmes implantés dans chacun des simulateurs pour plusieurs paramètres de simulations différents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 3 simulateurs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(1/4)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406380" y="1328943"/>
          <a:ext cx="8535740" cy="5261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841"/>
                <a:gridCol w="955932"/>
                <a:gridCol w="1541872"/>
                <a:gridCol w="1169878"/>
                <a:gridCol w="1058707"/>
                <a:gridCol w="1537807"/>
                <a:gridCol w="1014703"/>
              </a:tblGrid>
              <a:tr h="78049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Coût en performance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associé au risque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Responsable du risque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97502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Maladies ou 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incapacité d'un membre à continuer le projet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Travail en surplus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à exécuter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Retard sur le projet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10%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Répartir le travail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dans l'équipe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Daniel Thibodeau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364099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Délai de livraison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du simulateur en temps réel non respecté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5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Impossibilité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faire la simulation en temps réel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Échéancier du projet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non respecté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10%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Maintenir une communication efficace avec le LEEPCI dans l'optique de se servir du simulateur dès son arrivée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Gabriel Boivin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214224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Pertes des données liées aux simulateurs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5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Retard sur le projet mineur s'il existe une révision récente et retards majeurs dans le cas échéant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Certains objectifs ne seront pas atteints dans les temps initiaux prescrits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20%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Francis Valois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(2/4)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199251" y="1322820"/>
          <a:ext cx="8837882" cy="5162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911"/>
                <a:gridCol w="855023"/>
                <a:gridCol w="1691183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Versions  de développement et d'utilisation différentes de Matlab 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4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Certaines fonctionnalités du simulateur en temps réel ne pourraient pas concorder, certains modules de </a:t>
                      </a:r>
                      <a:r>
                        <a:rPr lang="fr-CA" sz="1200" u="none" strike="noStrike" dirty="0" err="1">
                          <a:effectLst/>
                        </a:rPr>
                        <a:t>simulink</a:t>
                      </a:r>
                      <a:r>
                        <a:rPr lang="fr-CA" sz="1200" u="none" strike="noStrike" dirty="0">
                          <a:effectLst/>
                        </a:rPr>
                        <a:t> ou certaines fonctionnalités de Matlab pourraient ne pas être compatibles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15%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Francis Valois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</a:tr>
              <a:tr h="86254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Disconcordance dans les versions de PSIM 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3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CA" sz="1200" u="none" strike="noStrike">
                          <a:effectLst/>
                        </a:rPr>
                      </a:b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10%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Tester le simulateur sur le plus de versions différentes de PSIM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Francis Valois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(3/4)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199251" y="1370320"/>
          <a:ext cx="8837882" cy="451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911"/>
                <a:gridCol w="855023"/>
                <a:gridCol w="1691183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Utilisation </a:t>
                      </a:r>
                      <a:b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entrainant une modification non désirée sur les simulateurs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 simulations</a:t>
                      </a:r>
                      <a:b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 fonctionnent plus correctement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 simulateur ne s'</a:t>
                      </a:r>
                      <a:r>
                        <a:rPr lang="fr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amorçe</a:t>
                      </a:r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plus correctement, les affichages ne sont plus fonctionnels, les données ne concordent plus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Daniel Thibodeau</a:t>
                      </a:r>
                    </a:p>
                  </a:txBody>
                  <a:tcPr marL="9525" marR="9525" marT="9525" marB="0" anchor="ctr"/>
                </a:tc>
              </a:tr>
              <a:tr h="13703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Limitation de composantes dans certaine version de PSIM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Impossible de simuler le projet au complet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Vérifier la limitation de composantes dans les différentes version de PSIM et choisir la version permettant d'effectuer notre projet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Francis Valois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1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(4/4)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199251" y="1370320"/>
          <a:ext cx="8837882" cy="4439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788"/>
                <a:gridCol w="997527"/>
                <a:gridCol w="1251802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Difficulté d'implantation complète du simulateur sur le système d'OPAL-RT dû à une limitation du nombre de dispositifs de commutation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devient impossible d'implanter le simulateur complet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familiariser avec le simulateur d'OPAL-RT et trouver une méthode de contournement si ce problème est réellement présent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Boivin</a:t>
                      </a:r>
                    </a:p>
                  </a:txBody>
                  <a:tcPr marL="9525" marR="9525" marT="9525" marB="0" anchor="ctr"/>
                </a:tc>
              </a:tr>
              <a:tr h="13703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Difficulté d'implantation complète du simulateur sur le système d'OPAL-RT dû à une incompatibilité entre SPS et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devient impossible d'implanter le simulateur complet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familiariser avec le simulateur d'OPAL-RT et vérifier quelles composantes sont utilisables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Boivin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Gantt (1/2)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351149" y="1353127"/>
          <a:ext cx="6819074" cy="526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crobat Document" r:id="rId5" imgW="15087600" imgH="11658600" progId="Acrobat.Document.11">
                  <p:embed/>
                </p:oleObj>
              </mc:Choice>
              <mc:Fallback>
                <p:oleObj name="Acrobat Document" r:id="rId5" imgW="15087600" imgH="116586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1149" y="1353127"/>
                        <a:ext cx="6819074" cy="526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1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Gantt (2/2)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13795" y="1270000"/>
          <a:ext cx="6904491" cy="533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Acrobat Document" r:id="rId5" imgW="15087600" imgH="11658600" progId="Acrobat.Document.11">
                  <p:embed/>
                </p:oleObj>
              </mc:Choice>
              <mc:Fallback>
                <p:oleObj name="Acrobat Document" r:id="rId5" imgW="15087600" imgH="116586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3795" y="1270000"/>
                        <a:ext cx="6904491" cy="5335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7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WBS (1/3)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" y="1736542"/>
            <a:ext cx="9013369" cy="30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WBS (2/3)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" y="1388199"/>
            <a:ext cx="8745715" cy="49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WBS (3/3)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" y="2427879"/>
            <a:ext cx="8745715" cy="28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smtClean="0"/>
              <a:t>de simulation </a:t>
            </a:r>
            <a:r>
              <a:rPr lang="en-US" dirty="0" err="1" smtClean="0"/>
              <a:t>employées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5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9405" y="1363198"/>
            <a:ext cx="8049148" cy="5494802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segmenter l’alimentation complète en sous-systèmes</a:t>
            </a:r>
            <a:r>
              <a:rPr lang="fr-CA" sz="2000" dirty="0"/>
              <a:t> </a:t>
            </a:r>
            <a:r>
              <a:rPr lang="fr-CA" sz="2000" dirty="0" smtClean="0"/>
              <a:t>(approche cours de « Design »)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actif triphasé  (AFE)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</a:t>
            </a:r>
            <a:r>
              <a:rPr lang="fr-CA" sz="1800" dirty="0" smtClean="0"/>
              <a:t>hacheur </a:t>
            </a:r>
            <a:r>
              <a:rPr lang="fr-CA" sz="1800" dirty="0" smtClean="0"/>
              <a:t>4 quadrants </a:t>
            </a:r>
            <a:r>
              <a:rPr lang="fr-CA" sz="1800" dirty="0" smtClean="0"/>
              <a:t>simplifié </a:t>
            </a:r>
            <a:r>
              <a:rPr lang="fr-CA" sz="1800" dirty="0" smtClean="0"/>
              <a:t>à 4 interrupteurs (préliminaire)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Modéliser </a:t>
            </a:r>
            <a:r>
              <a:rPr lang="fr-CA" sz="1800" dirty="0" smtClean="0"/>
              <a:t>hacheur </a:t>
            </a:r>
            <a:r>
              <a:rPr lang="fr-CA" sz="1800" dirty="0"/>
              <a:t>4 </a:t>
            </a:r>
            <a:r>
              <a:rPr lang="fr-CA" sz="1800" dirty="0" smtClean="0"/>
              <a:t>quadrants </a:t>
            </a:r>
            <a:r>
              <a:rPr lang="fr-CA" sz="1800" dirty="0" smtClean="0"/>
              <a:t>avec 2 cellules NPC 3 niveaux à commande entrelacée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/>
              <a:t>I</a:t>
            </a:r>
            <a:r>
              <a:rPr lang="fr-CA" sz="2000" dirty="0" smtClean="0"/>
              <a:t>mplanter et simuler indépendamment les sous-systèmes en boucle ouverte puis en boucle fermée avec régulateurs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Modélisation simplifiée charge de l’AFE / banc de condensateurs et charge résistive équivalente au hacheur 4 quadrants alimentant électroaimants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</a:t>
            </a:r>
            <a:r>
              <a:rPr lang="fr-CA" sz="1800" dirty="0" smtClean="0"/>
              <a:t>entrée hacheur </a:t>
            </a:r>
            <a:r>
              <a:rPr lang="fr-CA" sz="1800" dirty="0"/>
              <a:t>4 quadrants </a:t>
            </a:r>
            <a:r>
              <a:rPr lang="fr-CA" sz="1800" dirty="0" smtClean="0"/>
              <a:t>4 </a:t>
            </a:r>
            <a:r>
              <a:rPr lang="fr-CA" sz="1800" dirty="0"/>
              <a:t>interrupteurs </a:t>
            </a:r>
            <a:r>
              <a:rPr lang="fr-CA" sz="1800" dirty="0" smtClean="0"/>
              <a:t>/</a:t>
            </a:r>
            <a:r>
              <a:rPr lang="fr-CA" sz="1800" dirty="0"/>
              <a:t>bus CC 5KV </a:t>
            </a:r>
            <a:r>
              <a:rPr lang="fr-CA" sz="1800" dirty="0" smtClean="0"/>
              <a:t>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</a:t>
            </a:r>
            <a:r>
              <a:rPr lang="fr-CA" sz="1800" dirty="0" smtClean="0"/>
              <a:t>entrée hacheur </a:t>
            </a:r>
            <a:r>
              <a:rPr lang="fr-CA" sz="1800" dirty="0"/>
              <a:t>4 quadrants </a:t>
            </a:r>
            <a:r>
              <a:rPr lang="fr-CA" sz="1800" dirty="0" smtClean="0"/>
              <a:t>à cellules NPC/bus CC 5KV 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 fonctionnement des sous-systèmes indépendants sur 3 plateformes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systèmes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8001" y="198773"/>
            <a:ext cx="6447501" cy="1320800"/>
          </a:xfrm>
        </p:spPr>
        <p:txBody>
          <a:bodyPr/>
          <a:lstStyle/>
          <a:p>
            <a:r>
              <a:rPr lang="fr-FR" dirty="0"/>
              <a:t>Présentation du concept proposé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31" y="1519573"/>
            <a:ext cx="8385307" cy="513999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Conceptualisation de chaque sous-système </a:t>
            </a:r>
            <a:endParaRPr lang="fr-FR" dirty="0" smtClean="0"/>
          </a:p>
          <a:p>
            <a:pPr lvl="1"/>
            <a:r>
              <a:rPr lang="fr-FR" dirty="0" smtClean="0"/>
              <a:t>Onduleur NPC en boucle ouverte</a:t>
            </a:r>
          </a:p>
          <a:p>
            <a:pPr lvl="1"/>
            <a:r>
              <a:rPr lang="fr-FR" dirty="0" smtClean="0"/>
              <a:t>Redresseur NPC configuré en AFE avec sa commande de régulation de courant</a:t>
            </a:r>
          </a:p>
          <a:p>
            <a:pPr lvl="1"/>
            <a:r>
              <a:rPr lang="fr-FR" dirty="0" smtClean="0"/>
              <a:t>Hacheur 4 quadrants réalisé avec 2 cellules NPC entrelacées en boucle ouverte</a:t>
            </a:r>
          </a:p>
          <a:p>
            <a:r>
              <a:rPr lang="fr-FR" dirty="0" smtClean="0"/>
              <a:t>Analyse et conception de la commande de chaque sous-système</a:t>
            </a:r>
          </a:p>
          <a:p>
            <a:pPr lvl="1"/>
            <a:r>
              <a:rPr lang="fr-FR" dirty="0" smtClean="0"/>
              <a:t>Commande des interrupteurs en BO</a:t>
            </a:r>
          </a:p>
          <a:p>
            <a:pPr lvl="2"/>
            <a:r>
              <a:rPr lang="fr-FR" dirty="0" smtClean="0"/>
              <a:t>Stratégie  de modulation PWM/Hystérésis</a:t>
            </a:r>
          </a:p>
          <a:p>
            <a:pPr lvl="1"/>
            <a:r>
              <a:rPr lang="fr-FR" dirty="0" smtClean="0"/>
              <a:t>Synthèse des asservissements</a:t>
            </a:r>
          </a:p>
          <a:p>
            <a:pPr lvl="2"/>
            <a:r>
              <a:rPr lang="fr-FR" dirty="0" smtClean="0"/>
              <a:t>Régulation de courant/tension AFE</a:t>
            </a:r>
          </a:p>
          <a:p>
            <a:pPr lvl="2"/>
            <a:r>
              <a:rPr lang="fr-FR" dirty="0" smtClean="0"/>
              <a:t>Régulation de courant du pont en H</a:t>
            </a:r>
          </a:p>
          <a:p>
            <a:r>
              <a:rPr lang="fr-FR" dirty="0" smtClean="0"/>
              <a:t>Méthodologie de simulation systématique de chaque sous-système sur les 3 plateformes (</a:t>
            </a:r>
            <a:r>
              <a:rPr lang="fr-FR" dirty="0" err="1" smtClean="0"/>
              <a:t>Matlab</a:t>
            </a:r>
            <a:r>
              <a:rPr lang="fr-FR" dirty="0" smtClean="0"/>
              <a:t> (SPS), PSIM, OPAL-RT (OPA500))</a:t>
            </a:r>
          </a:p>
          <a:p>
            <a:pPr lvl="1"/>
            <a:r>
              <a:rPr lang="fr-FR" dirty="0" smtClean="0"/>
              <a:t>Intégration de base dans SPS</a:t>
            </a:r>
          </a:p>
          <a:p>
            <a:pPr lvl="1"/>
            <a:r>
              <a:rPr lang="fr-FR" dirty="0" smtClean="0"/>
              <a:t>Intégration indépendante dans PSIM</a:t>
            </a:r>
          </a:p>
          <a:p>
            <a:pPr lvl="1"/>
            <a:r>
              <a:rPr lang="fr-FR" dirty="0" smtClean="0"/>
              <a:t>Intégration à partir de SPS dans le OPA500</a:t>
            </a:r>
          </a:p>
          <a:p>
            <a:r>
              <a:rPr lang="fr-FR" dirty="0" smtClean="0"/>
              <a:t>Exploitation pour le dimensionnement: post-processeur de simulation, calcul des valeurs RMS, CAO et ajustement des régulateurs, intégration dans Excel et ce, pour les 3 plateformes)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concept: </a:t>
            </a:r>
            <a:r>
              <a:rPr lang="en-US" sz="2800" dirty="0" err="1" smtClean="0"/>
              <a:t>pont</a:t>
            </a:r>
            <a:r>
              <a:rPr lang="en-US" sz="2800" dirty="0" smtClean="0"/>
              <a:t> en H </a:t>
            </a:r>
            <a:r>
              <a:rPr lang="en-US" sz="2800" dirty="0" err="1" smtClean="0"/>
              <a:t>simplifié</a:t>
            </a:r>
            <a:r>
              <a:rPr lang="en-US" sz="2800" dirty="0" smtClean="0"/>
              <a:t> </a:t>
            </a:r>
            <a:r>
              <a:rPr lang="en-US" sz="2800" dirty="0" err="1" smtClean="0"/>
              <a:t>à</a:t>
            </a:r>
            <a:r>
              <a:rPr lang="en-US" sz="2800" dirty="0" smtClean="0"/>
              <a:t> 4 </a:t>
            </a:r>
            <a:r>
              <a:rPr lang="en-US" sz="2800" dirty="0" err="1" smtClean="0"/>
              <a:t>interrupteurs</a:t>
            </a:r>
            <a:r>
              <a:rPr lang="en-US" sz="2800" dirty="0" smtClean="0"/>
              <a:t> </a:t>
            </a:r>
            <a:r>
              <a:rPr lang="en-US" sz="2800" dirty="0" err="1" smtClean="0"/>
              <a:t>régulé</a:t>
            </a:r>
            <a:r>
              <a:rPr lang="en-US" sz="2800" dirty="0" smtClean="0"/>
              <a:t> en courant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8666" y="5134067"/>
            <a:ext cx="6447501" cy="1592543"/>
          </a:xfrm>
        </p:spPr>
        <p:txBody>
          <a:bodyPr>
            <a:normAutofit fontScale="77500" lnSpcReduction="20000"/>
          </a:bodyPr>
          <a:lstStyle/>
          <a:p>
            <a:r>
              <a:rPr lang="fr-CA" dirty="0" smtClean="0"/>
              <a:t>Fonction hacheur 4 quadrants réversible en courant et en tension: </a:t>
            </a:r>
            <a:r>
              <a:rPr lang="fr-CA" b="1" dirty="0" smtClean="0"/>
              <a:t>réguler</a:t>
            </a:r>
            <a:r>
              <a:rPr lang="fr-CA" dirty="0" smtClean="0"/>
              <a:t> précisément le courant instantané dans les électroaimants suivant une </a:t>
            </a:r>
            <a:r>
              <a:rPr lang="fr-CA" b="1" dirty="0" smtClean="0"/>
              <a:t>impulsion de consigne </a:t>
            </a:r>
            <a:r>
              <a:rPr lang="fr-CA" dirty="0" smtClean="0"/>
              <a:t>fournie par le système de contrôle de l’accélérateur</a:t>
            </a:r>
          </a:p>
          <a:p>
            <a:r>
              <a:rPr lang="fr-CA" dirty="0" smtClean="0"/>
              <a:t>Consigne de régulation de courant toujours positive mais la réversibilité en tension du hacheur augmente dynamique du courant dans la charge (v=</a:t>
            </a:r>
            <a:r>
              <a:rPr lang="fr-CA" dirty="0" err="1" smtClean="0"/>
              <a:t>Ldi</a:t>
            </a:r>
            <a:r>
              <a:rPr lang="fr-CA" dirty="0" smtClean="0"/>
              <a:t>/</a:t>
            </a:r>
            <a:r>
              <a:rPr lang="fr-CA" dirty="0" err="1" smtClean="0"/>
              <a:t>dt</a:t>
            </a:r>
            <a:r>
              <a:rPr lang="fr-CA" dirty="0" smtClean="0"/>
              <a:t>&lt;0 pour faire décroître i(t) plus vite par exemple)</a:t>
            </a:r>
          </a:p>
          <a:p>
            <a:endParaRPr lang="en-US" dirty="0" smtClean="0"/>
          </a:p>
        </p:txBody>
      </p:sp>
      <p:grpSp>
        <p:nvGrpSpPr>
          <p:cNvPr id="11" name="Group 10"/>
          <p:cNvGrpSpPr/>
          <p:nvPr>
            <p:custDataLst>
              <p:tags r:id="rId3"/>
            </p:custDataLst>
          </p:nvPr>
        </p:nvGrpSpPr>
        <p:grpSpPr>
          <a:xfrm>
            <a:off x="1938536" y="2006656"/>
            <a:ext cx="4321480" cy="3127411"/>
            <a:chOff x="2232345" y="1585124"/>
            <a:chExt cx="4321480" cy="31274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l="37070" t="57967" r="27391" b="499"/>
            <a:stretch/>
          </p:blipFill>
          <p:spPr>
            <a:xfrm>
              <a:off x="2232345" y="1585124"/>
              <a:ext cx="4321480" cy="3127411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4099276" y="3315608"/>
              <a:ext cx="141099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22751" y="236600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v(t) +/- 5kV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4099276" y="2782208"/>
              <a:ext cx="141099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50291" y="3434403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en-US" dirty="0" smtClean="0">
                  <a:solidFill>
                    <a:srgbClr val="FF0000"/>
                  </a:solidFill>
                </a:rPr>
                <a:t>(t) +/- 6kA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65670" y="1354592"/>
            <a:ext cx="8149281" cy="159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Méthodologie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proposée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appliquée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dans</a:t>
            </a:r>
            <a:r>
              <a:rPr lang="en-US" sz="1400" dirty="0" smtClean="0">
                <a:solidFill>
                  <a:srgbClr val="FF0000"/>
                </a:solidFill>
              </a:rPr>
              <a:t> phase </a:t>
            </a:r>
            <a:r>
              <a:rPr lang="en-US" sz="1400" dirty="0" err="1" smtClean="0">
                <a:solidFill>
                  <a:srgbClr val="FF0000"/>
                </a:solidFill>
              </a:rPr>
              <a:t>préliminaire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au </a:t>
            </a:r>
            <a:r>
              <a:rPr lang="fr-CA" sz="1400" dirty="0" smtClean="0">
                <a:solidFill>
                  <a:srgbClr val="FF0000"/>
                </a:solidFill>
              </a:rPr>
              <a:t>hacheur </a:t>
            </a:r>
            <a:r>
              <a:rPr lang="fr-CA" sz="1400" dirty="0">
                <a:solidFill>
                  <a:srgbClr val="FF0000"/>
                </a:solidFill>
              </a:rPr>
              <a:t>4 quadrants simplifié à 4 interrupteurs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201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317500" y="5019524"/>
            <a:ext cx="7746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Filtrage ondulation du courant mesuré nécessaire pour éviter reconduction durant période modulante PWM à 1kHz 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Limiteur en sortie du PI impose rapport cyclique maximal à .95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/>
              <a:t>Dispositif d'anti-emballement (</a:t>
            </a:r>
            <a:r>
              <a:rPr lang="fr-CA" sz="1600" dirty="0" smtClean="0"/>
              <a:t>anti-</a:t>
            </a:r>
            <a:r>
              <a:rPr lang="fr-CA" sz="1600" dirty="0" err="1" smtClean="0"/>
              <a:t>windup</a:t>
            </a:r>
            <a:r>
              <a:rPr lang="fr-CA" sz="1600" dirty="0" smtClean="0"/>
              <a:t>) nécessaire pour inhiber fonctionnement de l’intégrateur lors du fonctionnement en limitation (sinon dégradation de la dynamique de réponse en sortie de limitation)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</a:t>
            </a:r>
            <a:r>
              <a:rPr lang="en-US" sz="2800" dirty="0"/>
              <a:t> </a:t>
            </a:r>
            <a:r>
              <a:rPr lang="en-US" sz="2800" dirty="0" smtClean="0"/>
              <a:t>suite</a:t>
            </a:r>
            <a:endParaRPr lang="en-US" sz="2800" dirty="0"/>
          </a:p>
        </p:txBody>
      </p:sp>
      <p:pic>
        <p:nvPicPr>
          <p:cNvPr id="5" name="Picture 4" descr="Screen Shot 2014-02-23 at 3.51.57 PM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1" y="1123028"/>
            <a:ext cx="3496046" cy="1919852"/>
          </a:xfrm>
          <a:prstGeom prst="rect">
            <a:avLst/>
          </a:prstGeom>
        </p:spPr>
      </p:pic>
      <p:pic>
        <p:nvPicPr>
          <p:cNvPr id="2" name="Picture 1" descr="Drawing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03" y="3827018"/>
            <a:ext cx="4370744" cy="1133156"/>
          </a:xfrm>
          <a:prstGeom prst="rect">
            <a:avLst/>
          </a:prstGeom>
        </p:spPr>
      </p:pic>
      <p:sp>
        <p:nvSpPr>
          <p:cNvPr id="3" name="Rectangle 2"/>
          <p:cNvSpPr/>
          <p:nvPr>
            <p:custDataLst>
              <p:tags r:id="rId5"/>
            </p:custDataLst>
          </p:nvPr>
        </p:nvSpPr>
        <p:spPr>
          <a:xfrm>
            <a:off x="4367197" y="1415630"/>
            <a:ext cx="4461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Stratégie commande interrupteurs </a:t>
            </a:r>
            <a:r>
              <a:rPr lang="fr-FR" dirty="0" smtClean="0"/>
              <a:t>hacheur en Boucle ouverte</a:t>
            </a:r>
          </a:p>
          <a:p>
            <a:r>
              <a:rPr lang="fr-FR" dirty="0" smtClean="0"/>
              <a:t>modulation PWM à 1kHz de type +E/-E</a:t>
            </a:r>
          </a:p>
          <a:p>
            <a:r>
              <a:rPr lang="fr-FR" dirty="0" smtClean="0"/>
              <a:t>Rapport cyclique maximal limité à .95</a:t>
            </a:r>
            <a:endParaRPr lang="fr-FR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32935" y="3056487"/>
            <a:ext cx="6950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Régulation de courant: </a:t>
            </a:r>
            <a:r>
              <a:rPr lang="fr-FR" dirty="0" smtClean="0"/>
              <a:t>Compensateur Proportionnel Intégral</a:t>
            </a:r>
          </a:p>
          <a:p>
            <a:r>
              <a:rPr lang="fr-FR" dirty="0" smtClean="0"/>
              <a:t>Sortie PI utilisée comme tension de modulation PWM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6755" y="218054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Implantation</a:t>
            </a:r>
            <a:br>
              <a:rPr lang="en-US" sz="2800" dirty="0" smtClean="0"/>
            </a:br>
            <a:r>
              <a:rPr lang="en-US" sz="2800" dirty="0" err="1" smtClean="0"/>
              <a:t>Matlab</a:t>
            </a:r>
            <a:r>
              <a:rPr lang="en-US" sz="2800" dirty="0" smtClean="0"/>
              <a:t> (SPS)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" y="1147086"/>
            <a:ext cx="7456254" cy="275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" y="3902270"/>
            <a:ext cx="7456255" cy="27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/>
              <a:t>Implantation </a:t>
            </a:r>
            <a:br>
              <a:rPr lang="en-CA" dirty="0" smtClean="0"/>
            </a:br>
            <a:r>
              <a:rPr lang="en-CA" dirty="0" smtClean="0"/>
              <a:t>PSIM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558" y="1817666"/>
            <a:ext cx="6226089" cy="228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6" y="4309437"/>
            <a:ext cx="6420653" cy="23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1861</Words>
  <Application>Microsoft Office PowerPoint</Application>
  <PresentationFormat>On-screen Show (4:3)</PresentationFormat>
  <Paragraphs>243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Wingdings 3</vt:lpstr>
      <vt:lpstr>Facet</vt:lpstr>
      <vt:lpstr>Acrobat Document</vt:lpstr>
      <vt:lpstr>Simulation d’une alimentation des électroaimants d’un accélérateur de particules. (RCC) </vt:lpstr>
      <vt:lpstr>Contexte et problématique</vt:lpstr>
      <vt:lpstr>Rappel des objectifs</vt:lpstr>
      <vt:lpstr>Rappel de la méthodologie</vt:lpstr>
      <vt:lpstr>Présentation du concept proposé</vt:lpstr>
      <vt:lpstr>Exemple de mise en oeuvre du concept: pont en H simplifié à 4 interrupteurs régulé en courant</vt:lpstr>
      <vt:lpstr>Exemple de mise en oeuvre du concept suite</vt:lpstr>
      <vt:lpstr>Implantation Matlab (SPS)</vt:lpstr>
      <vt:lpstr>Implantation  PSIM</vt:lpstr>
      <vt:lpstr>Implantation dans Opal-RT</vt:lpstr>
      <vt:lpstr>Conclusion sur l’illustration du concept méthodologique avec exemple préliminaire</vt:lpstr>
      <vt:lpstr>Diagramme des fonctionnalités</vt:lpstr>
      <vt:lpstr>Diagramme physique</vt:lpstr>
      <vt:lpstr>Conception définitive (DCP/DCN)</vt:lpstr>
      <vt:lpstr>Méthode de commande des blocs DCp,DCn</vt:lpstr>
      <vt:lpstr>Implantation SPS</vt:lpstr>
      <vt:lpstr>Conception définitive (AFE)</vt:lpstr>
      <vt:lpstr>Méthode de commande de l’AFE</vt:lpstr>
      <vt:lpstr>Implantation SPS</vt:lpstr>
      <vt:lpstr>Plan de test</vt:lpstr>
      <vt:lpstr>Registre de risques (1/4)</vt:lpstr>
      <vt:lpstr>Registre de risques (2/4)</vt:lpstr>
      <vt:lpstr>Registre de risques (3/4)</vt:lpstr>
      <vt:lpstr>Registre de risques (4/4)</vt:lpstr>
      <vt:lpstr>Gantt (1/2)</vt:lpstr>
      <vt:lpstr>Gantt (2/2)</vt:lpstr>
      <vt:lpstr>WBS (1/3)</vt:lpstr>
      <vt:lpstr>WBS (2/3)</vt:lpstr>
      <vt:lpstr>WBS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(RCC)</dc:title>
  <dc:creator>Daniel Thibodeau</dc:creator>
  <cp:lastModifiedBy>Francis Valois</cp:lastModifiedBy>
  <cp:revision>53</cp:revision>
  <dcterms:created xsi:type="dcterms:W3CDTF">2014-02-23T18:09:28Z</dcterms:created>
  <dcterms:modified xsi:type="dcterms:W3CDTF">2014-02-24T17:20:00Z</dcterms:modified>
</cp:coreProperties>
</file>