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72" r:id="rId15"/>
    <p:sldId id="273" r:id="rId16"/>
    <p:sldId id="274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86" d="100"/>
          <a:sy n="86" d="100"/>
        </p:scale>
        <p:origin x="-848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58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1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34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3461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80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126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86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68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14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61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78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397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876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4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03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670039" y="6041362"/>
            <a:ext cx="911939" cy="365125"/>
          </a:xfrm>
        </p:spPr>
        <p:txBody>
          <a:bodyPr/>
          <a:lstStyle/>
          <a:p>
            <a:fld id="{5C8908A9-1E53-4D85-A76B-A28D8BCB5503}" type="datetimeFigureOut">
              <a:rPr lang="en-US" smtClean="0"/>
              <a:t>1/24/2014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42240" y="6041362"/>
            <a:ext cx="62976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55569" y="6041362"/>
            <a:ext cx="683339" cy="365125"/>
          </a:xfrm>
        </p:spPr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 userDrawn="1"/>
        </p:nvGrpSpPr>
        <p:grpSpPr>
          <a:xfrm flipH="1">
            <a:off x="-1224508" y="-8467"/>
            <a:ext cx="13416502" cy="6866467"/>
            <a:chOff x="-1216551" y="-8467"/>
            <a:chExt cx="13416502" cy="6866467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Isosceles Triangle 9"/>
            <p:cNvSpPr/>
            <p:nvPr/>
          </p:nvSpPr>
          <p:spPr>
            <a:xfrm>
              <a:off x="8940284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/>
            <p:cNvSpPr/>
            <p:nvPr/>
          </p:nvSpPr>
          <p:spPr>
            <a:xfrm>
              <a:off x="-1216551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1306602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42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95000"/>
              </a:schemeClr>
            </a:gs>
            <a:gs pos="100000">
              <a:schemeClr val="bg1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3" y="-8467"/>
            <a:ext cx="13416502" cy="6866467"/>
            <a:chOff x="-1216551" y="-8467"/>
            <a:chExt cx="13416502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40284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-1216551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908A9-1E53-4D85-A76B-A28D8BCB5503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93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9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Simulation d’une alimentation des électroaimants d’un accélérateur de</a:t>
            </a:r>
            <a:r>
              <a:rPr lang="fr-CA" b="1" cap="all" dirty="0"/>
              <a:t> </a:t>
            </a:r>
            <a:r>
              <a:rPr lang="fr-CA" dirty="0"/>
              <a:t>particules.</a:t>
            </a:r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Par l’équipe </a:t>
            </a:r>
            <a:r>
              <a:rPr lang="fr-FR" dirty="0" err="1" smtClean="0"/>
              <a:t>Électrosim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9403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 err="1" smtClean="0"/>
              <a:t>État</a:t>
            </a:r>
            <a:r>
              <a:rPr lang="en-US" dirty="0" smtClean="0"/>
              <a:t> de la situation (2/2)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Tests </a:t>
            </a:r>
            <a:r>
              <a:rPr lang="en-US" sz="2800" dirty="0" err="1" smtClean="0"/>
              <a:t>préliminaires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92122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Diagramme de </a:t>
            </a:r>
            <a:r>
              <a:rPr lang="fr-FR" b="1" dirty="0" smtClean="0"/>
              <a:t>contexte</a:t>
            </a:r>
            <a:r>
              <a:rPr lang="fr-FR" dirty="0"/>
              <a:t/>
            </a:r>
            <a:br>
              <a:rPr lang="fr-FR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4806735" y="-989472"/>
            <a:ext cx="3521850" cy="4179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CA"/>
          </a:p>
        </p:txBody>
      </p:sp>
      <p:pic>
        <p:nvPicPr>
          <p:cNvPr id="6" name="Picture 5" descr="Contexte_D4 - New P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90" y="1314373"/>
            <a:ext cx="9839897" cy="498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306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r-CA" dirty="0" smtClean="0"/>
              <a:t>Diagramme des propriétés fonctionnelles</a:t>
            </a:r>
            <a:br>
              <a:rPr lang="fr-CA" dirty="0" smtClean="0"/>
            </a:br>
            <a:r>
              <a:rPr lang="fr-CA" sz="1800" i="1" dirty="0" smtClean="0"/>
              <a:t>*Version complète à la fin</a:t>
            </a:r>
            <a:endParaRPr lang="fr-CA" sz="1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65" y="1835687"/>
            <a:ext cx="10087805" cy="4810020"/>
          </a:xfrm>
        </p:spPr>
        <p:txBody>
          <a:bodyPr>
            <a:normAutofit lnSpcReduction="10000"/>
          </a:bodyPr>
          <a:lstStyle/>
          <a:p>
            <a:r>
              <a:rPr lang="fr-FR" sz="2800" dirty="0" smtClean="0"/>
              <a:t>Fonctionnalités rattachées au simulateur (1/2)</a:t>
            </a:r>
          </a:p>
          <a:p>
            <a:pPr lvl="1"/>
            <a:r>
              <a:rPr lang="fr-FR" sz="2600" dirty="0" smtClean="0"/>
              <a:t>Accepter des paramètres de modélisation</a:t>
            </a:r>
          </a:p>
          <a:p>
            <a:pPr lvl="1"/>
            <a:r>
              <a:rPr lang="fr-FR" sz="2600" dirty="0" smtClean="0"/>
              <a:t>Abaisser la tension du réseau alternatif</a:t>
            </a:r>
          </a:p>
          <a:p>
            <a:pPr lvl="2"/>
            <a:r>
              <a:rPr lang="fr-FR" sz="2400" dirty="0" smtClean="0"/>
              <a:t>Rendement (%), Ratio (%)</a:t>
            </a:r>
          </a:p>
          <a:p>
            <a:pPr lvl="1"/>
            <a:r>
              <a:rPr lang="fr-FR" sz="2600" dirty="0" smtClean="0"/>
              <a:t>Redresser le signal d’entrée à la sortie du transformateur</a:t>
            </a:r>
          </a:p>
          <a:p>
            <a:pPr lvl="2"/>
            <a:r>
              <a:rPr lang="fr-FR" sz="2400" dirty="0" smtClean="0"/>
              <a:t>Ondulation de tension (%)</a:t>
            </a:r>
          </a:p>
          <a:p>
            <a:pPr lvl="2"/>
            <a:r>
              <a:rPr lang="fr-FR" sz="2400" dirty="0" smtClean="0"/>
              <a:t>Niveau moyen (kV)</a:t>
            </a:r>
          </a:p>
          <a:p>
            <a:pPr lvl="2"/>
            <a:r>
              <a:rPr lang="fr-FR" sz="2400" dirty="0" smtClean="0"/>
              <a:t>Rendement (%)</a:t>
            </a:r>
          </a:p>
          <a:p>
            <a:pPr lvl="2"/>
            <a:r>
              <a:rPr lang="fr-FR" sz="2400" dirty="0" smtClean="0"/>
              <a:t>Puissance moyenne (MW)</a:t>
            </a:r>
          </a:p>
          <a:p>
            <a:pPr lvl="2"/>
            <a:r>
              <a:rPr lang="fr-FR" sz="2400" dirty="0" smtClean="0"/>
              <a:t>Puissance cr</a:t>
            </a:r>
            <a:r>
              <a:rPr lang="fr-FR" sz="2400" dirty="0" smtClean="0"/>
              <a:t>ête (MW)</a:t>
            </a:r>
          </a:p>
        </p:txBody>
      </p:sp>
    </p:spTree>
    <p:extLst>
      <p:ext uri="{BB962C8B-B14F-4D97-AF65-F5344CB8AC3E}">
        <p14:creationId xmlns:p14="http://schemas.microsoft.com/office/powerpoint/2010/main" val="261770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r-CA" dirty="0" smtClean="0"/>
              <a:t>Diagramme des propriétés fonctionnelles</a:t>
            </a:r>
            <a:br>
              <a:rPr lang="fr-CA" dirty="0" smtClean="0"/>
            </a:br>
            <a:r>
              <a:rPr lang="fr-CA" sz="1800" i="1" dirty="0" smtClean="0"/>
              <a:t>*Version complète à la fin</a:t>
            </a:r>
            <a:endParaRPr lang="fr-CA" sz="1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65" y="1835687"/>
            <a:ext cx="10087805" cy="4810020"/>
          </a:xfrm>
        </p:spPr>
        <p:txBody>
          <a:bodyPr>
            <a:normAutofit fontScale="62500" lnSpcReduction="20000"/>
          </a:bodyPr>
          <a:lstStyle/>
          <a:p>
            <a:r>
              <a:rPr lang="fr-FR" sz="2800" dirty="0" smtClean="0"/>
              <a:t>Fonctionnalités rattachées au simulateur (2/2)</a:t>
            </a:r>
          </a:p>
          <a:p>
            <a:pPr lvl="1"/>
            <a:r>
              <a:rPr lang="fr-FR" sz="2600" dirty="0" smtClean="0"/>
              <a:t>Commander un onduleur triphasé de type NPC</a:t>
            </a:r>
          </a:p>
          <a:p>
            <a:pPr lvl="2"/>
            <a:r>
              <a:rPr lang="fr-FR" sz="2400" dirty="0" smtClean="0"/>
              <a:t>Effort du contr</a:t>
            </a:r>
            <a:r>
              <a:rPr lang="fr-FR" sz="2400" dirty="0" smtClean="0"/>
              <a:t>ôleur (% par seconde de la variation de la commande)</a:t>
            </a:r>
          </a:p>
          <a:p>
            <a:pPr lvl="1"/>
            <a:r>
              <a:rPr lang="fr-FR" sz="2600" dirty="0" smtClean="0"/>
              <a:t>Charger un banc de condensateur</a:t>
            </a:r>
          </a:p>
          <a:p>
            <a:pPr lvl="2"/>
            <a:r>
              <a:rPr lang="fr-FR" sz="2400" dirty="0" smtClean="0"/>
              <a:t>Temps de charge (s)</a:t>
            </a:r>
          </a:p>
          <a:p>
            <a:pPr lvl="1"/>
            <a:r>
              <a:rPr lang="fr-FR" sz="2600" dirty="0" smtClean="0"/>
              <a:t>Commander un convertisseur CC-CC à quatre quadrants </a:t>
            </a:r>
            <a:r>
              <a:rPr lang="fr-FR" sz="2600" dirty="0" err="1" smtClean="0"/>
              <a:t>multicellules</a:t>
            </a:r>
            <a:endParaRPr lang="fr-FR" sz="2600" dirty="0" smtClean="0"/>
          </a:p>
          <a:p>
            <a:pPr lvl="2"/>
            <a:r>
              <a:rPr lang="fr-FR" sz="2400" dirty="0"/>
              <a:t>Effort du contrôleur (% par seconde de la variation de la commande</a:t>
            </a:r>
            <a:r>
              <a:rPr lang="fr-FR" sz="2400" dirty="0" smtClean="0"/>
              <a:t>)</a:t>
            </a:r>
          </a:p>
          <a:p>
            <a:pPr lvl="1"/>
            <a:r>
              <a:rPr lang="fr-FR" sz="2600" dirty="0" smtClean="0"/>
              <a:t>Alimenter les électroaimants de l’accélérateur de particules</a:t>
            </a:r>
          </a:p>
          <a:p>
            <a:pPr lvl="2"/>
            <a:r>
              <a:rPr lang="fr-FR" sz="2400" dirty="0" smtClean="0"/>
              <a:t>Rendement (%)</a:t>
            </a:r>
          </a:p>
          <a:p>
            <a:pPr lvl="2"/>
            <a:r>
              <a:rPr lang="fr-FR" sz="2400" dirty="0" smtClean="0"/>
              <a:t>Ondulation de courant (%)</a:t>
            </a:r>
          </a:p>
          <a:p>
            <a:pPr lvl="2"/>
            <a:r>
              <a:rPr lang="fr-FR" sz="2400" dirty="0" smtClean="0"/>
              <a:t>Ondulation de tension (%)</a:t>
            </a:r>
          </a:p>
          <a:p>
            <a:pPr lvl="2"/>
            <a:r>
              <a:rPr lang="fr-FR" sz="2400" dirty="0" smtClean="0"/>
              <a:t>Puissance moyenne (MW)</a:t>
            </a:r>
          </a:p>
          <a:p>
            <a:pPr lvl="2"/>
            <a:r>
              <a:rPr lang="fr-FR" sz="2400" dirty="0" smtClean="0"/>
              <a:t>Puissance cr</a:t>
            </a:r>
            <a:r>
              <a:rPr lang="fr-FR" sz="2400" dirty="0" smtClean="0"/>
              <a:t>ête (MW)</a:t>
            </a:r>
          </a:p>
          <a:p>
            <a:pPr lvl="1"/>
            <a:r>
              <a:rPr lang="fr-FR" sz="2600" dirty="0" smtClean="0"/>
              <a:t>Afficher les résultats de simulation </a:t>
            </a:r>
            <a:r>
              <a:rPr lang="fr-FR" sz="2600" dirty="0" err="1" smtClean="0"/>
              <a:t>personalisés</a:t>
            </a:r>
            <a:endParaRPr lang="fr-FR" sz="2600" dirty="0" smtClean="0"/>
          </a:p>
          <a:p>
            <a:pPr lvl="2"/>
            <a:r>
              <a:rPr lang="fr-FR" sz="2400" dirty="0" smtClean="0"/>
              <a:t>Convivialité (1 à 5)</a:t>
            </a:r>
            <a:endParaRPr lang="fr-FR" sz="2400" dirty="0"/>
          </a:p>
          <a:p>
            <a:pPr lvl="2"/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1009669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r-CA" dirty="0" smtClean="0"/>
              <a:t>Diagramme des propriétés fonctionnelles</a:t>
            </a:r>
            <a:br>
              <a:rPr lang="fr-CA" dirty="0" smtClean="0"/>
            </a:br>
            <a:r>
              <a:rPr lang="fr-CA" sz="1800" i="1" dirty="0" smtClean="0"/>
              <a:t>*Version complète à la fin</a:t>
            </a:r>
            <a:endParaRPr lang="fr-CA" sz="1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65" y="1835687"/>
            <a:ext cx="10087805" cy="4810020"/>
          </a:xfrm>
        </p:spPr>
        <p:txBody>
          <a:bodyPr>
            <a:normAutofit lnSpcReduction="10000"/>
          </a:bodyPr>
          <a:lstStyle/>
          <a:p>
            <a:r>
              <a:rPr lang="fr-FR" sz="2800" dirty="0" smtClean="0"/>
              <a:t>Outil de dimensionnement </a:t>
            </a:r>
          </a:p>
          <a:p>
            <a:pPr lvl="1"/>
            <a:r>
              <a:rPr lang="fr-FR" sz="2200" dirty="0" smtClean="0"/>
              <a:t>Accepter des paramètres de dimensionnement usuels</a:t>
            </a:r>
          </a:p>
          <a:p>
            <a:pPr lvl="2"/>
            <a:r>
              <a:rPr lang="fr-FR" sz="2200" dirty="0" smtClean="0"/>
              <a:t>Choix disponibles (1 à 5)</a:t>
            </a:r>
          </a:p>
          <a:p>
            <a:pPr lvl="1"/>
            <a:r>
              <a:rPr lang="fr-FR" sz="2400" dirty="0" smtClean="0"/>
              <a:t>Déterminer le nombre de composantes nécessaires dans les cellules de type NPC</a:t>
            </a:r>
          </a:p>
          <a:p>
            <a:pPr lvl="1"/>
            <a:r>
              <a:rPr lang="fr-FR" sz="2400" dirty="0" smtClean="0"/>
              <a:t>Déterminer les valeurs des condensateurs utilisés dans les cellules de type NPC</a:t>
            </a:r>
          </a:p>
          <a:p>
            <a:pPr lvl="1"/>
            <a:r>
              <a:rPr lang="fr-FR" sz="2400" dirty="0" smtClean="0"/>
              <a:t>Déterminer les valeurs des inductances de découplage</a:t>
            </a:r>
          </a:p>
          <a:p>
            <a:pPr lvl="1"/>
            <a:r>
              <a:rPr lang="fr-FR" sz="2400" dirty="0" smtClean="0"/>
              <a:t>Déterminer le nombre de cellules de type NPC nécessaire</a:t>
            </a:r>
          </a:p>
          <a:p>
            <a:pPr lvl="1"/>
            <a:r>
              <a:rPr lang="fr-FR" sz="2400" dirty="0" smtClean="0"/>
              <a:t>Fournir les paramètres de modélisation utilisé par le simulateur</a:t>
            </a:r>
          </a:p>
          <a:p>
            <a:pPr lvl="2"/>
            <a:r>
              <a:rPr lang="fr-FR" sz="2200" dirty="0" smtClean="0"/>
              <a:t>Convivialité et choix disponibles (1 à 5)</a:t>
            </a:r>
          </a:p>
        </p:txBody>
      </p:sp>
    </p:spTree>
    <p:extLst>
      <p:ext uri="{BB962C8B-B14F-4D97-AF65-F5344CB8AC3E}">
        <p14:creationId xmlns:p14="http://schemas.microsoft.com/office/powerpoint/2010/main" val="4073286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r-CA" dirty="0" smtClean="0"/>
              <a:t>Diagramme des propriétés fonctionnelles</a:t>
            </a:r>
            <a:br>
              <a:rPr lang="fr-CA" dirty="0" smtClean="0"/>
            </a:br>
            <a:r>
              <a:rPr lang="fr-CA" sz="1800" i="1" dirty="0" smtClean="0"/>
              <a:t>*Version complète à la fin</a:t>
            </a:r>
            <a:endParaRPr lang="fr-CA" sz="1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65" y="1835687"/>
            <a:ext cx="10087805" cy="4810020"/>
          </a:xfrm>
        </p:spPr>
        <p:txBody>
          <a:bodyPr>
            <a:normAutofit lnSpcReduction="10000"/>
          </a:bodyPr>
          <a:lstStyle/>
          <a:p>
            <a:r>
              <a:rPr lang="fr-FR" sz="2800" dirty="0" smtClean="0"/>
              <a:t>Documentation</a:t>
            </a:r>
          </a:p>
          <a:p>
            <a:pPr lvl="1"/>
            <a:r>
              <a:rPr lang="fr-FR" sz="2200" dirty="0" smtClean="0"/>
              <a:t>Présenter le fonctionnement de l’outil de dimensionnement de chacun des simulateurs</a:t>
            </a:r>
          </a:p>
          <a:p>
            <a:pPr lvl="2"/>
            <a:r>
              <a:rPr lang="fr-FR" sz="2200" dirty="0" smtClean="0"/>
              <a:t>Précision de l’information et convivialité (1 à 5)</a:t>
            </a:r>
          </a:p>
          <a:p>
            <a:pPr lvl="1"/>
            <a:r>
              <a:rPr lang="fr-FR" sz="2400" dirty="0" smtClean="0"/>
              <a:t>Présenter les modèles mathématiques utilisés dans chacun des simulateurs</a:t>
            </a:r>
          </a:p>
          <a:p>
            <a:pPr lvl="1"/>
            <a:r>
              <a:rPr lang="fr-FR" sz="2400" dirty="0" smtClean="0"/>
              <a:t>Présenter l’utilisation de chacun des simulateurs</a:t>
            </a:r>
          </a:p>
          <a:p>
            <a:pPr lvl="2"/>
            <a:r>
              <a:rPr lang="fr-FR" sz="2200" dirty="0" smtClean="0"/>
              <a:t>Précision de l’information et convivialité (1 à 5)</a:t>
            </a:r>
          </a:p>
          <a:p>
            <a:pPr lvl="1"/>
            <a:r>
              <a:rPr lang="fr-FR" sz="2400" dirty="0" smtClean="0"/>
              <a:t>Présenter les procédures de validation croisées de chacun des simulateurs</a:t>
            </a:r>
          </a:p>
          <a:p>
            <a:pPr lvl="2"/>
            <a:r>
              <a:rPr lang="fr-FR" sz="2200" dirty="0" smtClean="0"/>
              <a:t>Présentation de l’information et convivialité (1 à 5)</a:t>
            </a:r>
          </a:p>
        </p:txBody>
      </p:sp>
    </p:spTree>
    <p:extLst>
      <p:ext uri="{BB962C8B-B14F-4D97-AF65-F5344CB8AC3E}">
        <p14:creationId xmlns:p14="http://schemas.microsoft.com/office/powerpoint/2010/main" val="2852438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Diagramme des propriétés fonctionnelles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Objectifs de performances</a:t>
            </a:r>
          </a:p>
          <a:p>
            <a:pPr lvl="1"/>
            <a:r>
              <a:rPr lang="fr-FR" sz="2600" dirty="0" smtClean="0"/>
              <a:t>Minimiser le temps de simulation</a:t>
            </a:r>
          </a:p>
          <a:p>
            <a:pPr lvl="1"/>
            <a:r>
              <a:rPr lang="fr-FR" sz="2600" dirty="0" smtClean="0"/>
              <a:t>Maximiser la précision des simulations</a:t>
            </a:r>
          </a:p>
          <a:p>
            <a:pPr lvl="1"/>
            <a:r>
              <a:rPr lang="fr-FR" sz="2600" dirty="0" smtClean="0"/>
              <a:t>Minimiser la complexité d’utilisation du simulateur et de l’outil de dimensionnement</a:t>
            </a:r>
          </a:p>
          <a:p>
            <a:pPr lvl="1"/>
            <a:r>
              <a:rPr lang="fr-FR" sz="2600" dirty="0" smtClean="0"/>
              <a:t>Maximiser la qualité et la précision de la documentation</a:t>
            </a:r>
          </a:p>
          <a:p>
            <a:pPr lvl="1"/>
            <a:endParaRPr lang="fr-FR" sz="2600" dirty="0"/>
          </a:p>
        </p:txBody>
      </p:sp>
    </p:spTree>
    <p:extLst>
      <p:ext uri="{BB962C8B-B14F-4D97-AF65-F5344CB8AC3E}">
        <p14:creationId xmlns:p14="http://schemas.microsoft.com/office/powerpoint/2010/main" val="3256449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Registre</a:t>
            </a:r>
            <a:r>
              <a:rPr lang="en-US" dirty="0" smtClean="0"/>
              <a:t> des </a:t>
            </a:r>
            <a:r>
              <a:rPr lang="en-US" dirty="0" err="1" smtClean="0"/>
              <a:t>risques</a:t>
            </a:r>
            <a:r>
              <a:rPr lang="en-US" dirty="0" smtClean="0"/>
              <a:t> (1/3)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1849713"/>
              </p:ext>
            </p:extLst>
          </p:nvPr>
        </p:nvGraphicFramePr>
        <p:xfrm>
          <a:off x="677863" y="1314373"/>
          <a:ext cx="10382617" cy="5360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231"/>
                <a:gridCol w="1483231"/>
                <a:gridCol w="1483231"/>
                <a:gridCol w="1483231"/>
                <a:gridCol w="1483231"/>
                <a:gridCol w="1483231"/>
                <a:gridCol w="1483231"/>
              </a:tblGrid>
              <a:tr h="90612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Type de risque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Niveau de priorité</a:t>
                      </a:r>
                      <a:b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(1 faible, 5 élevé)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Conséquence de</a:t>
                      </a:r>
                      <a:b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l'occurrence du risque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Coût en performance</a:t>
                      </a:r>
                      <a:b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associé au risque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Probabilité d'occurrence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 de réduction</a:t>
                      </a:r>
                      <a:b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du risque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Responsable du risque</a:t>
                      </a:r>
                    </a:p>
                  </a:txBody>
                  <a:tcPr marL="12700" marR="12700" marT="12700" marB="0" anchor="ctr"/>
                </a:tc>
              </a:tr>
              <a:tr h="90612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Maladies ou 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incapacité d'un membre à continuer le projet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Travail en surplus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à exécuter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Retard sur le projet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Répartir le travail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dans l'équipe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Daniel Thibodeau</a:t>
                      </a:r>
                    </a:p>
                  </a:txBody>
                  <a:tcPr marL="12700" marR="12700" marT="12700" marB="0" anchor="ctr"/>
                </a:tc>
              </a:tr>
              <a:tr h="125706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Délai de livraison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du simulateur en temps réel non respecté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Impossibilité de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faire la simulation en temps réel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Échéancier du projet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non respecté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Maintenir une communication efficace avec le LEEPCI dans l'optique de se servir du simulateur dès son arrivée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Gabriel Boivin</a:t>
                      </a:r>
                    </a:p>
                  </a:txBody>
                  <a:tcPr marL="12700" marR="12700" marT="12700" marB="0" anchor="ctr"/>
                </a:tc>
              </a:tr>
              <a:tr h="229155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Pertes des données liées aux simulateurs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Retard sur le projet mineur s'il existe une révision récente et retards majeurs dans le cas échéant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Certains objectifs ne seront pas atteints dans les temps initiaux prescrits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20%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S'assurer de bien maintenir les révisions à jour, travaille collaboratif mis fréquemment à jour et dont les changements sont réversibles au moyen d'une synchronisation sur un serveur web protégé (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GitHub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Francis </a:t>
                      </a:r>
                      <a:r>
                        <a:rPr lang="fi-FI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Valois</a:t>
                      </a:r>
                      <a:endParaRPr lang="fi-FI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1824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Registre</a:t>
            </a:r>
            <a:r>
              <a:rPr lang="en-US" dirty="0"/>
              <a:t> des </a:t>
            </a:r>
            <a:r>
              <a:rPr lang="en-US" dirty="0" err="1"/>
              <a:t>risques</a:t>
            </a:r>
            <a:r>
              <a:rPr lang="en-US" dirty="0"/>
              <a:t> </a:t>
            </a:r>
            <a:r>
              <a:rPr lang="en-US" dirty="0" smtClean="0"/>
              <a:t>(2/3)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6102908"/>
              </p:ext>
            </p:extLst>
          </p:nvPr>
        </p:nvGraphicFramePr>
        <p:xfrm>
          <a:off x="677863" y="1373443"/>
          <a:ext cx="10766560" cy="5257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080"/>
                <a:gridCol w="1538080"/>
                <a:gridCol w="1538080"/>
                <a:gridCol w="1538080"/>
                <a:gridCol w="1538080"/>
                <a:gridCol w="1538080"/>
                <a:gridCol w="1538080"/>
              </a:tblGrid>
              <a:tr h="112537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Type de risque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Niveau de priorité</a:t>
                      </a:r>
                      <a:b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(1 faible, 5 élevé)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Conséquence de</a:t>
                      </a:r>
                      <a:b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l'occurrence du risque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Coût en performance</a:t>
                      </a:r>
                      <a:b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associé au risque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Probabilité d'occurrence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 de réduction</a:t>
                      </a:r>
                      <a:b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du risque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Responsable du risque</a:t>
                      </a:r>
                    </a:p>
                  </a:txBody>
                  <a:tcPr marL="12700" marR="12700" marT="12700" marB="0" anchor="ctr"/>
                </a:tc>
              </a:tr>
              <a:tr h="187952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Pertes des données liées aux simulateurs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Retard sur le projet mineur s'il existe une révision récente et retards majeurs dans le cas échéant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Certains objectifs ne seront pas atteints dans les temps initiaux prescrits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20%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S'assurer de bien maintenir les révisions à jour, travaille collaboratif mis fréquemment à jour et dont les changements sont réversibles au moyen d'une synchronisation sur un serveur web protégé (GitHub)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Francis </a:t>
                      </a:r>
                      <a:r>
                        <a:rPr lang="fi-FI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Valois</a:t>
                      </a:r>
                      <a:endParaRPr lang="fi-FI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22526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Versions  de développement et d'utilisation différentes de Matlab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Certaines fonctionnalités du simulateur en temps réel ne pourraient pas concorder, certains modules de simulink ou certaines fonctionnalités de Matlab pourraient ne pas être compatibles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Incapacité de fournir un simulateur fonctionnant explicitement comme décrit dans la documentation, besoin d'effectuer des modifications internes importantes, du côté du client, pour maintenir le fonctionnement désiré du simulateur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15%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Faire des tests à partir de différentes plateformes et à partir de différents systèmes d'exploitation de manière à s'assurer l'homogénéité dans le fonctionnement de Matlab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Francis </a:t>
                      </a:r>
                      <a:r>
                        <a:rPr lang="fi-FI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Valois</a:t>
                      </a:r>
                      <a:endParaRPr lang="fi-FI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696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Registre</a:t>
            </a:r>
            <a:r>
              <a:rPr lang="en-US" dirty="0" smtClean="0"/>
              <a:t> des </a:t>
            </a:r>
            <a:r>
              <a:rPr lang="en-US" dirty="0" err="1" smtClean="0"/>
              <a:t>risques</a:t>
            </a:r>
            <a:r>
              <a:rPr lang="en-US" dirty="0" smtClean="0"/>
              <a:t> (3/3)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251936"/>
              </p:ext>
            </p:extLst>
          </p:nvPr>
        </p:nvGraphicFramePr>
        <p:xfrm>
          <a:off x="677863" y="1314373"/>
          <a:ext cx="11091430" cy="5331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490"/>
                <a:gridCol w="1584490"/>
                <a:gridCol w="1584490"/>
                <a:gridCol w="1584490"/>
                <a:gridCol w="1584490"/>
                <a:gridCol w="1584490"/>
                <a:gridCol w="1584490"/>
              </a:tblGrid>
              <a:tr h="65000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Type de risque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Niveau de priorité</a:t>
                      </a:r>
                      <a:b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(1 faible, 5 élevé)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Conséquence de</a:t>
                      </a:r>
                      <a:b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l'occurrence du risque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Coût en performance</a:t>
                      </a:r>
                      <a:b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associé au risque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Probabilité d'occurrence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 de réduction</a:t>
                      </a:r>
                      <a:b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du risque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Responsable du risque</a:t>
                      </a:r>
                    </a:p>
                  </a:txBody>
                  <a:tcPr marL="12700" marR="12700" marT="12700" marB="0" anchor="ctr"/>
                </a:tc>
              </a:tr>
              <a:tr h="191799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Disconcordance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dans les versions de PSIM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Certaines fonctionnalités du simulateur implanté sur PSIM pourraient être différentes selon la version employée.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Différence dans les résultats produits à partir du simulateur implanté sur PSIM, il se peut que les résultats ne concordent plus avec les autres simulateurs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Tester le simulateur sur le plus de versions différentes de PSIM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Gabriel Boivin</a:t>
                      </a:r>
                    </a:p>
                  </a:txBody>
                  <a:tcPr marL="12700" marR="12700" marT="12700" marB="0" anchor="ctr"/>
                </a:tc>
              </a:tr>
              <a:tr h="2763328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Utilisation 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entrainant une modification non désirée sur les simulateurs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Les simulations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 fonctionnent plus correctement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 simulateur ne s'amorçe plus correctement, les affichages ne sont plus fonctionnels, les données ne concordent plus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20%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Toujours garder plusieurs copies de la simulation à différentes étapes du projet et limiter l'utilisateur dans les manipulations potentiellement néfastes pour le fonctionnement du simulateur (avertissements dans la documentation)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Daniel Thibodeau</a:t>
                      </a: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6454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 et problématique</a:t>
            </a:r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CA" dirty="0" smtClean="0"/>
              <a:t>Le CERN: Organisation européenne pour la recherche nucléaire</a:t>
            </a:r>
          </a:p>
          <a:p>
            <a:pPr lvl="1"/>
            <a:r>
              <a:rPr lang="fr-CA" dirty="0" smtClean="0"/>
              <a:t>Recherche sur les particules fondamentales</a:t>
            </a:r>
          </a:p>
          <a:p>
            <a:pPr lvl="1"/>
            <a:r>
              <a:rPr lang="fr-CA" dirty="0" smtClean="0"/>
              <a:t>Utilisation d’accélérateurs de particules pour créer des collisions à haute énergie (~8TeV total)</a:t>
            </a:r>
          </a:p>
          <a:p>
            <a:pPr lvl="1"/>
            <a:r>
              <a:rPr lang="fr-CA" dirty="0" smtClean="0"/>
              <a:t>Nécessite des alimentations électroniques de haute puissance</a:t>
            </a:r>
          </a:p>
          <a:p>
            <a:r>
              <a:rPr lang="fr-CA" dirty="0" smtClean="0"/>
              <a:t>Le laboratoire du CERN désir remplacer l’alimentation actuelle du Booster du Synchrotron.</a:t>
            </a:r>
          </a:p>
          <a:p>
            <a:pPr lvl="1"/>
            <a:r>
              <a:rPr lang="fr-CA" dirty="0" smtClean="0"/>
              <a:t>Nécessite la conception d’une nouvelle alimentation électronique à haute puissance </a:t>
            </a:r>
          </a:p>
          <a:p>
            <a:pPr lvl="1"/>
            <a:r>
              <a:rPr lang="fr-CA" dirty="0" smtClean="0"/>
              <a:t>La nouvelle alimentation doit permettre une augmentation de puissance et une meilleure efficacité.</a:t>
            </a:r>
          </a:p>
          <a:p>
            <a:pPr lvl="1"/>
            <a:r>
              <a:rPr lang="fr-CA" dirty="0" smtClean="0"/>
              <a:t>Une telle conception requiert un outil de CAO permettant de tester plusieurs configurations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400082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Objectifs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Livrer </a:t>
            </a:r>
            <a:r>
              <a:rPr lang="fr-CA" dirty="0" smtClean="0"/>
              <a:t>3 outils </a:t>
            </a:r>
            <a:r>
              <a:rPr lang="fr-CA" dirty="0"/>
              <a:t>de </a:t>
            </a:r>
            <a:r>
              <a:rPr lang="fr-CA" dirty="0" smtClean="0"/>
              <a:t>dimensionnement</a:t>
            </a:r>
          </a:p>
          <a:p>
            <a:pPr lvl="1"/>
            <a:r>
              <a:rPr lang="fr-CA" dirty="0" smtClean="0"/>
              <a:t>Convivial</a:t>
            </a:r>
          </a:p>
          <a:p>
            <a:pPr lvl="1"/>
            <a:r>
              <a:rPr lang="fr-CA" dirty="0" smtClean="0"/>
              <a:t>Utilise des paramètres usuels </a:t>
            </a:r>
          </a:p>
          <a:p>
            <a:r>
              <a:rPr lang="fr-CA" dirty="0" smtClean="0"/>
              <a:t>Livrer 3 outils de simulation</a:t>
            </a:r>
          </a:p>
          <a:p>
            <a:pPr marL="742950" lvl="2" indent="-342900"/>
            <a:r>
              <a:rPr lang="fr-CA" dirty="0" err="1"/>
              <a:t>Matlab</a:t>
            </a:r>
            <a:r>
              <a:rPr lang="fr-CA" dirty="0"/>
              <a:t> (Simulink), </a:t>
            </a:r>
            <a:r>
              <a:rPr lang="fr-CA" dirty="0" err="1"/>
              <a:t>Opal</a:t>
            </a:r>
            <a:r>
              <a:rPr lang="fr-CA" dirty="0"/>
              <a:t>-RT, </a:t>
            </a:r>
            <a:r>
              <a:rPr lang="fr-CA" dirty="0" smtClean="0"/>
              <a:t>PSIM</a:t>
            </a:r>
          </a:p>
          <a:p>
            <a:r>
              <a:rPr lang="fr-CA" dirty="0" smtClean="0"/>
              <a:t>Documenter le fonctionnement des outils de dimensionnement et de simulation</a:t>
            </a:r>
          </a:p>
          <a:p>
            <a:pPr lvl="1"/>
            <a:r>
              <a:rPr lang="fr-CA" dirty="0" smtClean="0"/>
              <a:t>Présenter des exemples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1618535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Exigences</a:t>
            </a:r>
            <a:r>
              <a:rPr lang="en-US" dirty="0" smtClean="0"/>
              <a:t> du client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01726"/>
            <a:ext cx="10811388" cy="5419942"/>
          </a:xfrm>
        </p:spPr>
        <p:txBody>
          <a:bodyPr>
            <a:normAutofit/>
          </a:bodyPr>
          <a:lstStyle/>
          <a:p>
            <a:r>
              <a:rPr lang="fr-FR" sz="2000" dirty="0"/>
              <a:t>Modéliser une cellule de base d'un onduleur triphasé à 3 niveaux de type NPC</a:t>
            </a:r>
          </a:p>
          <a:p>
            <a:r>
              <a:rPr lang="fr-FR" sz="2000" dirty="0"/>
              <a:t>Modéliser la commande dans le cas de l'onduleur de type AFE.</a:t>
            </a:r>
          </a:p>
          <a:p>
            <a:r>
              <a:rPr lang="fr-FR" sz="2000" dirty="0"/>
              <a:t>Implanter le modèle de la configuration de base d'un onduleur triphasé à 3 niveaux NPC dans un simulateur</a:t>
            </a:r>
          </a:p>
          <a:p>
            <a:r>
              <a:rPr lang="fr-FR" sz="2000" dirty="0"/>
              <a:t>Implanter le modèle de la commande dans le cas de l'onduleur de type AFE dans un simulateur</a:t>
            </a:r>
          </a:p>
          <a:p>
            <a:r>
              <a:rPr lang="fr-FR" sz="2000" dirty="0"/>
              <a:t>Fournir un outil de </a:t>
            </a:r>
            <a:r>
              <a:rPr lang="fr-FR" sz="2000" dirty="0" smtClean="0"/>
              <a:t>dimensionnement </a:t>
            </a:r>
            <a:r>
              <a:rPr lang="fr-FR" sz="2000" dirty="0"/>
              <a:t>pour l'onduleur de type AFE</a:t>
            </a:r>
          </a:p>
          <a:p>
            <a:r>
              <a:rPr lang="fr-FR" sz="2000" dirty="0"/>
              <a:t>Modéliser un convertisseur CC-CC à 4 quadrants à l'aide de plusieurs cellules de type onduleur NPC</a:t>
            </a:r>
          </a:p>
          <a:p>
            <a:r>
              <a:rPr lang="fr-FR" sz="2000" dirty="0"/>
              <a:t>Modéliser la commande d'un convertisseur CC-CC à 4 quadrants </a:t>
            </a:r>
          </a:p>
        </p:txBody>
      </p:sp>
    </p:spTree>
    <p:extLst>
      <p:ext uri="{BB962C8B-B14F-4D97-AF65-F5344CB8AC3E}">
        <p14:creationId xmlns:p14="http://schemas.microsoft.com/office/powerpoint/2010/main" val="3082063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Exigences</a:t>
            </a:r>
            <a:r>
              <a:rPr lang="en-US" dirty="0" smtClean="0"/>
              <a:t> du client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83575"/>
            <a:ext cx="9378989" cy="4932595"/>
          </a:xfrm>
        </p:spPr>
        <p:txBody>
          <a:bodyPr>
            <a:normAutofit/>
          </a:bodyPr>
          <a:lstStyle/>
          <a:p>
            <a:r>
              <a:rPr lang="fr-FR" sz="2000" dirty="0"/>
              <a:t>Implanter le modèle d'un convertisseur CC-CC à 4 quadrants à l'aide de plusieurs cellules de type onduleur NPC avec des inductances de découplage dans un simulateur</a:t>
            </a:r>
          </a:p>
          <a:p>
            <a:r>
              <a:rPr lang="fr-FR" sz="2000" dirty="0"/>
              <a:t>Implanter le modèle de la commande d'un convertisseur CC-CC à 4 quadrants alimentant la charge spécifiée dans un simulateur</a:t>
            </a:r>
          </a:p>
          <a:p>
            <a:r>
              <a:rPr lang="fr-FR" sz="2000" dirty="0"/>
              <a:t>Fournir un outil de </a:t>
            </a:r>
            <a:r>
              <a:rPr lang="fr-FR" sz="2000" dirty="0" smtClean="0"/>
              <a:t>dimensionnement </a:t>
            </a:r>
            <a:r>
              <a:rPr lang="fr-FR" sz="2000" dirty="0"/>
              <a:t>pour le convertisseur CC-CC  à 4 quadrants</a:t>
            </a:r>
          </a:p>
          <a:p>
            <a:r>
              <a:rPr lang="fr-FR" sz="2000" dirty="0"/>
              <a:t>Implanter le modèle complet de l'alimentation du Booster</a:t>
            </a:r>
          </a:p>
          <a:p>
            <a:r>
              <a:rPr lang="fr-FR" sz="2000" dirty="0"/>
              <a:t>Effectuer la validation croisée des configurations implantées à l'aide de 3 simulateurs (PSIM, </a:t>
            </a:r>
            <a:r>
              <a:rPr lang="fr-FR" sz="2000" dirty="0" err="1"/>
              <a:t>SimPowerSystems</a:t>
            </a:r>
            <a:r>
              <a:rPr lang="fr-FR" sz="2000" dirty="0"/>
              <a:t>, </a:t>
            </a:r>
            <a:r>
              <a:rPr lang="fr-FR" sz="2000" dirty="0" err="1"/>
              <a:t>Opal</a:t>
            </a:r>
            <a:r>
              <a:rPr lang="fr-FR" sz="2000" dirty="0"/>
              <a:t>-RT)</a:t>
            </a:r>
          </a:p>
          <a:p>
            <a:r>
              <a:rPr lang="fr-FR" sz="2000" dirty="0"/>
              <a:t>Livrer une documentation pédagogique pour les divers outils de dimensionnement et de simulation</a:t>
            </a:r>
            <a:endParaRPr lang="en-US" sz="20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96529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Méthodologie</a:t>
            </a:r>
            <a:r>
              <a:rPr lang="en-US" dirty="0" smtClean="0"/>
              <a:t> </a:t>
            </a:r>
            <a:r>
              <a:rPr lang="en-US" dirty="0" err="1" smtClean="0"/>
              <a:t>planifiée</a:t>
            </a:r>
            <a:r>
              <a:rPr lang="en-US" dirty="0" smtClean="0"/>
              <a:t> (1/3)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 err="1" smtClean="0"/>
              <a:t>Gestion</a:t>
            </a:r>
            <a:endParaRPr lang="en-US" sz="2800" dirty="0" smtClean="0"/>
          </a:p>
          <a:p>
            <a:r>
              <a:rPr lang="en-US" dirty="0" err="1" smtClean="0"/>
              <a:t>Réunions</a:t>
            </a:r>
            <a:r>
              <a:rPr lang="en-US" dirty="0" smtClean="0"/>
              <a:t> </a:t>
            </a:r>
            <a:r>
              <a:rPr lang="en-US" dirty="0" err="1" smtClean="0"/>
              <a:t>hebdomadaires</a:t>
            </a:r>
            <a:endParaRPr lang="en-US" dirty="0"/>
          </a:p>
          <a:p>
            <a:r>
              <a:rPr lang="fr-FR" dirty="0"/>
              <a:t>T</a:t>
            </a:r>
            <a:r>
              <a:rPr lang="fr-FR" dirty="0" smtClean="0"/>
              <a:t>âches de chacun des membres sont tenues à jour au moyen d’un fichier </a:t>
            </a:r>
            <a:r>
              <a:rPr lang="fr-FR" dirty="0" err="1" smtClean="0"/>
              <a:t>excel</a:t>
            </a:r>
            <a:r>
              <a:rPr lang="fr-FR" dirty="0" smtClean="0"/>
              <a:t> de gestion hebdomadaire</a:t>
            </a:r>
          </a:p>
          <a:p>
            <a:pPr lvl="1"/>
            <a:r>
              <a:rPr lang="fr-FR" dirty="0" smtClean="0"/>
              <a:t>Gain en souplesse et en efficacité de gestion</a:t>
            </a:r>
          </a:p>
          <a:p>
            <a:pPr lvl="1"/>
            <a:r>
              <a:rPr lang="fr-FR" dirty="0" smtClean="0"/>
              <a:t>Adapté pour la taille de l’équipe</a:t>
            </a:r>
          </a:p>
          <a:p>
            <a:pPr lvl="1"/>
            <a:r>
              <a:rPr lang="fr-FR" dirty="0" smtClean="0"/>
              <a:t>Maximise l’efficacité des réunions</a:t>
            </a:r>
          </a:p>
          <a:p>
            <a:r>
              <a:rPr lang="fr-FR" dirty="0" smtClean="0"/>
              <a:t>Mise à jour de révision et suivi effectué au moyen de la plateforme </a:t>
            </a:r>
            <a:r>
              <a:rPr lang="fr-FR" dirty="0" err="1" smtClean="0"/>
              <a:t>GitHub</a:t>
            </a:r>
            <a:endParaRPr lang="fr-FR" dirty="0" smtClean="0"/>
          </a:p>
          <a:p>
            <a:pPr lvl="1"/>
            <a:r>
              <a:rPr lang="fr-FR" dirty="0" smtClean="0"/>
              <a:t>Données sécurisées sur un serveur privé</a:t>
            </a:r>
          </a:p>
          <a:p>
            <a:pPr lvl="1"/>
            <a:r>
              <a:rPr lang="fr-FR" dirty="0" smtClean="0"/>
              <a:t>Permet le travail collaboratif</a:t>
            </a:r>
          </a:p>
          <a:p>
            <a:pPr lvl="1"/>
            <a:r>
              <a:rPr lang="fr-FR" dirty="0" err="1" smtClean="0"/>
              <a:t>Multi-plateforme</a:t>
            </a:r>
            <a:endParaRPr lang="fr-FR" dirty="0" smtClean="0"/>
          </a:p>
          <a:p>
            <a:pPr lvl="1"/>
            <a:endParaRPr lang="fr-FR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83988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Méthodologie planifiée (2/3)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73965" y="1314373"/>
            <a:ext cx="9925368" cy="55436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800" dirty="0" smtClean="0"/>
              <a:t>Réalisation pratique</a:t>
            </a:r>
          </a:p>
          <a:p>
            <a:r>
              <a:rPr lang="fr-FR" sz="2200" dirty="0" smtClean="0"/>
              <a:t>Modélisation de chacune des composantes en employant d’abord les modèles idéaux, puis en y ajoutant des caractéristiques linéaires et non linéaires jusqu’à représenter, de manière la plus exacte possible (en prenant en compte les limitations techniques liées à l’exécution du simulation), le comportement de la composante en question</a:t>
            </a:r>
          </a:p>
          <a:p>
            <a:r>
              <a:rPr lang="fr-FR" sz="2200" dirty="0" smtClean="0"/>
              <a:t>Intégration du modèle de composante dans un sous-bloc paramétrable et aisément </a:t>
            </a:r>
            <a:r>
              <a:rPr lang="fr-FR" sz="2200" dirty="0" err="1" smtClean="0"/>
              <a:t>duplicable</a:t>
            </a:r>
            <a:endParaRPr lang="fr-FR" sz="2200" dirty="0" smtClean="0"/>
          </a:p>
          <a:p>
            <a:pPr lvl="1"/>
            <a:r>
              <a:rPr lang="fr-FR" sz="2200" dirty="0" smtClean="0"/>
              <a:t>Essais sur les différents simulateurs pour valider le comportement</a:t>
            </a:r>
          </a:p>
          <a:p>
            <a:r>
              <a:rPr lang="fr-FR" sz="2200" dirty="0" smtClean="0"/>
              <a:t>Intégration des différents </a:t>
            </a:r>
            <a:r>
              <a:rPr lang="fr-FR" sz="2200" dirty="0" err="1" smtClean="0"/>
              <a:t>modèl</a:t>
            </a:r>
            <a:r>
              <a:rPr lang="fr-FR" sz="2200" dirty="0" smtClean="0"/>
              <a:t> es de composantes de manière à réaliser le redresseur NPC</a:t>
            </a:r>
          </a:p>
          <a:p>
            <a:r>
              <a:rPr lang="fr-FR" sz="2200" dirty="0" smtClean="0"/>
              <a:t>Modélisation d’une commande “</a:t>
            </a:r>
            <a:r>
              <a:rPr lang="fr-FR" sz="2200" dirty="0" err="1" smtClean="0"/>
              <a:t>Multilevel</a:t>
            </a:r>
            <a:r>
              <a:rPr lang="fr-FR" sz="2200" dirty="0" smtClean="0"/>
              <a:t> </a:t>
            </a:r>
            <a:r>
              <a:rPr lang="fr-FR" sz="2200" dirty="0" err="1" smtClean="0"/>
              <a:t>Space</a:t>
            </a:r>
            <a:r>
              <a:rPr lang="fr-FR" sz="2200" dirty="0" smtClean="0"/>
              <a:t> </a:t>
            </a:r>
            <a:r>
              <a:rPr lang="fr-FR" sz="2200" dirty="0" err="1" smtClean="0"/>
              <a:t>Vector</a:t>
            </a:r>
            <a:r>
              <a:rPr lang="fr-FR" sz="2200" dirty="0" smtClean="0"/>
              <a:t> PWM” et intégration au redresseur NPC</a:t>
            </a:r>
          </a:p>
          <a:p>
            <a:pPr marL="742950" lvl="2" indent="-342900"/>
            <a:r>
              <a:rPr lang="fr-FR" sz="2000" dirty="0" smtClean="0"/>
              <a:t>Essais sur les différents simulateurs pour valider le comportement</a:t>
            </a:r>
          </a:p>
          <a:p>
            <a:endParaRPr lang="en-US" dirty="0"/>
          </a:p>
          <a:p>
            <a:pPr lvl="1"/>
            <a:endParaRPr lang="fr-FR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282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Méthodologie planifiée </a:t>
            </a:r>
            <a:r>
              <a:rPr lang="fr-FR" dirty="0" smtClean="0"/>
              <a:t>(3/</a:t>
            </a:r>
            <a:r>
              <a:rPr lang="fr-FR" dirty="0"/>
              <a:t>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z="2200" dirty="0"/>
              <a:t>Réalisation d’une boucle de contrôle permettant de maintenir la tension aux bornes de la banque de condensateurs constante selon l’appel de puissance</a:t>
            </a:r>
          </a:p>
          <a:p>
            <a:pPr marL="800100" lvl="3" indent="-342900"/>
            <a:r>
              <a:rPr lang="fr-FR" sz="1800" dirty="0"/>
              <a:t>Essais sur les différents simulateurs pour valider le comportement</a:t>
            </a:r>
          </a:p>
          <a:p>
            <a:r>
              <a:rPr lang="fr-FR" sz="2200" dirty="0"/>
              <a:t>Adaptation du redresseur de manière à le convertir en onduleur pour le convertisseur 4 cadrans</a:t>
            </a:r>
          </a:p>
          <a:p>
            <a:r>
              <a:rPr lang="fr-FR" sz="2200" dirty="0"/>
              <a:t>Adaptation de la commande pour le convertisseur 4 cadrans</a:t>
            </a:r>
          </a:p>
          <a:p>
            <a:r>
              <a:rPr lang="fr-FR" sz="2200" dirty="0"/>
              <a:t>Réalisation d’une boucle de contrôle globale permettant de réinjecter la puissance des électroaimants dans le réseau</a:t>
            </a:r>
          </a:p>
          <a:p>
            <a:pPr marL="800100" lvl="3" indent="-342900"/>
            <a:r>
              <a:rPr lang="fr-FR" sz="1800" dirty="0"/>
              <a:t>Essais sur les différents simulateurs pour valider le comportement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603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État</a:t>
            </a:r>
            <a:r>
              <a:rPr lang="en-US" dirty="0" smtClean="0"/>
              <a:t> de la situation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Revue de </a:t>
            </a:r>
            <a:r>
              <a:rPr lang="en-US" sz="2800" dirty="0" err="1" smtClean="0"/>
              <a:t>l’état</a:t>
            </a:r>
            <a:r>
              <a:rPr lang="en-US" sz="2800" dirty="0" smtClean="0"/>
              <a:t> de </a:t>
            </a:r>
            <a:r>
              <a:rPr lang="en-US" sz="2800" dirty="0" err="1" smtClean="0"/>
              <a:t>l’art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157062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138</TotalTime>
  <Words>1529</Words>
  <Application>Microsoft Macintosh PowerPoint</Application>
  <PresentationFormat>Custom</PresentationFormat>
  <Paragraphs>192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Facet</vt:lpstr>
      <vt:lpstr>Simulation d’une alimentation des électroaimants d’un accélérateur de particules. </vt:lpstr>
      <vt:lpstr>Contexte et problématique</vt:lpstr>
      <vt:lpstr>Objectifs</vt:lpstr>
      <vt:lpstr>Exigences du client (1/2)</vt:lpstr>
      <vt:lpstr>Exigences du client (2/2)</vt:lpstr>
      <vt:lpstr>Méthodologie planifiée (1/3)</vt:lpstr>
      <vt:lpstr>Méthodologie planifiée (2/3)</vt:lpstr>
      <vt:lpstr>Méthodologie planifiée (3/3)</vt:lpstr>
      <vt:lpstr>État de la situation (1/2)</vt:lpstr>
      <vt:lpstr>État de la situation (2/2)</vt:lpstr>
      <vt:lpstr>Diagramme de contexte </vt:lpstr>
      <vt:lpstr>Diagramme des propriétés fonctionnelles *Version complète à la fin</vt:lpstr>
      <vt:lpstr>Diagramme des propriétés fonctionnelles *Version complète à la fin</vt:lpstr>
      <vt:lpstr>Diagramme des propriétés fonctionnelles *Version complète à la fin</vt:lpstr>
      <vt:lpstr>Diagramme des propriétés fonctionnelles *Version complète à la fin</vt:lpstr>
      <vt:lpstr>Diagramme des propriétés fonctionnelles</vt:lpstr>
      <vt:lpstr>Registre des risques (1/3)</vt:lpstr>
      <vt:lpstr>Registre des risques (2/3)</vt:lpstr>
      <vt:lpstr>Registre des risques (3/3)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 Valois</dc:creator>
  <cp:lastModifiedBy>Daniel Thibodeau</cp:lastModifiedBy>
  <cp:revision>18</cp:revision>
  <dcterms:created xsi:type="dcterms:W3CDTF">2014-01-23T04:20:18Z</dcterms:created>
  <dcterms:modified xsi:type="dcterms:W3CDTF">2014-01-24T21:43:00Z</dcterms:modified>
</cp:coreProperties>
</file>