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  <p:sldMasterId id="214748367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6858000" cx="12192000"/>
  <p:notesSz cx="7772400" cy="10058400"/>
  <p:embeddedFontLst>
    <p:embeddedFont>
      <p:font typeface="Fira Sans Extra Condensed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jGfy1kypEl1ntQSpgTuKuMnrD9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E2A815B-6931-4894-949A-FA1F3337C174}">
  <a:tblStyle styleId="{5E2A815B-6931-4894-949A-FA1F3337C17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FiraSansExtraCondensed-regular.fntdata"/><Relationship Id="rId21" Type="http://schemas.openxmlformats.org/officeDocument/2006/relationships/slide" Target="slides/slide14.xml"/><Relationship Id="rId24" Type="http://schemas.openxmlformats.org/officeDocument/2006/relationships/font" Target="fonts/FiraSansExtraCondensed-italic.fntdata"/><Relationship Id="rId23" Type="http://schemas.openxmlformats.org/officeDocument/2006/relationships/font" Target="fonts/FiraSansExtraCondensed-bold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customschemas.google.com/relationships/presentationmetadata" Target="metadata"/><Relationship Id="rId25" Type="http://schemas.openxmlformats.org/officeDocument/2006/relationships/font" Target="fonts/FiraSansExtraCondensed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9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5" name="Google Shape;465;p9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066244c191_0_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 </a:t>
            </a:r>
            <a:endParaRPr/>
          </a:p>
        </p:txBody>
      </p:sp>
      <p:sp>
        <p:nvSpPr>
          <p:cNvPr id="495" name="Google Shape;495;g1066244c191_0_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066244c191_0_133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 </a:t>
            </a:r>
            <a:endParaRPr/>
          </a:p>
        </p:txBody>
      </p:sp>
      <p:sp>
        <p:nvSpPr>
          <p:cNvPr id="560" name="Google Shape;560;g1066244c191_0_133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5" name="Google Shape;625;p1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add317ae2b_0_117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600" lIns="102600" spcFirstLastPara="1" rIns="102600" wrap="square" tIns="102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650" name="Google Shape;650;gadd317ae2b_0_117:notes"/>
          <p:cNvSpPr/>
          <p:nvPr>
            <p:ph idx="2" type="sldImg"/>
          </p:nvPr>
        </p:nvSpPr>
        <p:spPr>
          <a:xfrm>
            <a:off x="1295655" y="754380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5e9140ba5_0_3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g105e9140ba5_0_3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05e9140ba5_0_92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2" name="Google Shape;322;g105e9140ba5_0_92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5" name="Google Shape;385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9" name="Google Shape;409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add317ae2b_0_20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1" name="Google Shape;431;gadd317ae2b_0_20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05e9140ba5_0_16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8" name="Google Shape;448;g105e9140ba5_0_16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9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9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0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0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1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1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1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1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1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1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0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/>
          <p:nvPr>
            <p:ph idx="1"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6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6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7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7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8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8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9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9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0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0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0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0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0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0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add317ae2b_0_13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add317ae2b_0_13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gadd317ae2b_0_13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add317ae2b_0_1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add317ae2b_0_129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25" name="Google Shape;125;gadd317ae2b_0_12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add317ae2b_0_12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add317ae2b_0_1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add317ae2b_0_141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1" name="Google Shape;131;gadd317ae2b_0_14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add317ae2b_0_14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gadd317ae2b_0_1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gadd317ae2b_0_147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gadd317ae2b_0_14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gadd317ae2b_0_14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add317ae2b_0_14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gadd317ae2b_0_14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gadd317ae2b_0_154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4" name="Google Shape;144;gadd317ae2b_0_154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gadd317ae2b_0_154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6" name="Google Shape;146;gadd317ae2b_0_154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gadd317ae2b_0_15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add317ae2b_0_15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add317ae2b_0_1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2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add317ae2b_0_16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add317ae2b_0_16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add317ae2b_0_16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add317ae2b_0_16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add317ae2b_0_16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gadd317ae2b_0_172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62" name="Google Shape;162;gadd317ae2b_0_172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3" name="Google Shape;163;gadd317ae2b_0_17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gadd317ae2b_0_17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gadd317ae2b_0_17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gadd317ae2b_0_179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gadd317ae2b_0_179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70" name="Google Shape;170;gadd317ae2b_0_17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gadd317ae2b_0_17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gadd317ae2b_0_17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gadd317ae2b_0_186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gadd317ae2b_0_18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gadd317ae2b_0_18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gadd317ae2b_0_18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gadd317ae2b_0_192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gadd317ae2b_0_19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gadd317ae2b_0_19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gadd317ae2b_0_19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3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3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/>
          <p:nvPr>
            <p:ph idx="1"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6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6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7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7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8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gadd317ae2b_0_1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gadd317ae2b_0_1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gadd317ae2b_0_1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gadd317ae2b_0_1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hyperlink" Target="http://github.com/" TargetMode="External"/><Relationship Id="rId7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30199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b="0" l="0" r="0"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45720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SAME TITLE YOU USED IN THE TECHNICAL REPORT GOES HERE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7499160" y="11430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the same title you 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used in the report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 flipH="1" rot="10800000">
            <a:off x="6732350" y="1475135"/>
            <a:ext cx="800658" cy="76383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95" name="Google Shape;195;p1"/>
          <p:cNvSpPr/>
          <p:nvPr/>
        </p:nvSpPr>
        <p:spPr>
          <a:xfrm flipH="1" rot="10800000">
            <a:off x="4292075" y="947310"/>
            <a:ext cx="800658" cy="76383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96" name="Google Shape;196;p1"/>
          <p:cNvSpPr/>
          <p:nvPr/>
        </p:nvSpPr>
        <p:spPr>
          <a:xfrm>
            <a:off x="4703260" y="50087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-US">
                <a:solidFill>
                  <a:schemeClr val="accent2"/>
                </a:solidFill>
              </a:rPr>
              <a:t>You may change this photograph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" y="0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9"/>
          <p:cNvSpPr/>
          <p:nvPr/>
        </p:nvSpPr>
        <p:spPr>
          <a:xfrm>
            <a:off x="265320" y="376920"/>
            <a:ext cx="54021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FFFFFF"/>
                </a:solidFill>
              </a:rPr>
              <a:t>Algorithm Execution </a:t>
            </a: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Times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9"/>
          <p:cNvSpPr/>
          <p:nvPr/>
        </p:nvSpPr>
        <p:spPr>
          <a:xfrm flipH="1" rot="10800000">
            <a:off x="4819328" y="514742"/>
            <a:ext cx="826794" cy="4579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70" name="Google Shape;470;p9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9"/>
          <p:cNvSpPr/>
          <p:nvPr/>
        </p:nvSpPr>
        <p:spPr>
          <a:xfrm>
            <a:off x="8830075" y="1630200"/>
            <a:ext cx="29400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400">
                <a:solidFill>
                  <a:srgbClr val="001E33"/>
                </a:solidFill>
              </a:rPr>
              <a:t>Execution Times</a:t>
            </a:r>
            <a:endParaRPr b="1" i="0" sz="2400" u="none" cap="none" strike="noStrike">
              <a:solidFill>
                <a:srgbClr val="000000"/>
              </a:solidFill>
            </a:endParaRPr>
          </a:p>
        </p:txBody>
      </p:sp>
      <p:pic>
        <p:nvPicPr>
          <p:cNvPr id="472" name="Google Shape;47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1617970"/>
            <a:ext cx="526680" cy="52668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9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 NOT use red color in the slides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9"/>
          <p:cNvSpPr/>
          <p:nvPr/>
        </p:nvSpPr>
        <p:spPr>
          <a:xfrm flipH="1">
            <a:off x="9302807" y="5400825"/>
            <a:ext cx="752058" cy="64665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76" name="Google Shape;476;p9"/>
          <p:cNvSpPr/>
          <p:nvPr/>
        </p:nvSpPr>
        <p:spPr>
          <a:xfrm>
            <a:off x="73846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Please, include measurement units, for instance, minutes, hours...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7" name="Google Shape;477;p9"/>
          <p:cNvPicPr preferRelativeResize="0"/>
          <p:nvPr/>
        </p:nvPicPr>
        <p:blipFill rotWithShape="1">
          <a:blip r:embed="rId5">
            <a:alphaModFix/>
          </a:blip>
          <a:srcRect b="27896" l="0" r="0" t="28562"/>
          <a:stretch/>
        </p:blipFill>
        <p:spPr>
          <a:xfrm>
            <a:off x="867925" y="2391275"/>
            <a:ext cx="2329000" cy="101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9"/>
          <p:cNvPicPr preferRelativeResize="0"/>
          <p:nvPr/>
        </p:nvPicPr>
        <p:blipFill rotWithShape="1">
          <a:blip r:embed="rId6">
            <a:alphaModFix/>
          </a:blip>
          <a:srcRect b="27036" l="0" r="0" t="25645"/>
          <a:stretch/>
        </p:blipFill>
        <p:spPr>
          <a:xfrm>
            <a:off x="4940125" y="2391274"/>
            <a:ext cx="2143125" cy="10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9"/>
          <p:cNvPicPr preferRelativeResize="0"/>
          <p:nvPr/>
        </p:nvPicPr>
        <p:blipFill rotWithShape="1">
          <a:blip r:embed="rId7">
            <a:alphaModFix/>
          </a:blip>
          <a:srcRect b="21147" l="10870" r="11314" t="31533"/>
          <a:stretch/>
        </p:blipFill>
        <p:spPr>
          <a:xfrm>
            <a:off x="588275" y="3649400"/>
            <a:ext cx="2940000" cy="9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22725" y="3519225"/>
            <a:ext cx="2329000" cy="1197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63675" y="4645100"/>
            <a:ext cx="2329000" cy="1197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37200" y="4659289"/>
            <a:ext cx="2607000" cy="1216785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9"/>
          <p:cNvSpPr/>
          <p:nvPr/>
        </p:nvSpPr>
        <p:spPr>
          <a:xfrm>
            <a:off x="8669750" y="2593850"/>
            <a:ext cx="29400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001E33"/>
                </a:solidFill>
              </a:rPr>
              <a:t>2 hours 51 minutes</a:t>
            </a:r>
            <a:endParaRPr b="1" i="0" sz="2200" u="none" cap="none" strike="noStrike">
              <a:solidFill>
                <a:srgbClr val="000000"/>
              </a:solidFill>
            </a:endParaRPr>
          </a:p>
        </p:txBody>
      </p:sp>
      <p:sp>
        <p:nvSpPr>
          <p:cNvPr id="484" name="Google Shape;484;p9"/>
          <p:cNvSpPr/>
          <p:nvPr/>
        </p:nvSpPr>
        <p:spPr>
          <a:xfrm>
            <a:off x="8745950" y="3840425"/>
            <a:ext cx="29400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001E33"/>
                </a:solidFill>
              </a:rPr>
              <a:t>6</a:t>
            </a:r>
            <a:r>
              <a:rPr b="1" lang="en-US" sz="2200">
                <a:solidFill>
                  <a:srgbClr val="001E33"/>
                </a:solidFill>
              </a:rPr>
              <a:t> hours 51 minutes</a:t>
            </a:r>
            <a:endParaRPr b="1" i="0" sz="2200" u="none" cap="none" strike="noStrike">
              <a:solidFill>
                <a:srgbClr val="000000"/>
              </a:solidFill>
            </a:endParaRPr>
          </a:p>
        </p:txBody>
      </p:sp>
      <p:sp>
        <p:nvSpPr>
          <p:cNvPr id="485" name="Google Shape;485;p9"/>
          <p:cNvSpPr/>
          <p:nvPr/>
        </p:nvSpPr>
        <p:spPr>
          <a:xfrm>
            <a:off x="8745950" y="4956050"/>
            <a:ext cx="29400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001E33"/>
                </a:solidFill>
              </a:rPr>
              <a:t>8</a:t>
            </a:r>
            <a:r>
              <a:rPr b="1" lang="en-US" sz="2200">
                <a:solidFill>
                  <a:srgbClr val="001E33"/>
                </a:solidFill>
              </a:rPr>
              <a:t> hours 51 minutes</a:t>
            </a:r>
            <a:endParaRPr b="1" i="0" sz="2200" u="none" cap="none" strike="noStrike">
              <a:solidFill>
                <a:srgbClr val="000000"/>
              </a:solidFill>
            </a:endParaRPr>
          </a:p>
        </p:txBody>
      </p:sp>
      <p:sp>
        <p:nvSpPr>
          <p:cNvPr id="486" name="Google Shape;486;p9"/>
          <p:cNvSpPr/>
          <p:nvPr/>
        </p:nvSpPr>
        <p:spPr>
          <a:xfrm>
            <a:off x="3568425" y="2822650"/>
            <a:ext cx="920700" cy="195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00AADB"/>
          </a:solidFill>
          <a:ln cap="flat" cmpd="sng" w="28575">
            <a:solidFill>
              <a:srgbClr val="001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9"/>
          <p:cNvSpPr/>
          <p:nvPr/>
        </p:nvSpPr>
        <p:spPr>
          <a:xfrm>
            <a:off x="3720825" y="3965650"/>
            <a:ext cx="920700" cy="195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00AADB"/>
          </a:solidFill>
          <a:ln cap="flat" cmpd="sng" w="28575">
            <a:solidFill>
              <a:srgbClr val="001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9"/>
          <p:cNvSpPr/>
          <p:nvPr/>
        </p:nvSpPr>
        <p:spPr>
          <a:xfrm>
            <a:off x="3568425" y="5108650"/>
            <a:ext cx="920700" cy="195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00AADB"/>
          </a:solidFill>
          <a:ln cap="flat" cmpd="sng" w="28575">
            <a:solidFill>
              <a:srgbClr val="001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9"/>
          <p:cNvSpPr/>
          <p:nvPr/>
        </p:nvSpPr>
        <p:spPr>
          <a:xfrm>
            <a:off x="7454625" y="2746450"/>
            <a:ext cx="920700" cy="195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00AADB"/>
          </a:solidFill>
          <a:ln cap="flat" cmpd="sng" w="28575">
            <a:solidFill>
              <a:srgbClr val="001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9"/>
          <p:cNvSpPr/>
          <p:nvPr/>
        </p:nvSpPr>
        <p:spPr>
          <a:xfrm>
            <a:off x="7530825" y="3965650"/>
            <a:ext cx="920700" cy="195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00AADB"/>
          </a:solidFill>
          <a:ln cap="flat" cmpd="sng" w="28575">
            <a:solidFill>
              <a:srgbClr val="001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9"/>
          <p:cNvSpPr/>
          <p:nvPr/>
        </p:nvSpPr>
        <p:spPr>
          <a:xfrm>
            <a:off x="7454625" y="5108650"/>
            <a:ext cx="920700" cy="195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00AADB"/>
          </a:solidFill>
          <a:ln cap="flat" cmpd="sng" w="28575">
            <a:solidFill>
              <a:srgbClr val="001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9"/>
          <p:cNvSpPr txBox="1"/>
          <p:nvPr/>
        </p:nvSpPr>
        <p:spPr>
          <a:xfrm>
            <a:off x="2745075" y="60521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accent2"/>
                </a:solidFill>
              </a:rPr>
              <a:t>Font size should be of at least 22 points</a:t>
            </a:r>
            <a:endParaRPr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g1066244c191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80" y="0"/>
            <a:ext cx="12197163" cy="6856922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g1066244c191_0_1"/>
          <p:cNvSpPr/>
          <p:nvPr/>
        </p:nvSpPr>
        <p:spPr>
          <a:xfrm>
            <a:off x="265327" y="376925"/>
            <a:ext cx="49458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</a:rPr>
              <a:t>Future Work Directions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g1066244c191_0_1"/>
          <p:cNvSpPr/>
          <p:nvPr/>
        </p:nvSpPr>
        <p:spPr>
          <a:xfrm>
            <a:off x="859448" y="1291400"/>
            <a:ext cx="1993200" cy="4230000"/>
          </a:xfrm>
          <a:prstGeom prst="roundRect">
            <a:avLst>
              <a:gd fmla="val 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g1066244c191_0_1"/>
          <p:cNvSpPr/>
          <p:nvPr/>
        </p:nvSpPr>
        <p:spPr>
          <a:xfrm>
            <a:off x="9488921" y="1291400"/>
            <a:ext cx="1993200" cy="4230000"/>
          </a:xfrm>
          <a:prstGeom prst="roundRect">
            <a:avLst>
              <a:gd fmla="val 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g1066244c191_0_1"/>
          <p:cNvSpPr/>
          <p:nvPr/>
        </p:nvSpPr>
        <p:spPr>
          <a:xfrm>
            <a:off x="3812548" y="1291400"/>
            <a:ext cx="1993200" cy="4230000"/>
          </a:xfrm>
          <a:prstGeom prst="roundRect">
            <a:avLst>
              <a:gd fmla="val 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g1066244c191_0_1"/>
          <p:cNvSpPr/>
          <p:nvPr/>
        </p:nvSpPr>
        <p:spPr>
          <a:xfrm>
            <a:off x="6632743" y="1286300"/>
            <a:ext cx="1993200" cy="4230000"/>
          </a:xfrm>
          <a:prstGeom prst="roundRect">
            <a:avLst>
              <a:gd fmla="val 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g1066244c191_0_1"/>
          <p:cNvSpPr/>
          <p:nvPr/>
        </p:nvSpPr>
        <p:spPr>
          <a:xfrm>
            <a:off x="9488720" y="1291400"/>
            <a:ext cx="1809900" cy="587400"/>
          </a:xfrm>
          <a:prstGeom prst="homePlate">
            <a:avLst>
              <a:gd fmla="val 40073" name="adj"/>
            </a:avLst>
          </a:prstGeom>
          <a:solidFill>
            <a:srgbClr val="00AA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g1066244c191_0_1"/>
          <p:cNvSpPr/>
          <p:nvPr/>
        </p:nvSpPr>
        <p:spPr>
          <a:xfrm>
            <a:off x="6630898" y="1286300"/>
            <a:ext cx="1809900" cy="587400"/>
          </a:xfrm>
          <a:prstGeom prst="homePlate">
            <a:avLst>
              <a:gd fmla="val 40073" name="adj"/>
            </a:avLst>
          </a:prstGeom>
          <a:solidFill>
            <a:srgbClr val="48AC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g1066244c191_0_1"/>
          <p:cNvSpPr/>
          <p:nvPr/>
        </p:nvSpPr>
        <p:spPr>
          <a:xfrm>
            <a:off x="3811772" y="1291400"/>
            <a:ext cx="1809900" cy="587400"/>
          </a:xfrm>
          <a:prstGeom prst="homePlate">
            <a:avLst>
              <a:gd fmla="val 40073" name="adj"/>
            </a:avLst>
          </a:prstGeom>
          <a:solidFill>
            <a:srgbClr val="00AA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1066244c191_0_1"/>
          <p:cNvSpPr/>
          <p:nvPr/>
        </p:nvSpPr>
        <p:spPr>
          <a:xfrm>
            <a:off x="859046" y="1291400"/>
            <a:ext cx="1809900" cy="587400"/>
          </a:xfrm>
          <a:prstGeom prst="homePlate">
            <a:avLst>
              <a:gd fmla="val 40073" name="adj"/>
            </a:avLst>
          </a:prstGeom>
          <a:solidFill>
            <a:srgbClr val="48AC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g1066244c191_0_1"/>
          <p:cNvSpPr/>
          <p:nvPr/>
        </p:nvSpPr>
        <p:spPr>
          <a:xfrm>
            <a:off x="6649700" y="13286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Statistics 2</a:t>
            </a:r>
            <a:endParaRPr b="1" sz="22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8" name="Google Shape;508;g1066244c191_0_1"/>
          <p:cNvSpPr/>
          <p:nvPr/>
        </p:nvSpPr>
        <p:spPr>
          <a:xfrm>
            <a:off x="3802800" y="13792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Optimization 1</a:t>
            </a:r>
            <a:endParaRPr b="1" sz="22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9" name="Google Shape;509;g1066244c191_0_1"/>
          <p:cNvSpPr/>
          <p:nvPr/>
        </p:nvSpPr>
        <p:spPr>
          <a:xfrm>
            <a:off x="810150" y="1333775"/>
            <a:ext cx="15828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Probability</a:t>
            </a:r>
            <a:endParaRPr b="1" sz="22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0" name="Google Shape;510;g1066244c191_0_1"/>
          <p:cNvSpPr/>
          <p:nvPr/>
        </p:nvSpPr>
        <p:spPr>
          <a:xfrm>
            <a:off x="9495625" y="1333775"/>
            <a:ext cx="16437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 &amp; M 4</a:t>
            </a:r>
            <a:endParaRPr b="1" sz="22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11" name="Google Shape;511;g1066244c191_0_1"/>
          <p:cNvGrpSpPr/>
          <p:nvPr/>
        </p:nvGrpSpPr>
        <p:grpSpPr>
          <a:xfrm>
            <a:off x="7016850" y="2306088"/>
            <a:ext cx="1088700" cy="830400"/>
            <a:chOff x="368350" y="2234988"/>
            <a:chExt cx="1088700" cy="830400"/>
          </a:xfrm>
        </p:grpSpPr>
        <p:sp>
          <p:nvSpPr>
            <p:cNvPr id="512" name="Google Shape;512;g1066244c191_0_1"/>
            <p:cNvSpPr/>
            <p:nvPr/>
          </p:nvSpPr>
          <p:spPr>
            <a:xfrm>
              <a:off x="368350" y="22349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rotWithShape="0" algn="bl" dir="708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15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MV risk estimations</a:t>
              </a:r>
              <a:endParaRPr b="1" sz="15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3" name="Google Shape;513;g1066244c191_0_1"/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4" name="Google Shape;514;g1066244c191_0_1"/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5" name="Google Shape;515;g1066244c191_0_1"/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6" name="Google Shape;516;g1066244c191_0_1"/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7" name="Google Shape;517;g1066244c191_0_1"/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8" name="Google Shape;518;g1066244c191_0_1"/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19" name="Google Shape;519;g1066244c191_0_1"/>
          <p:cNvGrpSpPr/>
          <p:nvPr/>
        </p:nvGrpSpPr>
        <p:grpSpPr>
          <a:xfrm>
            <a:off x="4216100" y="2367863"/>
            <a:ext cx="1088700" cy="830400"/>
            <a:chOff x="673150" y="2539788"/>
            <a:chExt cx="1088700" cy="830400"/>
          </a:xfrm>
        </p:grpSpPr>
        <p:sp>
          <p:nvSpPr>
            <p:cNvPr id="520" name="Google Shape;520;g1066244c191_0_1"/>
            <p:cNvSpPr/>
            <p:nvPr/>
          </p:nvSpPr>
          <p:spPr>
            <a:xfrm>
              <a:off x="673150" y="25397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rotWithShape="0" algn="bl" dir="708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Biobjective</a:t>
              </a:r>
              <a:endParaRPr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optimization</a:t>
              </a:r>
              <a:endParaRPr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1" name="Google Shape;521;g1066244c191_0_1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2" name="Google Shape;522;g1066244c191_0_1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3" name="Google Shape;523;g1066244c191_0_1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4" name="Google Shape;524;g1066244c191_0_1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5" name="Google Shape;525;g1066244c191_0_1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6" name="Google Shape;526;g1066244c191_0_1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27" name="Google Shape;527;g1066244c191_0_1"/>
          <p:cNvGrpSpPr/>
          <p:nvPr/>
        </p:nvGrpSpPr>
        <p:grpSpPr>
          <a:xfrm>
            <a:off x="1242275" y="2378663"/>
            <a:ext cx="1088700" cy="830400"/>
            <a:chOff x="673150" y="2539788"/>
            <a:chExt cx="1088700" cy="830400"/>
          </a:xfrm>
        </p:grpSpPr>
        <p:sp>
          <p:nvSpPr>
            <p:cNvPr id="528" name="Google Shape;528;g1066244c191_0_1"/>
            <p:cNvSpPr/>
            <p:nvPr/>
          </p:nvSpPr>
          <p:spPr>
            <a:xfrm>
              <a:off x="673150" y="25397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rotWithShape="0" algn="bl" dir="708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15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Other risk estimations</a:t>
              </a:r>
              <a:endParaRPr b="1" sz="15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9" name="Google Shape;529;g1066244c191_0_1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0" name="Google Shape;530;g1066244c191_0_1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1" name="Google Shape;531;g1066244c191_0_1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2" name="Google Shape;532;g1066244c191_0_1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3" name="Google Shape;533;g1066244c191_0_1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4" name="Google Shape;534;g1066244c191_0_1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35" name="Google Shape;535;g1066244c191_0_1"/>
          <p:cNvGrpSpPr/>
          <p:nvPr/>
        </p:nvGrpSpPr>
        <p:grpSpPr>
          <a:xfrm>
            <a:off x="9836250" y="2306088"/>
            <a:ext cx="1088700" cy="830400"/>
            <a:chOff x="368350" y="2234988"/>
            <a:chExt cx="1088700" cy="830400"/>
          </a:xfrm>
        </p:grpSpPr>
        <p:sp>
          <p:nvSpPr>
            <p:cNvPr id="536" name="Google Shape;536;g1066244c191_0_1"/>
            <p:cNvSpPr/>
            <p:nvPr/>
          </p:nvSpPr>
          <p:spPr>
            <a:xfrm>
              <a:off x="368350" y="22349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rotWithShape="0" algn="bl" dir="708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16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Traffic</a:t>
              </a:r>
              <a:br>
                <a:rPr b="1" lang="en-US" sz="16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</a:br>
              <a:r>
                <a:rPr b="1" lang="en-US" sz="16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Estimation</a:t>
              </a:r>
              <a:endParaRPr b="1" sz="1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7" name="Google Shape;537;g1066244c191_0_1"/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8" name="Google Shape;538;g1066244c191_0_1"/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9" name="Google Shape;539;g1066244c191_0_1"/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0" name="Google Shape;540;g1066244c191_0_1"/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1" name="Google Shape;541;g1066244c191_0_1"/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2" name="Google Shape;542;g1066244c191_0_1"/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43" name="Google Shape;543;g1066244c191_0_1"/>
          <p:cNvSpPr/>
          <p:nvPr/>
        </p:nvSpPr>
        <p:spPr>
          <a:xfrm flipH="1" rot="10800000">
            <a:off x="4819328" y="514742"/>
            <a:ext cx="826794" cy="4579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44" name="Google Shape;544;g1066244c191_0_1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g1066244c191_0_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g1066244c191_0_1"/>
          <p:cNvSpPr/>
          <p:nvPr/>
        </p:nvSpPr>
        <p:spPr>
          <a:xfrm>
            <a:off x="265315" y="80232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 NOT use red color in the slides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g1066244c191_0_1"/>
          <p:cNvSpPr txBox="1"/>
          <p:nvPr/>
        </p:nvSpPr>
        <p:spPr>
          <a:xfrm>
            <a:off x="2745075" y="60521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accent2"/>
                </a:solidFill>
              </a:rPr>
              <a:t>Font size should be of at least 22 points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548" name="Google Shape;548;g1066244c191_0_1"/>
          <p:cNvSpPr/>
          <p:nvPr/>
        </p:nvSpPr>
        <p:spPr>
          <a:xfrm>
            <a:off x="7457802" y="6101983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-US">
                <a:solidFill>
                  <a:schemeClr val="accent2"/>
                </a:solidFill>
              </a:rPr>
              <a:t>You may add, remove or change some future work directions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g1066244c191_0_1"/>
          <p:cNvSpPr/>
          <p:nvPr/>
        </p:nvSpPr>
        <p:spPr>
          <a:xfrm>
            <a:off x="-141598" y="4099808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-US">
                <a:solidFill>
                  <a:schemeClr val="accent2"/>
                </a:solidFill>
              </a:rPr>
              <a:t>Remove this</a:t>
            </a:r>
            <a:endParaRPr i="1">
              <a:solidFill>
                <a:schemeClr val="accent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-US">
                <a:solidFill>
                  <a:schemeClr val="accent2"/>
                </a:solidFill>
              </a:rPr>
              <a:t>slide if you</a:t>
            </a:r>
            <a:endParaRPr i="1">
              <a:solidFill>
                <a:schemeClr val="accent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-US">
                <a:solidFill>
                  <a:schemeClr val="accent2"/>
                </a:solidFill>
              </a:rPr>
              <a:t>study </a:t>
            </a:r>
            <a:endParaRPr i="1">
              <a:solidFill>
                <a:schemeClr val="accent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-US">
                <a:solidFill>
                  <a:schemeClr val="accent2"/>
                </a:solidFill>
              </a:rPr>
              <a:t>Informatics</a:t>
            </a:r>
            <a:br>
              <a:rPr i="1" lang="en-US">
                <a:solidFill>
                  <a:schemeClr val="accent2"/>
                </a:solidFill>
              </a:rPr>
            </a:br>
            <a:r>
              <a:rPr i="1" lang="en-US">
                <a:solidFill>
                  <a:schemeClr val="accent2"/>
                </a:solidFill>
              </a:rPr>
              <a:t> Engineering</a:t>
            </a:r>
            <a:endParaRPr i="1">
              <a:solidFill>
                <a:schemeClr val="accent2"/>
              </a:solidFill>
            </a:endParaRPr>
          </a:p>
        </p:txBody>
      </p:sp>
      <p:sp>
        <p:nvSpPr>
          <p:cNvPr id="550" name="Google Shape;550;g1066244c191_0_1"/>
          <p:cNvSpPr/>
          <p:nvPr/>
        </p:nvSpPr>
        <p:spPr>
          <a:xfrm>
            <a:off x="5646138" y="802325"/>
            <a:ext cx="48270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-US">
                <a:solidFill>
                  <a:schemeClr val="accent2"/>
                </a:solidFill>
              </a:rPr>
              <a:t>Please, name the courses in which you could continue working on this project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g1066244c191_0_1"/>
          <p:cNvSpPr/>
          <p:nvPr/>
        </p:nvSpPr>
        <p:spPr>
          <a:xfrm flipH="1" rot="10800000">
            <a:off x="5050475" y="1024007"/>
            <a:ext cx="811836" cy="29446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52" name="Google Shape;552;g1066244c191_0_1"/>
          <p:cNvSpPr/>
          <p:nvPr/>
        </p:nvSpPr>
        <p:spPr>
          <a:xfrm rot="10800000">
            <a:off x="10334499" y="947808"/>
            <a:ext cx="806652" cy="43264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53" name="Google Shape;553;g1066244c191_0_1"/>
          <p:cNvSpPr/>
          <p:nvPr/>
        </p:nvSpPr>
        <p:spPr>
          <a:xfrm rot="-3788704">
            <a:off x="8003177" y="1401254"/>
            <a:ext cx="806653" cy="43264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54" name="Google Shape;554;g1066244c191_0_1"/>
          <p:cNvSpPr/>
          <p:nvPr/>
        </p:nvSpPr>
        <p:spPr>
          <a:xfrm>
            <a:off x="4407763" y="3990850"/>
            <a:ext cx="48270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-US">
                <a:solidFill>
                  <a:schemeClr val="accent2"/>
                </a:solidFill>
              </a:rPr>
              <a:t>Please, name what you could do, in following courses, to improve this project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g1066244c191_0_1"/>
          <p:cNvSpPr/>
          <p:nvPr/>
        </p:nvSpPr>
        <p:spPr>
          <a:xfrm flipH="1" rot="5763114">
            <a:off x="4821883" y="3386199"/>
            <a:ext cx="811824" cy="29443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56" name="Google Shape;556;g1066244c191_0_1"/>
          <p:cNvSpPr/>
          <p:nvPr/>
        </p:nvSpPr>
        <p:spPr>
          <a:xfrm flipH="1" rot="5763114">
            <a:off x="7260283" y="3386199"/>
            <a:ext cx="811824" cy="29443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57" name="Google Shape;557;g1066244c191_0_1"/>
          <p:cNvSpPr/>
          <p:nvPr/>
        </p:nvSpPr>
        <p:spPr>
          <a:xfrm flipH="1" rot="9163861">
            <a:off x="8936681" y="3462420"/>
            <a:ext cx="811824" cy="294405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g1066244c191_0_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80" y="0"/>
            <a:ext cx="12197163" cy="6856922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g1066244c191_0_133"/>
          <p:cNvSpPr/>
          <p:nvPr/>
        </p:nvSpPr>
        <p:spPr>
          <a:xfrm>
            <a:off x="265327" y="376925"/>
            <a:ext cx="49458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</a:rPr>
              <a:t>Future Work Directions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g1066244c191_0_133"/>
          <p:cNvSpPr/>
          <p:nvPr/>
        </p:nvSpPr>
        <p:spPr>
          <a:xfrm>
            <a:off x="859448" y="1291400"/>
            <a:ext cx="1993200" cy="4230000"/>
          </a:xfrm>
          <a:prstGeom prst="roundRect">
            <a:avLst>
              <a:gd fmla="val 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g1066244c191_0_133"/>
          <p:cNvSpPr/>
          <p:nvPr/>
        </p:nvSpPr>
        <p:spPr>
          <a:xfrm>
            <a:off x="9488921" y="1291400"/>
            <a:ext cx="1993200" cy="4230000"/>
          </a:xfrm>
          <a:prstGeom prst="roundRect">
            <a:avLst>
              <a:gd fmla="val 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g1066244c191_0_133"/>
          <p:cNvSpPr/>
          <p:nvPr/>
        </p:nvSpPr>
        <p:spPr>
          <a:xfrm>
            <a:off x="3812548" y="1291400"/>
            <a:ext cx="1993200" cy="4230000"/>
          </a:xfrm>
          <a:prstGeom prst="roundRect">
            <a:avLst>
              <a:gd fmla="val 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g1066244c191_0_133"/>
          <p:cNvSpPr/>
          <p:nvPr/>
        </p:nvSpPr>
        <p:spPr>
          <a:xfrm>
            <a:off x="6632743" y="1286300"/>
            <a:ext cx="1993200" cy="4230000"/>
          </a:xfrm>
          <a:prstGeom prst="roundRect">
            <a:avLst>
              <a:gd fmla="val 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g1066244c191_0_133"/>
          <p:cNvSpPr/>
          <p:nvPr/>
        </p:nvSpPr>
        <p:spPr>
          <a:xfrm>
            <a:off x="9488720" y="1291400"/>
            <a:ext cx="1809900" cy="587400"/>
          </a:xfrm>
          <a:prstGeom prst="homePlate">
            <a:avLst>
              <a:gd fmla="val 40073" name="adj"/>
            </a:avLst>
          </a:prstGeom>
          <a:solidFill>
            <a:srgbClr val="00AA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g1066244c191_0_133"/>
          <p:cNvSpPr/>
          <p:nvPr/>
        </p:nvSpPr>
        <p:spPr>
          <a:xfrm>
            <a:off x="6630898" y="1286300"/>
            <a:ext cx="1809900" cy="587400"/>
          </a:xfrm>
          <a:prstGeom prst="homePlate">
            <a:avLst>
              <a:gd fmla="val 40073" name="adj"/>
            </a:avLst>
          </a:prstGeom>
          <a:solidFill>
            <a:srgbClr val="48AC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g1066244c191_0_133"/>
          <p:cNvSpPr/>
          <p:nvPr/>
        </p:nvSpPr>
        <p:spPr>
          <a:xfrm>
            <a:off x="3811772" y="1291400"/>
            <a:ext cx="1809900" cy="587400"/>
          </a:xfrm>
          <a:prstGeom prst="homePlate">
            <a:avLst>
              <a:gd fmla="val 40073" name="adj"/>
            </a:avLst>
          </a:prstGeom>
          <a:solidFill>
            <a:srgbClr val="00AA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g1066244c191_0_133"/>
          <p:cNvSpPr/>
          <p:nvPr/>
        </p:nvSpPr>
        <p:spPr>
          <a:xfrm>
            <a:off x="859046" y="1291400"/>
            <a:ext cx="1809900" cy="587400"/>
          </a:xfrm>
          <a:prstGeom prst="homePlate">
            <a:avLst>
              <a:gd fmla="val 40073" name="adj"/>
            </a:avLst>
          </a:prstGeom>
          <a:solidFill>
            <a:srgbClr val="48AC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g1066244c191_0_133"/>
          <p:cNvSpPr/>
          <p:nvPr/>
        </p:nvSpPr>
        <p:spPr>
          <a:xfrm>
            <a:off x="6649700" y="13286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Software Eng.</a:t>
            </a:r>
            <a:endParaRPr b="1" sz="22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3" name="Google Shape;573;g1066244c191_0_133"/>
          <p:cNvSpPr/>
          <p:nvPr/>
        </p:nvSpPr>
        <p:spPr>
          <a:xfrm>
            <a:off x="3802800" y="13792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Project 1</a:t>
            </a:r>
            <a:endParaRPr b="1" sz="22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4" name="Google Shape;574;g1066244c191_0_133"/>
          <p:cNvSpPr/>
          <p:nvPr/>
        </p:nvSpPr>
        <p:spPr>
          <a:xfrm>
            <a:off x="810150" y="1333775"/>
            <a:ext cx="15828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Databases</a:t>
            </a:r>
            <a:endParaRPr b="1" sz="22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5" name="Google Shape;575;g1066244c191_0_133"/>
          <p:cNvSpPr/>
          <p:nvPr/>
        </p:nvSpPr>
        <p:spPr>
          <a:xfrm>
            <a:off x="9495625" y="1333775"/>
            <a:ext cx="16437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Project 2</a:t>
            </a:r>
            <a:endParaRPr b="1" sz="22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76" name="Google Shape;576;g1066244c191_0_133"/>
          <p:cNvGrpSpPr/>
          <p:nvPr/>
        </p:nvGrpSpPr>
        <p:grpSpPr>
          <a:xfrm>
            <a:off x="7016850" y="2306088"/>
            <a:ext cx="1088700" cy="830400"/>
            <a:chOff x="368350" y="2234988"/>
            <a:chExt cx="1088700" cy="830400"/>
          </a:xfrm>
        </p:grpSpPr>
        <p:sp>
          <p:nvSpPr>
            <p:cNvPr id="577" name="Google Shape;577;g1066244c191_0_133"/>
            <p:cNvSpPr/>
            <p:nvPr/>
          </p:nvSpPr>
          <p:spPr>
            <a:xfrm>
              <a:off x="368350" y="22349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rotWithShape="0" algn="bl" dir="708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16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 Web Application</a:t>
              </a:r>
              <a:endParaRPr b="1" sz="1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8" name="Google Shape;578;g1066244c191_0_133"/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9" name="Google Shape;579;g1066244c191_0_133"/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0" name="Google Shape;580;g1066244c191_0_133"/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1" name="Google Shape;581;g1066244c191_0_133"/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2" name="Google Shape;582;g1066244c191_0_133"/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3" name="Google Shape;583;g1066244c191_0_133"/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84" name="Google Shape;584;g1066244c191_0_133"/>
          <p:cNvGrpSpPr/>
          <p:nvPr/>
        </p:nvGrpSpPr>
        <p:grpSpPr>
          <a:xfrm>
            <a:off x="4216100" y="2367863"/>
            <a:ext cx="1088700" cy="830400"/>
            <a:chOff x="673150" y="2539788"/>
            <a:chExt cx="1088700" cy="830400"/>
          </a:xfrm>
        </p:grpSpPr>
        <p:sp>
          <p:nvSpPr>
            <p:cNvPr id="585" name="Google Shape;585;g1066244c191_0_133"/>
            <p:cNvSpPr/>
            <p:nvPr/>
          </p:nvSpPr>
          <p:spPr>
            <a:xfrm>
              <a:off x="673150" y="25397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rotWithShape="0" algn="bl" dir="708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16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 Web Application</a:t>
              </a:r>
              <a:endParaRPr b="1" sz="1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6" name="Google Shape;586;g1066244c191_0_133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7" name="Google Shape;587;g1066244c191_0_133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8" name="Google Shape;588;g1066244c191_0_133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9" name="Google Shape;589;g1066244c191_0_133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0" name="Google Shape;590;g1066244c191_0_133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1" name="Google Shape;591;g1066244c191_0_133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92" name="Google Shape;592;g1066244c191_0_133"/>
          <p:cNvGrpSpPr/>
          <p:nvPr/>
        </p:nvGrpSpPr>
        <p:grpSpPr>
          <a:xfrm>
            <a:off x="1242275" y="2378663"/>
            <a:ext cx="1088700" cy="830400"/>
            <a:chOff x="673150" y="2539788"/>
            <a:chExt cx="1088700" cy="830400"/>
          </a:xfrm>
        </p:grpSpPr>
        <p:sp>
          <p:nvSpPr>
            <p:cNvPr id="593" name="Google Shape;593;g1066244c191_0_133"/>
            <p:cNvSpPr/>
            <p:nvPr/>
          </p:nvSpPr>
          <p:spPr>
            <a:xfrm>
              <a:off x="673150" y="25397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rotWithShape="0" algn="bl" dir="708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Add other variables</a:t>
              </a:r>
              <a:endParaRPr b="1"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4" name="Google Shape;594;g1066244c191_0_133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5" name="Google Shape;595;g1066244c191_0_133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6" name="Google Shape;596;g1066244c191_0_133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7" name="Google Shape;597;g1066244c191_0_133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8" name="Google Shape;598;g1066244c191_0_133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9" name="Google Shape;599;g1066244c191_0_133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00" name="Google Shape;600;g1066244c191_0_133"/>
          <p:cNvGrpSpPr/>
          <p:nvPr/>
        </p:nvGrpSpPr>
        <p:grpSpPr>
          <a:xfrm>
            <a:off x="9836250" y="2306088"/>
            <a:ext cx="1088700" cy="830400"/>
            <a:chOff x="368350" y="2234988"/>
            <a:chExt cx="1088700" cy="830400"/>
          </a:xfrm>
        </p:grpSpPr>
        <p:sp>
          <p:nvSpPr>
            <p:cNvPr id="601" name="Google Shape;601;g1066244c191_0_133"/>
            <p:cNvSpPr/>
            <p:nvPr/>
          </p:nvSpPr>
          <p:spPr>
            <a:xfrm>
              <a:off x="368350" y="22349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rotWithShape="0" algn="bl" dir="708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Include ML or VR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2" name="Google Shape;602;g1066244c191_0_133"/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3" name="Google Shape;603;g1066244c191_0_133"/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4" name="Google Shape;604;g1066244c191_0_133"/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5" name="Google Shape;605;g1066244c191_0_133"/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6" name="Google Shape;606;g1066244c191_0_133"/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7" name="Google Shape;607;g1066244c191_0_133"/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08" name="Google Shape;608;g1066244c191_0_133"/>
          <p:cNvSpPr/>
          <p:nvPr/>
        </p:nvSpPr>
        <p:spPr>
          <a:xfrm flipH="1" rot="10800000">
            <a:off x="4819328" y="514742"/>
            <a:ext cx="826794" cy="4579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09" name="Google Shape;609;g1066244c191_0_133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g1066244c191_0_133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g1066244c191_0_133"/>
          <p:cNvSpPr/>
          <p:nvPr/>
        </p:nvSpPr>
        <p:spPr>
          <a:xfrm>
            <a:off x="265315" y="80232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 NOT use red color in the slides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g1066244c191_0_133"/>
          <p:cNvSpPr txBox="1"/>
          <p:nvPr/>
        </p:nvSpPr>
        <p:spPr>
          <a:xfrm>
            <a:off x="2745075" y="60521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accent2"/>
                </a:solidFill>
              </a:rPr>
              <a:t>Font size should be of at least 22 points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613" name="Google Shape;613;g1066244c191_0_133"/>
          <p:cNvSpPr/>
          <p:nvPr/>
        </p:nvSpPr>
        <p:spPr>
          <a:xfrm>
            <a:off x="7457802" y="6101983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-US">
                <a:solidFill>
                  <a:schemeClr val="accent2"/>
                </a:solidFill>
              </a:rPr>
              <a:t>You may add, remove or change some future work directions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g1066244c191_0_133"/>
          <p:cNvSpPr/>
          <p:nvPr/>
        </p:nvSpPr>
        <p:spPr>
          <a:xfrm>
            <a:off x="69002" y="3812733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-US">
                <a:solidFill>
                  <a:schemeClr val="accent2"/>
                </a:solidFill>
              </a:rPr>
              <a:t>Remove this</a:t>
            </a:r>
            <a:endParaRPr i="1">
              <a:solidFill>
                <a:schemeClr val="accent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-US">
                <a:solidFill>
                  <a:schemeClr val="accent2"/>
                </a:solidFill>
              </a:rPr>
              <a:t>slide if you</a:t>
            </a:r>
            <a:endParaRPr i="1">
              <a:solidFill>
                <a:schemeClr val="accent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-US">
                <a:solidFill>
                  <a:schemeClr val="accent2"/>
                </a:solidFill>
              </a:rPr>
              <a:t>study </a:t>
            </a:r>
            <a:endParaRPr i="1">
              <a:solidFill>
                <a:schemeClr val="accent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-US">
                <a:solidFill>
                  <a:schemeClr val="accent2"/>
                </a:solidFill>
              </a:rPr>
              <a:t>Mathematics</a:t>
            </a:r>
            <a:br>
              <a:rPr i="1" lang="en-US">
                <a:solidFill>
                  <a:schemeClr val="accent2"/>
                </a:solidFill>
              </a:rPr>
            </a:br>
            <a:r>
              <a:rPr i="1" lang="en-US">
                <a:solidFill>
                  <a:schemeClr val="accent2"/>
                </a:solidFill>
              </a:rPr>
              <a:t>Engineering</a:t>
            </a:r>
            <a:endParaRPr i="1">
              <a:solidFill>
                <a:schemeClr val="accent2"/>
              </a:solidFill>
            </a:endParaRPr>
          </a:p>
        </p:txBody>
      </p:sp>
      <p:sp>
        <p:nvSpPr>
          <p:cNvPr id="615" name="Google Shape;615;g1066244c191_0_133"/>
          <p:cNvSpPr/>
          <p:nvPr/>
        </p:nvSpPr>
        <p:spPr>
          <a:xfrm>
            <a:off x="5646138" y="802325"/>
            <a:ext cx="48270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-US">
                <a:solidFill>
                  <a:schemeClr val="accent2"/>
                </a:solidFill>
              </a:rPr>
              <a:t>Please, name the courses in which you could continue working on this project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g1066244c191_0_133"/>
          <p:cNvSpPr/>
          <p:nvPr/>
        </p:nvSpPr>
        <p:spPr>
          <a:xfrm flipH="1" rot="10800000">
            <a:off x="5050475" y="1024007"/>
            <a:ext cx="811836" cy="29446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17" name="Google Shape;617;g1066244c191_0_133"/>
          <p:cNvSpPr/>
          <p:nvPr/>
        </p:nvSpPr>
        <p:spPr>
          <a:xfrm rot="10800000">
            <a:off x="10334499" y="947808"/>
            <a:ext cx="806652" cy="43264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18" name="Google Shape;618;g1066244c191_0_133"/>
          <p:cNvSpPr/>
          <p:nvPr/>
        </p:nvSpPr>
        <p:spPr>
          <a:xfrm rot="-3788704">
            <a:off x="8003177" y="1401254"/>
            <a:ext cx="806653" cy="43264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19" name="Google Shape;619;g1066244c191_0_133"/>
          <p:cNvSpPr/>
          <p:nvPr/>
        </p:nvSpPr>
        <p:spPr>
          <a:xfrm>
            <a:off x="4407763" y="3990850"/>
            <a:ext cx="48270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-US">
                <a:solidFill>
                  <a:schemeClr val="accent2"/>
                </a:solidFill>
              </a:rPr>
              <a:t>Please, name what you could do, in following courses, to improve this project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g1066244c191_0_133"/>
          <p:cNvSpPr/>
          <p:nvPr/>
        </p:nvSpPr>
        <p:spPr>
          <a:xfrm flipH="1" rot="5763114">
            <a:off x="4821883" y="3386199"/>
            <a:ext cx="811824" cy="29443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21" name="Google Shape;621;g1066244c191_0_133"/>
          <p:cNvSpPr/>
          <p:nvPr/>
        </p:nvSpPr>
        <p:spPr>
          <a:xfrm flipH="1" rot="5763114">
            <a:off x="7260283" y="3386199"/>
            <a:ext cx="811824" cy="29443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22" name="Google Shape;622;g1066244c191_0_133"/>
          <p:cNvSpPr/>
          <p:nvPr/>
        </p:nvSpPr>
        <p:spPr>
          <a:xfrm flipH="1" rot="9163861">
            <a:off x="8936681" y="3462420"/>
            <a:ext cx="811824" cy="294405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Report Accepted on </a:t>
            </a:r>
            <a:r>
              <a:rPr b="1" lang="en-US" sz="2200">
                <a:solidFill>
                  <a:srgbClr val="FFFFFF"/>
                </a:solidFill>
              </a:rPr>
              <a:t>OSF.IO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10"/>
          <p:cNvSpPr/>
          <p:nvPr/>
        </p:nvSpPr>
        <p:spPr>
          <a:xfrm flipH="1" rot="10800000">
            <a:off x="4321521" y="468155"/>
            <a:ext cx="945756" cy="839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30" name="Google Shape;630;p10"/>
          <p:cNvSpPr/>
          <p:nvPr/>
        </p:nvSpPr>
        <p:spPr>
          <a:xfrm>
            <a:off x="48193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10"/>
          <p:cNvSpPr/>
          <p:nvPr/>
        </p:nvSpPr>
        <p:spPr>
          <a:xfrm>
            <a:off x="2623800" y="239328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the citation of the report</a:t>
            </a:r>
            <a:br>
              <a:rPr b="0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i="1" lang="en-US">
                <a:solidFill>
                  <a:schemeClr val="accent2"/>
                </a:solidFill>
              </a:rPr>
              <a:t>OSF PREPRINTS</a:t>
            </a: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and link. No, not in OSF projects, </a:t>
            </a:r>
            <a:r>
              <a:rPr i="1" lang="en-US">
                <a:solidFill>
                  <a:schemeClr val="accent2"/>
                </a:solidFill>
              </a:rPr>
              <a:t>but in OSF Preprints.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10"/>
          <p:cNvSpPr/>
          <p:nvPr/>
        </p:nvSpPr>
        <p:spPr>
          <a:xfrm flipH="1" rot="10800000">
            <a:off x="2087873" y="2769943"/>
            <a:ext cx="618840" cy="48951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33" name="Google Shape;633;p10"/>
          <p:cNvSpPr/>
          <p:nvPr/>
        </p:nvSpPr>
        <p:spPr>
          <a:xfrm>
            <a:off x="418325" y="3107875"/>
            <a:ext cx="61260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>
                <a:solidFill>
                  <a:srgbClr val="001E33"/>
                </a:solidFill>
              </a:rPr>
              <a:t>Julián Ramírez, Andrés Salazar, Simón Marín, Mauricio Toro. Energy and Storage Optimization in Precision Livestock Farming. Technical Report, Universidad EAFIT, 2021. https://doi.org/10.31219/osf.io/du8yt</a:t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10"/>
          <p:cNvSpPr/>
          <p:nvPr/>
        </p:nvSpPr>
        <p:spPr>
          <a:xfrm>
            <a:off x="2792826" y="5292075"/>
            <a:ext cx="35088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a</a:t>
            </a:r>
            <a:r>
              <a:rPr i="1" lang="en-US">
                <a:solidFill>
                  <a:schemeClr val="accent2"/>
                </a:solidFill>
              </a:rPr>
              <a:t> screenshot of your report published in osf.io and remove circle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 NOT use red color in the slides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10"/>
          <p:cNvSpPr/>
          <p:nvPr/>
        </p:nvSpPr>
        <p:spPr>
          <a:xfrm flipH="1">
            <a:off x="7253136" y="5414257"/>
            <a:ext cx="530658" cy="8330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38" name="Google Shape;638;p10"/>
          <p:cNvSpPr/>
          <p:nvPr/>
        </p:nvSpPr>
        <p:spPr>
          <a:xfrm>
            <a:off x="5509326" y="628115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teaching assistant and professor among the authors, please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9" name="Google Shape;639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1576" y="1829064"/>
            <a:ext cx="5550945" cy="3615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10"/>
          <p:cNvSpPr/>
          <p:nvPr/>
        </p:nvSpPr>
        <p:spPr>
          <a:xfrm flipH="1">
            <a:off x="5996711" y="4734282"/>
            <a:ext cx="530658" cy="8330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41" name="Google Shape;641;p10"/>
          <p:cNvSpPr txBox="1"/>
          <p:nvPr/>
        </p:nvSpPr>
        <p:spPr>
          <a:xfrm>
            <a:off x="926000" y="60463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accent2"/>
                </a:solidFill>
              </a:rPr>
              <a:t>Font size should be of at least 22 points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642" name="Google Shape;642;p10"/>
          <p:cNvSpPr/>
          <p:nvPr/>
        </p:nvSpPr>
        <p:spPr>
          <a:xfrm>
            <a:off x="4321529" y="105740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-US">
                <a:solidFill>
                  <a:schemeClr val="accent2"/>
                </a:solidFill>
              </a:rPr>
              <a:t>Remove this slide if you report was not </a:t>
            </a:r>
            <a:r>
              <a:rPr i="1" lang="en-US">
                <a:solidFill>
                  <a:schemeClr val="accent2"/>
                </a:solidFill>
              </a:rPr>
              <a:t>submitted</a:t>
            </a:r>
            <a:r>
              <a:rPr i="1" lang="en-US">
                <a:solidFill>
                  <a:schemeClr val="accent2"/>
                </a:solidFill>
              </a:rPr>
              <a:t> to OSF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10"/>
          <p:cNvSpPr/>
          <p:nvPr/>
        </p:nvSpPr>
        <p:spPr>
          <a:xfrm flipH="1" rot="9395086">
            <a:off x="716280" y="2541321"/>
            <a:ext cx="618825" cy="48952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44" name="Google Shape;644;p10"/>
          <p:cNvSpPr/>
          <p:nvPr/>
        </p:nvSpPr>
        <p:spPr>
          <a:xfrm>
            <a:off x="121679" y="19409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-US">
                <a:solidFill>
                  <a:schemeClr val="accent2"/>
                </a:solidFill>
              </a:rPr>
              <a:t>This is a citation example </a:t>
            </a:r>
            <a:br>
              <a:rPr i="1" lang="en-US">
                <a:solidFill>
                  <a:schemeClr val="accent2"/>
                </a:solidFill>
              </a:rPr>
            </a:br>
            <a:r>
              <a:rPr i="1" lang="en-US">
                <a:solidFill>
                  <a:schemeClr val="accent2"/>
                </a:solidFill>
              </a:rPr>
              <a:t>of a previous report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10"/>
          <p:cNvSpPr/>
          <p:nvPr/>
        </p:nvSpPr>
        <p:spPr>
          <a:xfrm flipH="1" rot="9395086">
            <a:off x="8474505" y="1542496"/>
            <a:ext cx="618825" cy="48952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46" name="Google Shape;646;p10"/>
          <p:cNvSpPr/>
          <p:nvPr/>
        </p:nvSpPr>
        <p:spPr>
          <a:xfrm>
            <a:off x="7879904" y="94210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-US">
                <a:solidFill>
                  <a:schemeClr val="accent2"/>
                </a:solidFill>
              </a:rPr>
              <a:t>This is a screenshot example </a:t>
            </a:r>
            <a:br>
              <a:rPr i="1" lang="en-US">
                <a:solidFill>
                  <a:schemeClr val="accent2"/>
                </a:solidFill>
              </a:rPr>
            </a:br>
            <a:r>
              <a:rPr i="1" lang="en-US">
                <a:solidFill>
                  <a:schemeClr val="accent2"/>
                </a:solidFill>
              </a:rPr>
              <a:t>of a previous report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10"/>
          <p:cNvSpPr/>
          <p:nvPr/>
        </p:nvSpPr>
        <p:spPr>
          <a:xfrm>
            <a:off x="6751675" y="1710075"/>
            <a:ext cx="1339800" cy="424800"/>
          </a:xfrm>
          <a:prstGeom prst="ellipse">
            <a:avLst/>
          </a:prstGeom>
          <a:noFill/>
          <a:ln cap="flat" cmpd="sng" w="19050">
            <a:solidFill>
              <a:srgbClr val="ED7D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gadd317ae2b_0_117"/>
          <p:cNvPicPr preferRelativeResize="0"/>
          <p:nvPr/>
        </p:nvPicPr>
        <p:blipFill rotWithShape="1">
          <a:blip r:embed="rId3">
            <a:alphaModFix/>
          </a:blip>
          <a:srcRect b="0" l="20134" r="0" t="0"/>
          <a:stretch/>
        </p:blipFill>
        <p:spPr>
          <a:xfrm>
            <a:off x="-47400" y="0"/>
            <a:ext cx="9787201" cy="6893125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gadd317ae2b_0_117"/>
          <p:cNvSpPr/>
          <p:nvPr/>
        </p:nvSpPr>
        <p:spPr>
          <a:xfrm>
            <a:off x="-53831" y="-8709"/>
            <a:ext cx="12254400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57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5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Supported by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The first two authors </a:t>
            </a:r>
            <a:r>
              <a:rPr lang="en-US" sz="2200">
                <a:solidFill>
                  <a:srgbClr val="001E33"/>
                </a:solidFill>
              </a:rPr>
              <a:t>were</a:t>
            </a: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supported by  Sapiencia grant, financed by Medellín municipality. All the authors would like to thank the "Vicerrectoría de Descubrimiento y Creación", of Universidad EAFIT, for their support on this research.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Please do not forget the acknowledgements to your scholarship (if you have one) Other</a:t>
            </a:r>
            <a:r>
              <a:rPr i="1" lang="en-US">
                <a:solidFill>
                  <a:schemeClr val="accent2"/>
                </a:solidFill>
              </a:rPr>
              <a:t>wise, for who pays your </a:t>
            </a:r>
            <a:r>
              <a:rPr i="1" lang="en-US">
                <a:solidFill>
                  <a:schemeClr val="accent2"/>
                </a:solidFill>
              </a:rPr>
              <a:t>tuition</a:t>
            </a:r>
            <a:r>
              <a:rPr i="1" lang="en-US">
                <a:solidFill>
                  <a:schemeClr val="accent2"/>
                </a:solidFill>
              </a:rPr>
              <a:t> fee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gadd317ae2b_0_117"/>
          <p:cNvSpPr/>
          <p:nvPr/>
        </p:nvSpPr>
        <p:spPr>
          <a:xfrm rot="10800000">
            <a:off x="6307580" y="3556275"/>
            <a:ext cx="324270" cy="84304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57" name="Google Shape;657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 NOT use red color in the slides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gadd317ae2b_0_117"/>
          <p:cNvSpPr txBox="1"/>
          <p:nvPr/>
        </p:nvSpPr>
        <p:spPr>
          <a:xfrm>
            <a:off x="8236550" y="60702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accent2"/>
                </a:solidFill>
              </a:rPr>
              <a:t>Font size should be of at least 22 points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659" name="Google Shape;659;gadd317ae2b_0_117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gadd317ae2b_0_117"/>
          <p:cNvSpPr/>
          <p:nvPr/>
        </p:nvSpPr>
        <p:spPr>
          <a:xfrm flipH="1" rot="10800000">
            <a:off x="2539475" y="566310"/>
            <a:ext cx="800658" cy="76383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61" name="Google Shape;661;gadd317ae2b_0_117"/>
          <p:cNvSpPr/>
          <p:nvPr/>
        </p:nvSpPr>
        <p:spPr>
          <a:xfrm>
            <a:off x="2950660" y="11987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-US">
                <a:solidFill>
                  <a:srgbClr val="B45F06"/>
                </a:solidFill>
              </a:rPr>
              <a:t>You may change this photograph</a:t>
            </a:r>
            <a:endParaRPr b="0" i="0" sz="1400" u="none" cap="none" strike="noStrike"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"/>
          <p:cNvSpPr/>
          <p:nvPr/>
        </p:nvSpPr>
        <p:spPr>
          <a:xfrm>
            <a:off x="265320" y="376920"/>
            <a:ext cx="268056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Presentation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"/>
          <p:cNvSpPr/>
          <p:nvPr/>
        </p:nvSpPr>
        <p:spPr>
          <a:xfrm flipH="1" rot="10800000">
            <a:off x="2829600" y="206772"/>
            <a:ext cx="919620" cy="29581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04" name="Google Shape;204;p2"/>
          <p:cNvSpPr/>
          <p:nvPr/>
        </p:nvSpPr>
        <p:spPr>
          <a:xfrm>
            <a:off x="3280080" y="31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6" name="Google Shape;206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2"/>
            <p:cNvSpPr/>
            <p:nvPr/>
          </p:nvSpPr>
          <p:spPr>
            <a:xfrm>
              <a:off x="9052560" y="1645920"/>
              <a:ext cx="2833920" cy="2742480"/>
            </a:xfrm>
            <a:custGeom>
              <a:rect b="b" l="l" r="r" t="t"/>
              <a:pathLst>
                <a:path extrusionOk="0" h="7621" w="7875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2"/>
          <p:cNvSpPr/>
          <p:nvPr/>
        </p:nvSpPr>
        <p:spPr>
          <a:xfrm>
            <a:off x="728640" y="1900800"/>
            <a:ext cx="2102100" cy="219360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9349125" y="4180675"/>
            <a:ext cx="23388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</a:rPr>
              <a:t>Mauricio</a:t>
            </a:r>
            <a:endParaRPr b="1" i="0" sz="2200" u="none" cap="none" strike="noStrike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</a:rPr>
              <a:t>Toro</a:t>
            </a:r>
            <a:endParaRPr b="1" i="0" sz="2200" u="none" cap="none" strike="noStrike">
              <a:solidFill>
                <a:srgbClr val="001E3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001E33"/>
                </a:solidFill>
              </a:rPr>
              <a:t>Data preparation</a:t>
            </a:r>
            <a:endParaRPr sz="2200">
              <a:solidFill>
                <a:srgbClr val="001E33"/>
              </a:solidFill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3551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</a:rPr>
              <a:t>Second author</a:t>
            </a:r>
            <a:endParaRPr b="1" i="0" sz="2200" u="none" cap="none" strike="noStrike">
              <a:solidFill>
                <a:srgbClr val="001E3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001E33"/>
                </a:solidFill>
              </a:rPr>
              <a:t>what did you do?</a:t>
            </a:r>
            <a:endParaRPr sz="2200">
              <a:solidFill>
                <a:srgbClr val="001E3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635040" y="4180680"/>
            <a:ext cx="219276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</a:rPr>
              <a:t>First author</a:t>
            </a:r>
            <a:endParaRPr b="1" i="0" sz="2200" u="none" cap="none" strike="noStrike">
              <a:solidFill>
                <a:srgbClr val="001E3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001E33"/>
                </a:solidFill>
              </a:rPr>
              <a:t>what did you do?</a:t>
            </a:r>
            <a:endParaRPr sz="2200">
              <a:solidFill>
                <a:srgbClr val="001E33"/>
              </a:solidFill>
            </a:endParaRPr>
          </a:p>
        </p:txBody>
      </p:sp>
      <p:sp>
        <p:nvSpPr>
          <p:cNvPr id="213" name="Google Shape;213;p2"/>
          <p:cNvSpPr/>
          <p:nvPr/>
        </p:nvSpPr>
        <p:spPr>
          <a:xfrm>
            <a:off x="3135855" y="1064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Put a smiling picture and</a:t>
            </a:r>
            <a:br>
              <a:rPr b="0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your name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"/>
          <p:cNvSpPr/>
          <p:nvPr/>
        </p:nvSpPr>
        <p:spPr>
          <a:xfrm flipH="1" rot="10800000">
            <a:off x="2555175" y="1727038"/>
            <a:ext cx="774144" cy="29581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15" name="Google Shape;215;p2"/>
          <p:cNvSpPr/>
          <p:nvPr/>
        </p:nvSpPr>
        <p:spPr>
          <a:xfrm>
            <a:off x="1924350" y="5292650"/>
            <a:ext cx="3223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-US">
                <a:solidFill>
                  <a:schemeClr val="accent2"/>
                </a:solidFill>
              </a:rPr>
              <a:t>Please, include what was your contribution to this work (</a:t>
            </a:r>
            <a:r>
              <a:rPr b="1" i="1" lang="en-US">
                <a:solidFill>
                  <a:schemeClr val="accent2"/>
                </a:solidFill>
              </a:rPr>
              <a:t>2-3 words</a:t>
            </a:r>
            <a:r>
              <a:rPr i="1" lang="en-US">
                <a:solidFill>
                  <a:schemeClr val="accent2"/>
                </a:solidFill>
              </a:rPr>
              <a:t>)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"/>
          <p:cNvSpPr/>
          <p:nvPr/>
        </p:nvSpPr>
        <p:spPr>
          <a:xfrm rot="10800000">
            <a:off x="4018650" y="1644327"/>
            <a:ext cx="637686" cy="42865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17" name="Google Shape;217;p2"/>
          <p:cNvSpPr/>
          <p:nvPr/>
        </p:nvSpPr>
        <p:spPr>
          <a:xfrm>
            <a:off x="9692640" y="85572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first deliverable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"/>
          <p:cNvSpPr/>
          <p:nvPr/>
        </p:nvSpPr>
        <p:spPr>
          <a:xfrm>
            <a:off x="815040" y="6160680"/>
            <a:ext cx="6915240" cy="4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http://github.com/</a:t>
            </a: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yourUserName/proyecto/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001E33"/>
                </a:solidFill>
              </a:rPr>
              <a:t>Andrea</a:t>
            </a:r>
            <a:br>
              <a:rPr b="1" lang="en-US" sz="2200">
                <a:solidFill>
                  <a:srgbClr val="001E33"/>
                </a:solidFill>
              </a:rPr>
            </a:br>
            <a:r>
              <a:rPr b="1" lang="en-US" sz="2200">
                <a:solidFill>
                  <a:srgbClr val="001E33"/>
                </a:solidFill>
              </a:rPr>
              <a:t>Serna</a:t>
            </a:r>
            <a:endParaRPr b="1" sz="2200">
              <a:solidFill>
                <a:srgbClr val="001E3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001E33"/>
                </a:solidFill>
              </a:rPr>
              <a:t>Literature review</a:t>
            </a:r>
            <a:endParaRPr sz="2200">
              <a:solidFill>
                <a:srgbClr val="001E3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"/>
          <p:cNvSpPr/>
          <p:nvPr/>
        </p:nvSpPr>
        <p:spPr>
          <a:xfrm>
            <a:off x="7682150" y="604527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the URL where</a:t>
            </a:r>
            <a:b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your project is located</a:t>
            </a:r>
            <a:endParaRPr b="0" i="1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-US">
                <a:solidFill>
                  <a:schemeClr val="accent2"/>
                </a:solidFill>
              </a:rPr>
              <a:t>and remove the circle</a:t>
            </a:r>
            <a:endParaRPr i="1">
              <a:solidFill>
                <a:schemeClr val="accent2"/>
              </a:solidFill>
            </a:endParaRPr>
          </a:p>
        </p:txBody>
      </p:sp>
      <p:sp>
        <p:nvSpPr>
          <p:cNvPr id="222" name="Google Shape;222;p2"/>
          <p:cNvSpPr/>
          <p:nvPr/>
        </p:nvSpPr>
        <p:spPr>
          <a:xfrm>
            <a:off x="6996626" y="6335156"/>
            <a:ext cx="1009314" cy="9779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23" name="Google Shape;223;p2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 NOT use red color in the slides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2"/>
          <p:cNvGrpSpPr/>
          <p:nvPr/>
        </p:nvGrpSpPr>
        <p:grpSpPr>
          <a:xfrm>
            <a:off x="5971272" y="1633070"/>
            <a:ext cx="3383640" cy="2652120"/>
            <a:chOff x="3165097" y="1342520"/>
            <a:chExt cx="3383640" cy="2652120"/>
          </a:xfrm>
        </p:grpSpPr>
        <p:pic>
          <p:nvPicPr>
            <p:cNvPr id="225" name="Google Shape;225;p2"/>
            <p:cNvPicPr preferRelativeResize="0"/>
            <p:nvPr/>
          </p:nvPicPr>
          <p:blipFill rotWithShape="1">
            <a:blip r:embed="rId7">
              <a:alphaModFix/>
            </a:blip>
            <a:srcRect b="16687" l="0" r="0" t="0"/>
            <a:stretch/>
          </p:blipFill>
          <p:spPr>
            <a:xfrm>
              <a:off x="3828475" y="1645926"/>
              <a:ext cx="2056877" cy="2284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2"/>
            <p:cNvSpPr/>
            <p:nvPr/>
          </p:nvSpPr>
          <p:spPr>
            <a:xfrm>
              <a:off x="3165097" y="1342520"/>
              <a:ext cx="3383640" cy="2652120"/>
            </a:xfrm>
            <a:custGeom>
              <a:rect b="b" l="l" r="r" t="t"/>
              <a:pathLst>
                <a:path extrusionOk="0" h="7367" w="9399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7" name="Google Shape;227;p2"/>
          <p:cNvSpPr/>
          <p:nvPr/>
        </p:nvSpPr>
        <p:spPr>
          <a:xfrm>
            <a:off x="3261725" y="6188925"/>
            <a:ext cx="2114700" cy="424800"/>
          </a:xfrm>
          <a:prstGeom prst="ellipse">
            <a:avLst/>
          </a:prstGeom>
          <a:noFill/>
          <a:ln cap="flat" cmpd="sng" w="19050">
            <a:solidFill>
              <a:srgbClr val="ED7D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D7D31"/>
              </a:solidFill>
            </a:endParaRPr>
          </a:p>
        </p:txBody>
      </p:sp>
      <p:sp>
        <p:nvSpPr>
          <p:cNvPr id="228" name="Google Shape;228;p2"/>
          <p:cNvSpPr/>
          <p:nvPr/>
        </p:nvSpPr>
        <p:spPr>
          <a:xfrm>
            <a:off x="674065" y="27891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>
                <a:solidFill>
                  <a:schemeClr val="accent2"/>
                </a:solidFill>
              </a:rPr>
              <a:t>If possible, include female student first</a:t>
            </a:r>
            <a:endParaRPr b="1" i="0" sz="1400" u="none" cap="none" strike="noStrike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" y="1075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6"/>
          <p:cNvSpPr/>
          <p:nvPr/>
        </p:nvSpPr>
        <p:spPr>
          <a:xfrm>
            <a:off x="265320" y="376920"/>
            <a:ext cx="329904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FFFFFF"/>
                </a:solidFill>
              </a:rPr>
              <a:t>Problem Statement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6"/>
          <p:cNvSpPr/>
          <p:nvPr/>
        </p:nvSpPr>
        <p:spPr>
          <a:xfrm flipH="1" rot="10800000">
            <a:off x="3125012" y="544355"/>
            <a:ext cx="1136430" cy="839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36" name="Google Shape;236;p6"/>
          <p:cNvSpPr/>
          <p:nvPr/>
        </p:nvSpPr>
        <p:spPr>
          <a:xfrm>
            <a:off x="37372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6"/>
          <p:cNvSpPr/>
          <p:nvPr/>
        </p:nvSpPr>
        <p:spPr>
          <a:xfrm>
            <a:off x="8163950" y="54435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</a:t>
            </a:r>
            <a:r>
              <a:rPr i="1" lang="en-US">
                <a:solidFill>
                  <a:schemeClr val="accent2"/>
                </a:solidFill>
              </a:rPr>
              <a:t>first</a:t>
            </a: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deliverable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6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001E33"/>
                </a:solidFill>
              </a:rPr>
              <a:t>Streets </a:t>
            </a:r>
            <a:endParaRPr b="1" sz="2200">
              <a:solidFill>
                <a:srgbClr val="001E3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001E33"/>
                </a:solidFill>
              </a:rPr>
              <a:t>of Medellín, </a:t>
            </a:r>
            <a:br>
              <a:rPr b="1" lang="en-US" sz="2200">
                <a:solidFill>
                  <a:srgbClr val="001E33"/>
                </a:solidFill>
              </a:rPr>
            </a:br>
            <a:r>
              <a:rPr b="1" lang="en-US" sz="2200">
                <a:solidFill>
                  <a:srgbClr val="001E33"/>
                </a:solidFill>
              </a:rPr>
              <a:t>Origin and </a:t>
            </a:r>
            <a:br>
              <a:rPr b="1" lang="en-US" sz="2200">
                <a:solidFill>
                  <a:srgbClr val="001E33"/>
                </a:solidFill>
              </a:rPr>
            </a:br>
            <a:r>
              <a:rPr b="1" lang="en-US" sz="2200">
                <a:solidFill>
                  <a:srgbClr val="001E33"/>
                </a:solidFill>
              </a:rPr>
              <a:t>Destination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6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Perhaps you do not need</a:t>
            </a:r>
            <a:b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 change anything in this slide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6"/>
          <p:cNvSpPr/>
          <p:nvPr/>
        </p:nvSpPr>
        <p:spPr>
          <a:xfrm>
            <a:off x="4435001" y="5216481"/>
            <a:ext cx="1009314" cy="9779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41" name="Google Shape;241;p6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 NOT use red color in the slides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6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fmla="val 25000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1"/>
                </a:solidFill>
              </a:rPr>
              <a:t>Constrained</a:t>
            </a:r>
            <a:r>
              <a:rPr b="1" lang="en-US" sz="2100">
                <a:solidFill>
                  <a:schemeClr val="lt1"/>
                </a:solidFill>
              </a:rPr>
              <a:t> Shortest Path Algorithm</a:t>
            </a:r>
            <a:endParaRPr b="1" sz="2100">
              <a:solidFill>
                <a:schemeClr val="lt1"/>
              </a:solidFill>
            </a:endParaRPr>
          </a:p>
        </p:txBody>
      </p:sp>
      <p:cxnSp>
        <p:nvCxnSpPr>
          <p:cNvPr id="243" name="Google Shape;243;p6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6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6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6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6"/>
          <p:cNvSpPr/>
          <p:nvPr/>
        </p:nvSpPr>
        <p:spPr>
          <a:xfrm>
            <a:off x="8325537" y="424102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500">
                <a:solidFill>
                  <a:srgbClr val="001E33"/>
                </a:solidFill>
              </a:rPr>
              <a:t>Constrained</a:t>
            </a:r>
            <a:r>
              <a:rPr b="1" lang="en-US" sz="2500">
                <a:solidFill>
                  <a:srgbClr val="001E33"/>
                </a:solidFill>
              </a:rPr>
              <a:t> </a:t>
            </a:r>
            <a:endParaRPr b="1" sz="2500">
              <a:solidFill>
                <a:srgbClr val="001E3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001E33"/>
                </a:solidFill>
              </a:rPr>
              <a:t>Shortest</a:t>
            </a:r>
            <a:endParaRPr b="1" sz="2200">
              <a:solidFill>
                <a:srgbClr val="001E3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001E33"/>
                </a:solidFill>
              </a:rPr>
              <a:t>Paths</a:t>
            </a:r>
            <a:endParaRPr b="1" sz="2200">
              <a:solidFill>
                <a:srgbClr val="001E3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6"/>
          <p:cNvPicPr preferRelativeResize="0"/>
          <p:nvPr/>
        </p:nvPicPr>
        <p:blipFill rotWithShape="1">
          <a:blip r:embed="rId4">
            <a:alphaModFix/>
          </a:blip>
          <a:srcRect b="0" l="6175" r="19325" t="4461"/>
          <a:stretch/>
        </p:blipFill>
        <p:spPr>
          <a:xfrm>
            <a:off x="895000" y="1560662"/>
            <a:ext cx="2932500" cy="2507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6"/>
          <p:cNvPicPr preferRelativeResize="0"/>
          <p:nvPr/>
        </p:nvPicPr>
        <p:blipFill rotWithShape="1">
          <a:blip r:embed="rId4">
            <a:alphaModFix/>
          </a:blip>
          <a:srcRect b="0" l="6175" r="19325" t="4461"/>
          <a:stretch/>
        </p:blipFill>
        <p:spPr>
          <a:xfrm>
            <a:off x="8716175" y="1605912"/>
            <a:ext cx="2932500" cy="250732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6"/>
          <p:cNvSpPr/>
          <p:nvPr/>
        </p:nvSpPr>
        <p:spPr>
          <a:xfrm>
            <a:off x="10111689" y="2578900"/>
            <a:ext cx="332475" cy="690550"/>
          </a:xfrm>
          <a:custGeom>
            <a:rect b="b" l="l" r="r" t="t"/>
            <a:pathLst>
              <a:path extrusionOk="0" h="27622" w="13299">
                <a:moveTo>
                  <a:pt x="4917" y="27622"/>
                </a:moveTo>
                <a:cubicBezTo>
                  <a:pt x="3714" y="25942"/>
                  <a:pt x="6442" y="23083"/>
                  <a:pt x="5202" y="21431"/>
                </a:cubicBezTo>
                <a:cubicBezTo>
                  <a:pt x="4025" y="19863"/>
                  <a:pt x="-417" y="20477"/>
                  <a:pt x="59" y="18574"/>
                </a:cubicBezTo>
                <a:cubicBezTo>
                  <a:pt x="1903" y="11198"/>
                  <a:pt x="8876" y="6185"/>
                  <a:pt x="13299" y="0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1" name="Google Shape;251;p6"/>
          <p:cNvSpPr/>
          <p:nvPr/>
        </p:nvSpPr>
        <p:spPr>
          <a:xfrm>
            <a:off x="10403775" y="2523250"/>
            <a:ext cx="80100" cy="84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6"/>
          <p:cNvSpPr/>
          <p:nvPr/>
        </p:nvSpPr>
        <p:spPr>
          <a:xfrm>
            <a:off x="10198500" y="3248300"/>
            <a:ext cx="80100" cy="84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6"/>
          <p:cNvSpPr/>
          <p:nvPr/>
        </p:nvSpPr>
        <p:spPr>
          <a:xfrm>
            <a:off x="8619325" y="2370725"/>
            <a:ext cx="80100" cy="84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6"/>
          <p:cNvSpPr/>
          <p:nvPr/>
        </p:nvSpPr>
        <p:spPr>
          <a:xfrm>
            <a:off x="8414050" y="3095775"/>
            <a:ext cx="80100" cy="84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6"/>
          <p:cNvSpPr/>
          <p:nvPr/>
        </p:nvSpPr>
        <p:spPr>
          <a:xfrm>
            <a:off x="2523325" y="2523125"/>
            <a:ext cx="80100" cy="84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6"/>
          <p:cNvSpPr/>
          <p:nvPr/>
        </p:nvSpPr>
        <p:spPr>
          <a:xfrm>
            <a:off x="2318050" y="3248175"/>
            <a:ext cx="80100" cy="84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g105e9140ba5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5e9140ba5_0_31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FFFFFF"/>
                </a:solidFill>
              </a:rPr>
              <a:t>First Algorithm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105e9140ba5_0_31"/>
          <p:cNvSpPr/>
          <p:nvPr/>
        </p:nvSpPr>
        <p:spPr>
          <a:xfrm flipH="1" rot="10800000">
            <a:off x="2744012" y="544355"/>
            <a:ext cx="1136430" cy="839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64" name="Google Shape;264;g105e9140ba5_0_31"/>
          <p:cNvSpPr/>
          <p:nvPr/>
        </p:nvSpPr>
        <p:spPr>
          <a:xfrm>
            <a:off x="33562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105e9140ba5_0_3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second  deliverable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g105e9140ba5_0_31"/>
          <p:cNvGrpSpPr/>
          <p:nvPr/>
        </p:nvGrpSpPr>
        <p:grpSpPr>
          <a:xfrm>
            <a:off x="1886475" y="2042950"/>
            <a:ext cx="1337625" cy="2131500"/>
            <a:chOff x="10299150" y="1494000"/>
            <a:chExt cx="1337625" cy="2131500"/>
          </a:xfrm>
        </p:grpSpPr>
        <p:sp>
          <p:nvSpPr>
            <p:cNvPr id="267" name="Google Shape;267;g105e9140ba5_0_3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105e9140ba5_0_3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105e9140ba5_0_3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g105e9140ba5_0_3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105e9140ba5_0_3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105e9140ba5_0_3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105e9140ba5_0_3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105e9140ba5_0_3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105e9140ba5_0_3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6" name="Google Shape;276;g105e9140ba5_0_31"/>
            <p:cNvCxnSpPr>
              <a:stCxn id="267" idx="5"/>
              <a:endCxn id="272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77" name="Google Shape;277;g105e9140ba5_0_31"/>
            <p:cNvCxnSpPr>
              <a:stCxn id="268" idx="6"/>
              <a:endCxn id="270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78" name="Google Shape;278;g105e9140ba5_0_31"/>
            <p:cNvCxnSpPr>
              <a:stCxn id="269" idx="6"/>
              <a:endCxn id="271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79" name="Google Shape;279;g105e9140ba5_0_31"/>
            <p:cNvCxnSpPr>
              <a:stCxn id="275" idx="7"/>
              <a:endCxn id="271" idx="3"/>
            </p:cNvCxnSpPr>
            <p:nvPr/>
          </p:nvCxnSpPr>
          <p:spPr>
            <a:xfrm flipH="1" rot="10800000">
              <a:off x="10534475" y="3200029"/>
              <a:ext cx="338400" cy="1671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0" name="Google Shape;280;g105e9140ba5_0_31"/>
            <p:cNvCxnSpPr>
              <a:stCxn id="269" idx="7"/>
              <a:endCxn id="270" idx="2"/>
            </p:cNvCxnSpPr>
            <p:nvPr/>
          </p:nvCxnSpPr>
          <p:spPr>
            <a:xfrm flipH="1" rot="10800000">
              <a:off x="10534475" y="2559829"/>
              <a:ext cx="298200" cy="1977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1" name="Google Shape;281;g105e9140ba5_0_31"/>
            <p:cNvCxnSpPr>
              <a:stCxn id="268" idx="7"/>
              <a:endCxn id="272" idx="3"/>
            </p:cNvCxnSpPr>
            <p:nvPr/>
          </p:nvCxnSpPr>
          <p:spPr>
            <a:xfrm flipH="1" rot="10800000">
              <a:off x="10534475" y="2057029"/>
              <a:ext cx="338400" cy="909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2" name="Google Shape;282;g105e9140ba5_0_31"/>
            <p:cNvCxnSpPr>
              <a:stCxn id="270" idx="7"/>
              <a:endCxn id="274" idx="2"/>
            </p:cNvCxnSpPr>
            <p:nvPr/>
          </p:nvCxnSpPr>
          <p:spPr>
            <a:xfrm flipH="1" rot="10800000">
              <a:off x="11067875" y="2176729"/>
              <a:ext cx="293100" cy="2760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3" name="Google Shape;283;g105e9140ba5_0_31"/>
            <p:cNvCxnSpPr>
              <a:stCxn id="272" idx="5"/>
              <a:endCxn id="273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4" name="Google Shape;284;g105e9140ba5_0_31"/>
            <p:cNvCxnSpPr>
              <a:stCxn id="271" idx="6"/>
              <a:endCxn id="273" idx="2"/>
            </p:cNvCxnSpPr>
            <p:nvPr/>
          </p:nvCxnSpPr>
          <p:spPr>
            <a:xfrm flipH="1" rot="10800000">
              <a:off x="11108250" y="2869650"/>
              <a:ext cx="252900" cy="2235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5" name="Google Shape;285;g105e9140ba5_0_31"/>
            <p:cNvCxnSpPr>
              <a:stCxn id="270" idx="6"/>
              <a:endCxn id="273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6" name="Google Shape;286;g105e9140ba5_0_31"/>
            <p:cNvCxnSpPr>
              <a:stCxn id="271" idx="7"/>
              <a:endCxn id="274" idx="3"/>
            </p:cNvCxnSpPr>
            <p:nvPr/>
          </p:nvCxnSpPr>
          <p:spPr>
            <a:xfrm flipH="1" rot="10800000">
              <a:off x="11067875" y="2283529"/>
              <a:ext cx="333600" cy="7026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287" name="Google Shape;287;g105e9140ba5_0_31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001E33"/>
                </a:solidFill>
              </a:rPr>
              <a:t>Streets </a:t>
            </a:r>
            <a:endParaRPr b="1" sz="2200">
              <a:solidFill>
                <a:srgbClr val="001E3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001E33"/>
                </a:solidFill>
              </a:rPr>
              <a:t>of Medellín, </a:t>
            </a:r>
            <a:br>
              <a:rPr b="1" lang="en-US" sz="2200">
                <a:solidFill>
                  <a:srgbClr val="001E33"/>
                </a:solidFill>
              </a:rPr>
            </a:br>
            <a:r>
              <a:rPr b="1" lang="en-US" sz="2200">
                <a:solidFill>
                  <a:srgbClr val="001E33"/>
                </a:solidFill>
              </a:rPr>
              <a:t>Origin and </a:t>
            </a:r>
            <a:br>
              <a:rPr b="1" lang="en-US" sz="2200">
                <a:solidFill>
                  <a:srgbClr val="001E33"/>
                </a:solidFill>
              </a:rPr>
            </a:br>
            <a:r>
              <a:rPr b="1" lang="en-US" sz="2200">
                <a:solidFill>
                  <a:srgbClr val="001E33"/>
                </a:solidFill>
              </a:rPr>
              <a:t>Destination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05e9140ba5_0_31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-US">
                <a:solidFill>
                  <a:schemeClr val="accent2"/>
                </a:solidFill>
              </a:rPr>
              <a:t>Add the name of your</a:t>
            </a:r>
            <a:br>
              <a:rPr i="1" lang="en-US">
                <a:solidFill>
                  <a:schemeClr val="accent2"/>
                </a:solidFill>
              </a:rPr>
            </a:br>
            <a:r>
              <a:rPr i="1" lang="en-US">
                <a:solidFill>
                  <a:schemeClr val="accent2"/>
                </a:solidFill>
              </a:rPr>
              <a:t>algorithm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105e9140ba5_0_31"/>
          <p:cNvSpPr/>
          <p:nvPr/>
        </p:nvSpPr>
        <p:spPr>
          <a:xfrm flipH="1">
            <a:off x="5338488" y="4414727"/>
            <a:ext cx="420498" cy="13939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90" name="Google Shape;290;g105e9140ba5_0_31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 NOT use red color in the slides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05e9140ba5_0_31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fmla="val 25000" name="adj"/>
            </a:avLst>
          </a:prstGeom>
          <a:solidFill>
            <a:srgbClr val="ED7D3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01E33"/>
                </a:solidFill>
              </a:rPr>
              <a:t>Please, write the name of your algorithm</a:t>
            </a:r>
            <a:endParaRPr b="1" sz="2100">
              <a:solidFill>
                <a:srgbClr val="001E33"/>
              </a:solidFill>
            </a:endParaRPr>
          </a:p>
        </p:txBody>
      </p:sp>
      <p:cxnSp>
        <p:nvCxnSpPr>
          <p:cNvPr id="292" name="Google Shape;292;g105e9140ba5_0_31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g105e9140ba5_0_31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g105e9140ba5_0_31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95" name="Google Shape;295;g105e9140ba5_0_31"/>
          <p:cNvGrpSpPr/>
          <p:nvPr/>
        </p:nvGrpSpPr>
        <p:grpSpPr>
          <a:xfrm>
            <a:off x="9309025" y="2042950"/>
            <a:ext cx="1337625" cy="2131500"/>
            <a:chOff x="10299150" y="1494000"/>
            <a:chExt cx="1337625" cy="2131500"/>
          </a:xfrm>
        </p:grpSpPr>
        <p:sp>
          <p:nvSpPr>
            <p:cNvPr id="296" name="Google Shape;296;g105e9140ba5_0_3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105e9140ba5_0_3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105e9140ba5_0_3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105e9140ba5_0_3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105e9140ba5_0_3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105e9140ba5_0_3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105e9140ba5_0_3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105e9140ba5_0_3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105e9140ba5_0_3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5" name="Google Shape;305;g105e9140ba5_0_31"/>
            <p:cNvCxnSpPr>
              <a:stCxn id="296" idx="5"/>
              <a:endCxn id="30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06" name="Google Shape;306;g105e9140ba5_0_31"/>
            <p:cNvCxnSpPr>
              <a:stCxn id="297" idx="6"/>
              <a:endCxn id="29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cap="flat" cmpd="sng" w="38100">
              <a:solidFill>
                <a:srgbClr val="ED7D3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07" name="Google Shape;307;g105e9140ba5_0_31"/>
            <p:cNvCxnSpPr>
              <a:stCxn id="298" idx="6"/>
              <a:endCxn id="30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08" name="Google Shape;308;g105e9140ba5_0_31"/>
            <p:cNvCxnSpPr>
              <a:stCxn id="304" idx="7"/>
              <a:endCxn id="300" idx="3"/>
            </p:cNvCxnSpPr>
            <p:nvPr/>
          </p:nvCxnSpPr>
          <p:spPr>
            <a:xfrm flipH="1" rot="10800000">
              <a:off x="10534475" y="3200029"/>
              <a:ext cx="338400" cy="1671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09" name="Google Shape;309;g105e9140ba5_0_31"/>
            <p:cNvCxnSpPr>
              <a:stCxn id="298" idx="7"/>
              <a:endCxn id="299" idx="2"/>
            </p:cNvCxnSpPr>
            <p:nvPr/>
          </p:nvCxnSpPr>
          <p:spPr>
            <a:xfrm flipH="1" rot="10800000">
              <a:off x="10534475" y="2559829"/>
              <a:ext cx="298200" cy="1977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10" name="Google Shape;310;g105e9140ba5_0_31"/>
            <p:cNvCxnSpPr>
              <a:stCxn id="297" idx="7"/>
              <a:endCxn id="301" idx="3"/>
            </p:cNvCxnSpPr>
            <p:nvPr/>
          </p:nvCxnSpPr>
          <p:spPr>
            <a:xfrm flipH="1" rot="10800000">
              <a:off x="10534475" y="2057029"/>
              <a:ext cx="338400" cy="909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11" name="Google Shape;311;g105e9140ba5_0_31"/>
            <p:cNvCxnSpPr>
              <a:stCxn id="299" idx="7"/>
              <a:endCxn id="303" idx="2"/>
            </p:cNvCxnSpPr>
            <p:nvPr/>
          </p:nvCxnSpPr>
          <p:spPr>
            <a:xfrm flipH="1" rot="10800000">
              <a:off x="11067875" y="2176729"/>
              <a:ext cx="293100" cy="2760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12" name="Google Shape;312;g105e9140ba5_0_31"/>
            <p:cNvCxnSpPr>
              <a:stCxn id="301" idx="5"/>
              <a:endCxn id="30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13" name="Google Shape;313;g105e9140ba5_0_31"/>
            <p:cNvCxnSpPr>
              <a:stCxn id="300" idx="6"/>
              <a:endCxn id="302" idx="2"/>
            </p:cNvCxnSpPr>
            <p:nvPr/>
          </p:nvCxnSpPr>
          <p:spPr>
            <a:xfrm flipH="1" rot="10800000">
              <a:off x="11108250" y="2869650"/>
              <a:ext cx="252900" cy="2235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14" name="Google Shape;314;g105e9140ba5_0_31"/>
            <p:cNvCxnSpPr>
              <a:stCxn id="299" idx="6"/>
              <a:endCxn id="30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cap="flat" cmpd="sng" w="38100">
              <a:solidFill>
                <a:srgbClr val="ED7D3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15" name="Google Shape;315;g105e9140ba5_0_31"/>
            <p:cNvCxnSpPr>
              <a:stCxn id="300" idx="7"/>
              <a:endCxn id="303" idx="3"/>
            </p:cNvCxnSpPr>
            <p:nvPr/>
          </p:nvCxnSpPr>
          <p:spPr>
            <a:xfrm flipH="1" rot="10800000">
              <a:off x="11067875" y="2283529"/>
              <a:ext cx="333600" cy="7026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cxnSp>
        <p:nvCxnSpPr>
          <p:cNvPr id="316" name="Google Shape;316;g105e9140ba5_0_31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g105e9140ba5_0_31"/>
          <p:cNvSpPr/>
          <p:nvPr/>
        </p:nvSpPr>
        <p:spPr>
          <a:xfrm>
            <a:off x="8325537" y="424102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500">
                <a:solidFill>
                  <a:srgbClr val="001E33"/>
                </a:solidFill>
              </a:rPr>
              <a:t>Shortest path without exceeding a weighted-average risk of harassment </a:t>
            </a:r>
            <a:r>
              <a:rPr b="1" i="1" lang="en-US" sz="2500">
                <a:solidFill>
                  <a:srgbClr val="001E33"/>
                </a:solidFill>
              </a:rPr>
              <a:t>r</a:t>
            </a:r>
            <a:endParaRPr b="1" i="1" sz="2200">
              <a:solidFill>
                <a:srgbClr val="001E3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1" sz="2500">
              <a:solidFill>
                <a:srgbClr val="001E3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" name="Google Shape;318;g105e9140ba5_0_31"/>
          <p:cNvCxnSpPr/>
          <p:nvPr/>
        </p:nvCxnSpPr>
        <p:spPr>
          <a:xfrm>
            <a:off x="3999313" y="38641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g105e9140ba5_0_31"/>
          <p:cNvSpPr txBox="1"/>
          <p:nvPr/>
        </p:nvSpPr>
        <p:spPr>
          <a:xfrm>
            <a:off x="3521413" y="3588025"/>
            <a:ext cx="475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500">
                <a:solidFill>
                  <a:srgbClr val="001E33"/>
                </a:solidFill>
              </a:rPr>
              <a:t>r</a:t>
            </a:r>
            <a:endParaRPr b="1" i="1" sz="2200">
              <a:solidFill>
                <a:srgbClr val="001E3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g105e9140ba5_0_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105e9140ba5_0_92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FFFFFF"/>
                </a:solidFill>
              </a:rPr>
              <a:t>Second</a:t>
            </a:r>
            <a:r>
              <a:rPr b="1" lang="en-US" sz="2200">
                <a:solidFill>
                  <a:srgbClr val="FFFFFF"/>
                </a:solidFill>
              </a:rPr>
              <a:t> Algorithm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105e9140ba5_0_92"/>
          <p:cNvSpPr/>
          <p:nvPr/>
        </p:nvSpPr>
        <p:spPr>
          <a:xfrm flipH="1" rot="10800000">
            <a:off x="2820212" y="544355"/>
            <a:ext cx="1136430" cy="839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27" name="Google Shape;327;g105e9140ba5_0_92"/>
          <p:cNvSpPr/>
          <p:nvPr/>
        </p:nvSpPr>
        <p:spPr>
          <a:xfrm>
            <a:off x="35086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105e9140ba5_0_92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second  deliverable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9" name="Google Shape;329;g105e9140ba5_0_92"/>
          <p:cNvGrpSpPr/>
          <p:nvPr/>
        </p:nvGrpSpPr>
        <p:grpSpPr>
          <a:xfrm>
            <a:off x="1886475" y="2042950"/>
            <a:ext cx="1337625" cy="2131500"/>
            <a:chOff x="10299150" y="1494000"/>
            <a:chExt cx="1337625" cy="2131500"/>
          </a:xfrm>
        </p:grpSpPr>
        <p:sp>
          <p:nvSpPr>
            <p:cNvPr id="330" name="Google Shape;330;g105e9140ba5_0_92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g105e9140ba5_0_92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g105e9140ba5_0_92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g105e9140ba5_0_92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g105e9140ba5_0_92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g105e9140ba5_0_92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g105e9140ba5_0_92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g105e9140ba5_0_92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g105e9140ba5_0_92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9" name="Google Shape;339;g105e9140ba5_0_92"/>
            <p:cNvCxnSpPr>
              <a:stCxn id="330" idx="5"/>
              <a:endCxn id="335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40" name="Google Shape;340;g105e9140ba5_0_92"/>
            <p:cNvCxnSpPr>
              <a:stCxn id="331" idx="6"/>
              <a:endCxn id="333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41" name="Google Shape;341;g105e9140ba5_0_92"/>
            <p:cNvCxnSpPr>
              <a:stCxn id="332" idx="6"/>
              <a:endCxn id="334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42" name="Google Shape;342;g105e9140ba5_0_92"/>
            <p:cNvCxnSpPr>
              <a:stCxn id="338" idx="7"/>
              <a:endCxn id="334" idx="3"/>
            </p:cNvCxnSpPr>
            <p:nvPr/>
          </p:nvCxnSpPr>
          <p:spPr>
            <a:xfrm flipH="1" rot="10800000">
              <a:off x="10534475" y="3200029"/>
              <a:ext cx="338400" cy="1671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43" name="Google Shape;343;g105e9140ba5_0_92"/>
            <p:cNvCxnSpPr>
              <a:stCxn id="332" idx="7"/>
              <a:endCxn id="333" idx="2"/>
            </p:cNvCxnSpPr>
            <p:nvPr/>
          </p:nvCxnSpPr>
          <p:spPr>
            <a:xfrm flipH="1" rot="10800000">
              <a:off x="10534475" y="2559829"/>
              <a:ext cx="298200" cy="1977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44" name="Google Shape;344;g105e9140ba5_0_92"/>
            <p:cNvCxnSpPr>
              <a:stCxn id="331" idx="7"/>
              <a:endCxn id="335" idx="3"/>
            </p:cNvCxnSpPr>
            <p:nvPr/>
          </p:nvCxnSpPr>
          <p:spPr>
            <a:xfrm flipH="1" rot="10800000">
              <a:off x="10534475" y="2057029"/>
              <a:ext cx="338400" cy="909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45" name="Google Shape;345;g105e9140ba5_0_92"/>
            <p:cNvCxnSpPr>
              <a:stCxn id="333" idx="7"/>
              <a:endCxn id="337" idx="2"/>
            </p:cNvCxnSpPr>
            <p:nvPr/>
          </p:nvCxnSpPr>
          <p:spPr>
            <a:xfrm flipH="1" rot="10800000">
              <a:off x="11067875" y="2176729"/>
              <a:ext cx="293100" cy="2760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46" name="Google Shape;346;g105e9140ba5_0_92"/>
            <p:cNvCxnSpPr>
              <a:stCxn id="335" idx="5"/>
              <a:endCxn id="336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47" name="Google Shape;347;g105e9140ba5_0_92"/>
            <p:cNvCxnSpPr>
              <a:stCxn id="334" idx="6"/>
              <a:endCxn id="336" idx="2"/>
            </p:cNvCxnSpPr>
            <p:nvPr/>
          </p:nvCxnSpPr>
          <p:spPr>
            <a:xfrm flipH="1" rot="10800000">
              <a:off x="11108250" y="2869650"/>
              <a:ext cx="252900" cy="2235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48" name="Google Shape;348;g105e9140ba5_0_92"/>
            <p:cNvCxnSpPr>
              <a:stCxn id="333" idx="6"/>
              <a:endCxn id="336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49" name="Google Shape;349;g105e9140ba5_0_92"/>
            <p:cNvCxnSpPr>
              <a:stCxn id="334" idx="7"/>
              <a:endCxn id="337" idx="3"/>
            </p:cNvCxnSpPr>
            <p:nvPr/>
          </p:nvCxnSpPr>
          <p:spPr>
            <a:xfrm flipH="1" rot="10800000">
              <a:off x="11067875" y="2283529"/>
              <a:ext cx="333600" cy="7026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350" name="Google Shape;350;g105e9140ba5_0_92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001E33"/>
                </a:solidFill>
              </a:rPr>
              <a:t>Streets </a:t>
            </a:r>
            <a:endParaRPr b="1" sz="2200">
              <a:solidFill>
                <a:srgbClr val="001E3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001E33"/>
                </a:solidFill>
              </a:rPr>
              <a:t>of Medellín, </a:t>
            </a:r>
            <a:br>
              <a:rPr b="1" lang="en-US" sz="2200">
                <a:solidFill>
                  <a:srgbClr val="001E33"/>
                </a:solidFill>
              </a:rPr>
            </a:br>
            <a:r>
              <a:rPr b="1" lang="en-US" sz="2200">
                <a:solidFill>
                  <a:srgbClr val="001E33"/>
                </a:solidFill>
              </a:rPr>
              <a:t>Origin and </a:t>
            </a:r>
            <a:br>
              <a:rPr b="1" lang="en-US" sz="2200">
                <a:solidFill>
                  <a:srgbClr val="001E33"/>
                </a:solidFill>
              </a:rPr>
            </a:br>
            <a:r>
              <a:rPr b="1" lang="en-US" sz="2200">
                <a:solidFill>
                  <a:srgbClr val="001E33"/>
                </a:solidFill>
              </a:rPr>
              <a:t>Destination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105e9140ba5_0_92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-US">
                <a:solidFill>
                  <a:schemeClr val="accent2"/>
                </a:solidFill>
              </a:rPr>
              <a:t>Add the name of your</a:t>
            </a:r>
            <a:br>
              <a:rPr i="1" lang="en-US">
                <a:solidFill>
                  <a:schemeClr val="accent2"/>
                </a:solidFill>
              </a:rPr>
            </a:br>
            <a:r>
              <a:rPr i="1" lang="en-US">
                <a:solidFill>
                  <a:schemeClr val="accent2"/>
                </a:solidFill>
              </a:rPr>
              <a:t>algorithm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105e9140ba5_0_92"/>
          <p:cNvSpPr/>
          <p:nvPr/>
        </p:nvSpPr>
        <p:spPr>
          <a:xfrm flipH="1">
            <a:off x="5444338" y="3920352"/>
            <a:ext cx="420498" cy="13939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53" name="Google Shape;353;g105e9140ba5_0_92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 NOT use red color in the slides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105e9140ba5_0_92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fmla="val 25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01E33"/>
                </a:solidFill>
              </a:rPr>
              <a:t>Please, write the name of your algorithm</a:t>
            </a:r>
            <a:endParaRPr b="1" sz="2100">
              <a:solidFill>
                <a:srgbClr val="001E33"/>
              </a:solidFill>
            </a:endParaRPr>
          </a:p>
        </p:txBody>
      </p:sp>
      <p:cxnSp>
        <p:nvCxnSpPr>
          <p:cNvPr id="355" name="Google Shape;355;g105e9140ba5_0_92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" name="Google Shape;356;g105e9140ba5_0_92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g105e9140ba5_0_92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58" name="Google Shape;358;g105e9140ba5_0_92"/>
          <p:cNvGrpSpPr/>
          <p:nvPr/>
        </p:nvGrpSpPr>
        <p:grpSpPr>
          <a:xfrm>
            <a:off x="9309025" y="2042950"/>
            <a:ext cx="1337625" cy="2131500"/>
            <a:chOff x="10299150" y="1494000"/>
            <a:chExt cx="1337625" cy="2131500"/>
          </a:xfrm>
        </p:grpSpPr>
        <p:sp>
          <p:nvSpPr>
            <p:cNvPr id="359" name="Google Shape;359;g105e9140ba5_0_92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g105e9140ba5_0_92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g105e9140ba5_0_92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g105e9140ba5_0_92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g105e9140ba5_0_92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g105e9140ba5_0_92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g105e9140ba5_0_92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g105e9140ba5_0_92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g105e9140ba5_0_92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8" name="Google Shape;368;g105e9140ba5_0_92"/>
            <p:cNvCxnSpPr>
              <a:stCxn id="359" idx="5"/>
              <a:endCxn id="364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69" name="Google Shape;369;g105e9140ba5_0_92"/>
            <p:cNvCxnSpPr>
              <a:stCxn id="360" idx="6"/>
              <a:endCxn id="362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70" name="Google Shape;370;g105e9140ba5_0_92"/>
            <p:cNvCxnSpPr>
              <a:stCxn id="361" idx="6"/>
              <a:endCxn id="363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71" name="Google Shape;371;g105e9140ba5_0_92"/>
            <p:cNvCxnSpPr>
              <a:stCxn id="367" idx="7"/>
              <a:endCxn id="363" idx="3"/>
            </p:cNvCxnSpPr>
            <p:nvPr/>
          </p:nvCxnSpPr>
          <p:spPr>
            <a:xfrm flipH="1" rot="10800000">
              <a:off x="10534475" y="3200029"/>
              <a:ext cx="338400" cy="1671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72" name="Google Shape;372;g105e9140ba5_0_92"/>
            <p:cNvCxnSpPr>
              <a:stCxn id="361" idx="7"/>
              <a:endCxn id="362" idx="2"/>
            </p:cNvCxnSpPr>
            <p:nvPr/>
          </p:nvCxnSpPr>
          <p:spPr>
            <a:xfrm flipH="1" rot="10800000">
              <a:off x="10534475" y="2559829"/>
              <a:ext cx="298200" cy="19770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73" name="Google Shape;373;g105e9140ba5_0_92"/>
            <p:cNvCxnSpPr>
              <a:stCxn id="360" idx="7"/>
              <a:endCxn id="364" idx="3"/>
            </p:cNvCxnSpPr>
            <p:nvPr/>
          </p:nvCxnSpPr>
          <p:spPr>
            <a:xfrm flipH="1" rot="10800000">
              <a:off x="10534475" y="2057029"/>
              <a:ext cx="338400" cy="909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74" name="Google Shape;374;g105e9140ba5_0_92"/>
            <p:cNvCxnSpPr>
              <a:stCxn id="362" idx="7"/>
              <a:endCxn id="366" idx="2"/>
            </p:cNvCxnSpPr>
            <p:nvPr/>
          </p:nvCxnSpPr>
          <p:spPr>
            <a:xfrm flipH="1" rot="10800000">
              <a:off x="11067875" y="2176729"/>
              <a:ext cx="293100" cy="2760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75" name="Google Shape;375;g105e9140ba5_0_92"/>
            <p:cNvCxnSpPr>
              <a:stCxn id="364" idx="5"/>
              <a:endCxn id="365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76" name="Google Shape;376;g105e9140ba5_0_92"/>
            <p:cNvCxnSpPr>
              <a:stCxn id="363" idx="6"/>
              <a:endCxn id="365" idx="2"/>
            </p:cNvCxnSpPr>
            <p:nvPr/>
          </p:nvCxnSpPr>
          <p:spPr>
            <a:xfrm flipH="1" rot="10800000">
              <a:off x="11108250" y="2869650"/>
              <a:ext cx="252900" cy="22350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77" name="Google Shape;377;g105e9140ba5_0_92"/>
            <p:cNvCxnSpPr>
              <a:stCxn id="362" idx="6"/>
              <a:endCxn id="365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78" name="Google Shape;378;g105e9140ba5_0_92"/>
            <p:cNvCxnSpPr>
              <a:stCxn id="363" idx="7"/>
              <a:endCxn id="366" idx="3"/>
            </p:cNvCxnSpPr>
            <p:nvPr/>
          </p:nvCxnSpPr>
          <p:spPr>
            <a:xfrm flipH="1" rot="10800000">
              <a:off x="11067875" y="2283529"/>
              <a:ext cx="333600" cy="7026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cxnSp>
        <p:nvCxnSpPr>
          <p:cNvPr id="379" name="Google Shape;379;g105e9140ba5_0_92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0" name="Google Shape;380;g105e9140ba5_0_92"/>
          <p:cNvSpPr/>
          <p:nvPr/>
        </p:nvSpPr>
        <p:spPr>
          <a:xfrm>
            <a:off x="8154324" y="4241025"/>
            <a:ext cx="37158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500">
                <a:solidFill>
                  <a:srgbClr val="001E33"/>
                </a:solidFill>
              </a:rPr>
              <a:t>Path with the lowest weighted-average risk of harassment</a:t>
            </a:r>
            <a:r>
              <a:rPr b="1" lang="en-US" sz="2500">
                <a:solidFill>
                  <a:srgbClr val="001E33"/>
                </a:solidFill>
              </a:rPr>
              <a:t> without exceeding a distance </a:t>
            </a:r>
            <a:r>
              <a:rPr b="1" i="1" lang="en-US" sz="2500">
                <a:solidFill>
                  <a:srgbClr val="001E33"/>
                </a:solidFill>
              </a:rPr>
              <a:t>d</a:t>
            </a:r>
            <a:endParaRPr b="1" i="1" sz="2200">
              <a:solidFill>
                <a:srgbClr val="001E3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1" name="Google Shape;381;g105e9140ba5_0_92"/>
          <p:cNvCxnSpPr/>
          <p:nvPr/>
        </p:nvCxnSpPr>
        <p:spPr>
          <a:xfrm>
            <a:off x="3999313" y="38641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2" name="Google Shape;382;g105e9140ba5_0_92"/>
          <p:cNvSpPr txBox="1"/>
          <p:nvPr/>
        </p:nvSpPr>
        <p:spPr>
          <a:xfrm>
            <a:off x="3521413" y="3588025"/>
            <a:ext cx="475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500">
                <a:solidFill>
                  <a:srgbClr val="001E33"/>
                </a:solidFill>
              </a:rPr>
              <a:t>d</a:t>
            </a:r>
            <a:endParaRPr b="1" i="1" sz="2200">
              <a:solidFill>
                <a:srgbClr val="001E3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"/>
          <p:cNvSpPr/>
          <p:nvPr/>
        </p:nvSpPr>
        <p:spPr>
          <a:xfrm>
            <a:off x="265324" y="376925"/>
            <a:ext cx="48639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</a:t>
            </a:r>
            <a:r>
              <a:rPr b="1" lang="en-US" sz="2200">
                <a:solidFill>
                  <a:srgbClr val="FFFFFF"/>
                </a:solidFill>
              </a:rPr>
              <a:t>Explanation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"/>
          <p:cNvSpPr/>
          <p:nvPr/>
        </p:nvSpPr>
        <p:spPr>
          <a:xfrm>
            <a:off x="162000" y="5278075"/>
            <a:ext cx="67692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>
                <a:solidFill>
                  <a:srgbClr val="001E33"/>
                </a:solidFill>
              </a:rPr>
              <a:t>‘Algorithm Name’ for the </a:t>
            </a:r>
            <a:r>
              <a:rPr lang="en-US" sz="2200">
                <a:solidFill>
                  <a:srgbClr val="001E33"/>
                </a:solidFill>
              </a:rPr>
              <a:t>Constrained Shortest Path </a:t>
            </a:r>
            <a:r>
              <a:rPr b="0" i="0" lang="en-US" sz="14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4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In this semester, one could be </a:t>
            </a:r>
            <a:r>
              <a:rPr i="1" lang="en-US">
                <a:solidFill>
                  <a:srgbClr val="ED7D31"/>
                </a:solidFill>
              </a:rPr>
              <a:t>DFS, BFS, Dijkstra, A*</a:t>
            </a:r>
            <a:r>
              <a:rPr b="0" i="1" lang="en-US" sz="14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…  </a:t>
            </a:r>
            <a:r>
              <a:rPr b="1" i="1" lang="en-US" sz="1400" u="none" cap="none" strike="noStrike">
                <a:solidFill>
                  <a:srgbClr val="ED7D31"/>
                </a:solidFill>
              </a:rPr>
              <a:t>please choose</a:t>
            </a:r>
            <a:r>
              <a:rPr b="0" i="0" lang="en-US" sz="14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4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"/>
          <p:cNvSpPr/>
          <p:nvPr/>
        </p:nvSpPr>
        <p:spPr>
          <a:xfrm flipH="1" rot="10800000">
            <a:off x="2829600" y="195259"/>
            <a:ext cx="838566" cy="2309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91" name="Google Shape;391;p3"/>
          <p:cNvSpPr/>
          <p:nvPr/>
        </p:nvSpPr>
        <p:spPr>
          <a:xfrm>
            <a:off x="3356280" y="-444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-US">
                <a:solidFill>
                  <a:schemeClr val="accent2"/>
                </a:solidFill>
              </a:rPr>
              <a:t>Design you own</a:t>
            </a: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figures </a:t>
            </a:r>
            <a:r>
              <a:rPr i="1" lang="en-US">
                <a:solidFill>
                  <a:schemeClr val="accent2"/>
                </a:solidFill>
              </a:rPr>
              <a:t>in Lucidchart or equivalent: https://www.lucidchart.com/ 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figures in your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"/>
          <p:cNvSpPr/>
          <p:nvPr/>
        </p:nvSpPr>
        <p:spPr>
          <a:xfrm>
            <a:off x="4386257" y="5965671"/>
            <a:ext cx="671004" cy="5754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95" name="Google Shape;395;p3"/>
          <p:cNvSpPr/>
          <p:nvPr/>
        </p:nvSpPr>
        <p:spPr>
          <a:xfrm>
            <a:off x="8034840" y="514548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a HD picture related to the problem of </a:t>
            </a:r>
            <a:r>
              <a:rPr i="1" lang="en-US">
                <a:solidFill>
                  <a:schemeClr val="accent2"/>
                </a:solidFill>
              </a:rPr>
              <a:t>street sexual harassment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"/>
          <p:cNvSpPr/>
          <p:nvPr/>
        </p:nvSpPr>
        <p:spPr>
          <a:xfrm>
            <a:off x="10589366" y="753258"/>
            <a:ext cx="110592" cy="729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97" name="Google Shape;397;p3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these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Colors for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Your figures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"/>
          <p:cNvSpPr/>
          <p:nvPr/>
        </p:nvSpPr>
        <p:spPr>
          <a:xfrm>
            <a:off x="8229600" y="124200"/>
            <a:ext cx="211464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second deliverable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 NOT use red color in</a:t>
            </a:r>
            <a:r>
              <a:rPr i="1" lang="en-US">
                <a:solidFill>
                  <a:schemeClr val="accent2"/>
                </a:solidFill>
              </a:rPr>
              <a:t> </a:t>
            </a: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the slides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0" name="Google Shape;400;p3"/>
          <p:cNvGrpSpPr/>
          <p:nvPr/>
        </p:nvGrpSpPr>
        <p:grpSpPr>
          <a:xfrm>
            <a:off x="445904" y="1762990"/>
            <a:ext cx="5974004" cy="3227596"/>
            <a:chOff x="2667000" y="1475498"/>
            <a:chExt cx="6858000" cy="3938975"/>
          </a:xfrm>
        </p:grpSpPr>
        <p:pic>
          <p:nvPicPr>
            <p:cNvPr id="401" name="Google Shape;401;p3"/>
            <p:cNvPicPr preferRelativeResize="0"/>
            <p:nvPr/>
          </p:nvPicPr>
          <p:blipFill rotWithShape="1">
            <a:blip r:embed="rId4">
              <a:alphaModFix/>
            </a:blip>
            <a:srcRect b="11402" l="0" r="0" t="12022"/>
            <a:stretch/>
          </p:blipFill>
          <p:spPr>
            <a:xfrm>
              <a:off x="2667000" y="1475498"/>
              <a:ext cx="6858000" cy="3938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2" name="Google Shape;402;p3"/>
            <p:cNvSpPr/>
            <p:nvPr/>
          </p:nvSpPr>
          <p:spPr>
            <a:xfrm>
              <a:off x="2770375" y="1526325"/>
              <a:ext cx="2655300" cy="825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3379975" y="1602525"/>
              <a:ext cx="2655300" cy="575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4" name="Google Shape;404;p3"/>
          <p:cNvSpPr/>
          <p:nvPr/>
        </p:nvSpPr>
        <p:spPr>
          <a:xfrm flipH="1" rot="10800000">
            <a:off x="4495000" y="1171452"/>
            <a:ext cx="671004" cy="5754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pic>
        <p:nvPicPr>
          <p:cNvPr id="405" name="Google Shape;405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3775" y="2042306"/>
            <a:ext cx="4191000" cy="23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"/>
          <p:cNvSpPr/>
          <p:nvPr/>
        </p:nvSpPr>
        <p:spPr>
          <a:xfrm flipH="1">
            <a:off x="10058881" y="4146423"/>
            <a:ext cx="671004" cy="95898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Complexity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5"/>
          <p:cNvSpPr/>
          <p:nvPr/>
        </p:nvSpPr>
        <p:spPr>
          <a:xfrm>
            <a:off x="584652" y="4173125"/>
            <a:ext cx="6090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Time and memory complexity of the</a:t>
            </a:r>
            <a:r>
              <a:rPr lang="en-US" sz="2200">
                <a:solidFill>
                  <a:srgbClr val="001E33"/>
                </a:solidFill>
              </a:rPr>
              <a:t> algorithm name. V is…E is…</a:t>
            </a:r>
            <a:r>
              <a:rPr b="0" i="0" lang="en-US" sz="14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(In this semester, one could be </a:t>
            </a:r>
            <a:r>
              <a:rPr lang="en-US">
                <a:solidFill>
                  <a:srgbClr val="ED7D31"/>
                </a:solidFill>
              </a:rPr>
              <a:t>DFS, BFS, Dijkstra, A*</a:t>
            </a:r>
            <a:r>
              <a:rPr b="0" i="0" lang="en-US" sz="14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). Please explain what do </a:t>
            </a:r>
            <a:r>
              <a:rPr lang="en-US">
                <a:solidFill>
                  <a:srgbClr val="ED7D31"/>
                </a:solidFill>
              </a:rPr>
              <a:t>V</a:t>
            </a:r>
            <a:r>
              <a:rPr b="0" i="0" lang="en-US" sz="14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>
                <a:solidFill>
                  <a:srgbClr val="ED7D31"/>
                </a:solidFill>
              </a:rPr>
              <a:t>E</a:t>
            </a:r>
            <a:r>
              <a:rPr b="0" i="0" lang="en-US" sz="14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 mean in this problem. </a:t>
            </a:r>
            <a:r>
              <a:rPr b="1" i="0" lang="en-US" sz="1400" u="none" cap="none" strike="noStrike">
                <a:solidFill>
                  <a:srgbClr val="ED7D31"/>
                </a:solidFill>
              </a:rPr>
              <a:t>PLEASE DO IT!</a:t>
            </a:r>
            <a:endParaRPr b="1" i="0" sz="1400" u="none" cap="none" strike="noStrike">
              <a:solidFill>
                <a:srgbClr val="ED7D31"/>
              </a:solidFill>
            </a:endParaRPr>
          </a:p>
        </p:txBody>
      </p:sp>
      <p:sp>
        <p:nvSpPr>
          <p:cNvPr id="414" name="Google Shape;414;p5"/>
          <p:cNvSpPr/>
          <p:nvPr/>
        </p:nvSpPr>
        <p:spPr>
          <a:xfrm flipH="1" rot="10800000">
            <a:off x="3356267" y="269947"/>
            <a:ext cx="1300860" cy="6199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15" name="Google Shape;415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5"/>
          <p:cNvSpPr/>
          <p:nvPr/>
        </p:nvSpPr>
        <p:spPr>
          <a:xfrm>
            <a:off x="6812235" y="9121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5"/>
          <p:cNvSpPr/>
          <p:nvPr/>
        </p:nvSpPr>
        <p:spPr>
          <a:xfrm flipH="1" rot="10800000">
            <a:off x="4567200" y="1174620"/>
            <a:ext cx="602262" cy="46072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18" name="Google Shape;418;p5"/>
          <p:cNvSpPr/>
          <p:nvPr/>
        </p:nvSpPr>
        <p:spPr>
          <a:xfrm>
            <a:off x="3742440" y="53608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5"/>
          <p:cNvSpPr/>
          <p:nvPr/>
        </p:nvSpPr>
        <p:spPr>
          <a:xfrm>
            <a:off x="3546805" y="5357025"/>
            <a:ext cx="602262" cy="46072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20" name="Google Shape;420;p5"/>
          <p:cNvSpPr/>
          <p:nvPr/>
        </p:nvSpPr>
        <p:spPr>
          <a:xfrm>
            <a:off x="8034840" y="514548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a HD picture related to the problem of </a:t>
            </a:r>
            <a:r>
              <a:rPr i="1" lang="en-US">
                <a:solidFill>
                  <a:schemeClr val="accent2"/>
                </a:solidFill>
              </a:rPr>
              <a:t>street sexual harassment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5"/>
          <p:cNvSpPr/>
          <p:nvPr/>
        </p:nvSpPr>
        <p:spPr>
          <a:xfrm>
            <a:off x="7257944" y="4937746"/>
            <a:ext cx="602262" cy="51586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graphicFrame>
        <p:nvGraphicFramePr>
          <p:cNvPr id="422" name="Google Shape;422;p5"/>
          <p:cNvGraphicFramePr/>
          <p:nvPr/>
        </p:nvGraphicFramePr>
        <p:xfrm>
          <a:off x="471720" y="1194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{5E2A815B-6931-4894-949A-FA1F3337C174}</a:tableStyleId>
              </a:tblPr>
              <a:tblGrid>
                <a:gridCol w="2261475"/>
                <a:gridCol w="1902275"/>
                <a:gridCol w="2082750"/>
              </a:tblGrid>
              <a:tr h="109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 Complexity</a:t>
                      </a:r>
                      <a:endParaRPr b="0" sz="22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Memory Complexity</a:t>
                      </a:r>
                      <a:endParaRPr b="0" sz="2200" u="none" cap="none" strike="noStrik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>
                          <a:solidFill>
                            <a:srgbClr val="FFFFFF"/>
                          </a:solidFill>
                        </a:rPr>
                        <a:t>Algorithm name 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2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</a:t>
                      </a:r>
                      <a:r>
                        <a:rPr lang="en-US" sz="2200">
                          <a:solidFill>
                            <a:srgbClr val="FFFFFF"/>
                          </a:solidFill>
                        </a:rPr>
                        <a:t>V</a:t>
                      </a:r>
                      <a:r>
                        <a:rPr b="0" baseline="30000" lang="en-US" sz="2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lang="en-US" sz="2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sz="2200">
                          <a:solidFill>
                            <a:srgbClr val="FFFFFF"/>
                          </a:solidFill>
                        </a:rPr>
                        <a:t>E</a:t>
                      </a:r>
                      <a:r>
                        <a:rPr b="0" lang="en-US" sz="2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*2</a:t>
                      </a:r>
                      <a:r>
                        <a:rPr baseline="30000" lang="en-US" sz="2200">
                          <a:solidFill>
                            <a:srgbClr val="FFFFFF"/>
                          </a:solidFill>
                        </a:rPr>
                        <a:t>V</a:t>
                      </a:r>
                      <a:r>
                        <a:rPr b="0" lang="en-US" sz="2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2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</a:t>
                      </a:r>
                      <a:r>
                        <a:rPr lang="en-US" sz="2200">
                          <a:solidFill>
                            <a:srgbClr val="FFFFFF"/>
                          </a:solidFill>
                        </a:rPr>
                        <a:t>V</a:t>
                      </a:r>
                      <a:r>
                        <a:rPr b="0" lang="en-US" sz="2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sz="2200">
                          <a:solidFill>
                            <a:srgbClr val="FFFFFF"/>
                          </a:solidFill>
                        </a:rPr>
                        <a:t>E</a:t>
                      </a:r>
                      <a:r>
                        <a:rPr b="0" lang="en-US" sz="2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*2</a:t>
                      </a:r>
                      <a:r>
                        <a:rPr baseline="30000" lang="en-US" sz="2200">
                          <a:solidFill>
                            <a:srgbClr val="FFFFFF"/>
                          </a:solidFill>
                        </a:rPr>
                        <a:t>E</a:t>
                      </a:r>
                      <a:r>
                        <a:rPr b="0" lang="en-US" sz="2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</a:tr>
              <a:tr h="1097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>
                          <a:solidFill>
                            <a:srgbClr val="FFFFFF"/>
                          </a:solidFill>
                        </a:rPr>
                        <a:t>Algorithm name </a:t>
                      </a:r>
                      <a:r>
                        <a:rPr lang="en-US" sz="2200">
                          <a:solidFill>
                            <a:schemeClr val="accent2"/>
                          </a:solidFill>
                        </a:rPr>
                        <a:t>(if you tried two)</a:t>
                      </a:r>
                      <a:endParaRPr b="0" sz="22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2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</a:t>
                      </a:r>
                      <a:r>
                        <a:rPr lang="en-US" sz="2200">
                          <a:solidFill>
                            <a:srgbClr val="FFFFFF"/>
                          </a:solidFill>
                        </a:rPr>
                        <a:t>V</a:t>
                      </a:r>
                      <a:r>
                        <a:rPr b="0" lang="en-US" sz="2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sz="2200">
                          <a:solidFill>
                            <a:srgbClr val="FFFFFF"/>
                          </a:solidFill>
                        </a:rPr>
                        <a:t>V</a:t>
                      </a:r>
                      <a:r>
                        <a:rPr b="0" lang="en-US" sz="2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2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</a:t>
                      </a:r>
                      <a:r>
                        <a:rPr lang="en-US" sz="2200">
                          <a:solidFill>
                            <a:srgbClr val="FFFFFF"/>
                          </a:solidFill>
                        </a:rPr>
                        <a:t>E</a:t>
                      </a:r>
                      <a:r>
                        <a:rPr b="0" lang="en-US" sz="2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</a:tr>
            </a:tbl>
          </a:graphicData>
        </a:graphic>
      </p:graphicFrame>
      <p:sp>
        <p:nvSpPr>
          <p:cNvPr id="423" name="Google Shape;423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</a:t>
            </a:r>
            <a:r>
              <a:rPr i="1" lang="en-US">
                <a:solidFill>
                  <a:schemeClr val="accent2"/>
                </a:solidFill>
              </a:rPr>
              <a:t>second</a:t>
            </a: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deliverable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5"/>
          <p:cNvSpPr/>
          <p:nvPr/>
        </p:nvSpPr>
        <p:spPr>
          <a:xfrm>
            <a:off x="10164765" y="11952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 NOT use red color in the slides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Use superindices to represent the exponents. </a:t>
            </a:r>
            <a:r>
              <a:rPr b="1" i="1" lang="en-US" sz="1400" u="none" cap="none" strike="noStrike">
                <a:solidFill>
                  <a:srgbClr val="ED7D31"/>
                </a:solidFill>
              </a:rPr>
              <a:t>DO NOT use the ^ symbol</a:t>
            </a:r>
            <a:endParaRPr b="1" i="0" sz="1400" u="none" cap="none" strike="noStrike">
              <a:solidFill>
                <a:srgbClr val="ED7D31"/>
              </a:solidFill>
            </a:endParaRPr>
          </a:p>
        </p:txBody>
      </p:sp>
      <p:sp>
        <p:nvSpPr>
          <p:cNvPr id="426" name="Google Shape;426;p5"/>
          <p:cNvSpPr/>
          <p:nvPr/>
        </p:nvSpPr>
        <p:spPr>
          <a:xfrm flipH="1">
            <a:off x="2232538" y="5453601"/>
            <a:ext cx="317358" cy="5930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rgbClr val="ED7D31"/>
            </a:solidFill>
            <a:prstDash val="solid"/>
            <a:round/>
            <a:headEnd len="sm" w="sm" type="none"/>
            <a:tailEnd len="med" w="med" type="triangle"/>
          </a:ln>
        </p:spPr>
      </p:sp>
      <p:pic>
        <p:nvPicPr>
          <p:cNvPr id="427" name="Google Shape;427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0250" y="1768400"/>
            <a:ext cx="4157674" cy="31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"/>
          <p:cNvSpPr txBox="1"/>
          <p:nvPr/>
        </p:nvSpPr>
        <p:spPr>
          <a:xfrm>
            <a:off x="6707225" y="60149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accent2"/>
                </a:solidFill>
              </a:rPr>
              <a:t>Font size should be of at least 22 points</a:t>
            </a:r>
            <a:endParaRPr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gadd317ae2b_0_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FFFFFF"/>
                </a:solidFill>
              </a:rPr>
              <a:t>Shortest Path Results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add317ae2b_0_201"/>
          <p:cNvSpPr/>
          <p:nvPr/>
        </p:nvSpPr>
        <p:spPr>
          <a:xfrm>
            <a:off x="356050" y="4858925"/>
            <a:ext cx="111750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>
                <a:solidFill>
                  <a:srgbClr val="001E33"/>
                </a:solidFill>
              </a:rPr>
              <a:t>Shortest distance obtained without exceeding a weighted average risk of harassment </a:t>
            </a:r>
            <a:r>
              <a:rPr i="1" lang="en-US" sz="2200">
                <a:solidFill>
                  <a:srgbClr val="001E33"/>
                </a:solidFill>
              </a:rPr>
              <a:t>r.</a:t>
            </a:r>
            <a:endParaRPr b="0" i="1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add317ae2b_0_201"/>
          <p:cNvSpPr/>
          <p:nvPr/>
        </p:nvSpPr>
        <p:spPr>
          <a:xfrm flipH="1" rot="10800000">
            <a:off x="3356267" y="269947"/>
            <a:ext cx="1300860" cy="6199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37" name="Google Shape;437;gadd317ae2b_0_20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add317ae2b_0_201"/>
          <p:cNvSpPr/>
          <p:nvPr/>
        </p:nvSpPr>
        <p:spPr>
          <a:xfrm flipH="1" rot="10800000">
            <a:off x="4491000" y="1022220"/>
            <a:ext cx="602262" cy="46072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40" name="Google Shape;440;gadd317ae2b_0_201"/>
          <p:cNvSpPr/>
          <p:nvPr/>
        </p:nvSpPr>
        <p:spPr>
          <a:xfrm>
            <a:off x="3437640" y="5437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add317ae2b_0_201"/>
          <p:cNvSpPr/>
          <p:nvPr/>
        </p:nvSpPr>
        <p:spPr>
          <a:xfrm>
            <a:off x="3356273" y="5266723"/>
            <a:ext cx="455058" cy="729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graphicFrame>
        <p:nvGraphicFramePr>
          <p:cNvPr id="442" name="Google Shape;442;gadd317ae2b_0_201"/>
          <p:cNvGraphicFramePr/>
          <p:nvPr/>
        </p:nvGraphicFramePr>
        <p:xfrm>
          <a:off x="333820" y="1499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{5E2A815B-6931-4894-949A-FA1F3337C174}</a:tableStyleId>
              </a:tblPr>
              <a:tblGrid>
                <a:gridCol w="2852000"/>
                <a:gridCol w="3225850"/>
                <a:gridCol w="1540850"/>
                <a:gridCol w="3691900"/>
              </a:tblGrid>
              <a:tr h="739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rgbClr val="001E33"/>
                          </a:solidFill>
                        </a:rPr>
                        <a:t>Origin</a:t>
                      </a:r>
                      <a:endParaRPr b="1"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2200">
                          <a:solidFill>
                            <a:srgbClr val="001E33"/>
                          </a:solidFill>
                        </a:rPr>
                        <a:t>Destination</a:t>
                      </a:r>
                      <a:endParaRPr b="1"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2200">
                          <a:solidFill>
                            <a:srgbClr val="001E33"/>
                          </a:solidFill>
                        </a:rPr>
                        <a:t>Shortest distance (meters)</a:t>
                      </a:r>
                      <a:endParaRPr b="0" sz="2200" u="none" cap="none" strike="noStrik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rgbClr val="001E33"/>
                          </a:solidFill>
                        </a:rPr>
                        <a:t>Without</a:t>
                      </a:r>
                      <a:r>
                        <a:rPr b="1" lang="en-US" sz="2200">
                          <a:solidFill>
                            <a:srgbClr val="001E33"/>
                          </a:solidFill>
                        </a:rPr>
                        <a:t> </a:t>
                      </a:r>
                      <a:r>
                        <a:rPr b="1" lang="en-US" sz="2200">
                          <a:solidFill>
                            <a:srgbClr val="001E33"/>
                          </a:solidFill>
                        </a:rPr>
                        <a:t>exceeding</a:t>
                      </a:r>
                      <a:r>
                        <a:rPr b="1" lang="en-US" sz="2200">
                          <a:solidFill>
                            <a:srgbClr val="001E33"/>
                          </a:solidFill>
                        </a:rPr>
                        <a:t> a weighted-average risk of harassment</a:t>
                      </a:r>
                      <a:endParaRPr b="1"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71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001E33"/>
                          </a:solidFill>
                        </a:rPr>
                        <a:t>Universidad EAFIT</a:t>
                      </a:r>
                      <a:endParaRPr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>
                          <a:solidFill>
                            <a:srgbClr val="001E33"/>
                          </a:solidFill>
                        </a:rPr>
                        <a:t>Universidad de Medellín</a:t>
                      </a:r>
                      <a:endParaRPr b="0" sz="2200" u="none" cap="none" strike="noStrik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>
                          <a:solidFill>
                            <a:srgbClr val="001E33"/>
                          </a:solidFill>
                        </a:rPr>
                        <a:t>??</a:t>
                      </a:r>
                      <a:endParaRPr b="0" sz="2200" u="none" cap="none" strike="noStrik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001E33"/>
                          </a:solidFill>
                        </a:rPr>
                        <a:t>0.84</a:t>
                      </a:r>
                      <a:endParaRPr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2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001E33"/>
                          </a:solidFill>
                        </a:rPr>
                        <a:t>Universidad de Antioquia</a:t>
                      </a:r>
                      <a:endParaRPr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>
                          <a:solidFill>
                            <a:srgbClr val="001E33"/>
                          </a:solidFill>
                        </a:rPr>
                        <a:t>Universidad Nacional</a:t>
                      </a:r>
                      <a:endParaRPr b="0" sz="2200" u="none" cap="none" strike="noStrik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>
                          <a:solidFill>
                            <a:srgbClr val="001E33"/>
                          </a:solidFill>
                        </a:rPr>
                        <a:t>???</a:t>
                      </a:r>
                      <a:endParaRPr b="0" sz="2200" u="none" cap="none" strike="noStrik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001E33"/>
                          </a:solidFill>
                        </a:rPr>
                        <a:t>0.83</a:t>
                      </a:r>
                      <a:endParaRPr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2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001E33"/>
                          </a:solidFill>
                        </a:rPr>
                        <a:t>Universidad Nacional</a:t>
                      </a:r>
                      <a:endParaRPr sz="2200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001E33"/>
                          </a:solidFill>
                        </a:rPr>
                        <a:t>Universidad Luis Amigó</a:t>
                      </a:r>
                      <a:endParaRPr sz="2200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001E33"/>
                          </a:solidFill>
                        </a:rPr>
                        <a:t>??</a:t>
                      </a:r>
                      <a:endParaRPr sz="2200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001E33"/>
                          </a:solidFill>
                        </a:rPr>
                        <a:t>0.85</a:t>
                      </a:r>
                      <a:endParaRPr sz="2200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443" name="Google Shape;443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 NOT use red color in the slides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add317ae2b_0_201"/>
          <p:cNvSpPr txBox="1"/>
          <p:nvPr/>
        </p:nvSpPr>
        <p:spPr>
          <a:xfrm>
            <a:off x="6707225" y="60149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accent2"/>
                </a:solidFill>
              </a:rPr>
              <a:t>Font size should be of at least 22 points</a:t>
            </a:r>
            <a:endParaRPr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g105e9140ba5_0_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75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g105e9140ba5_0_16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FFFFFF"/>
                </a:solidFill>
              </a:rPr>
              <a:t>Lowest Risk</a:t>
            </a:r>
            <a:r>
              <a:rPr b="1" lang="en-US" sz="2200">
                <a:solidFill>
                  <a:srgbClr val="FFFFFF"/>
                </a:solidFill>
              </a:rPr>
              <a:t> Results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105e9140ba5_0_161"/>
          <p:cNvSpPr/>
          <p:nvPr/>
        </p:nvSpPr>
        <p:spPr>
          <a:xfrm>
            <a:off x="356050" y="4858925"/>
            <a:ext cx="109764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>
                <a:solidFill>
                  <a:srgbClr val="001E33"/>
                </a:solidFill>
              </a:rPr>
              <a:t>Lowest </a:t>
            </a:r>
            <a:r>
              <a:rPr lang="en-US" sz="2200">
                <a:solidFill>
                  <a:srgbClr val="001E33"/>
                </a:solidFill>
              </a:rPr>
              <a:t>weighted-</a:t>
            </a:r>
            <a:r>
              <a:rPr lang="en-US" sz="2200">
                <a:solidFill>
                  <a:srgbClr val="001E33"/>
                </a:solidFill>
              </a:rPr>
              <a:t>average risk of harassment</a:t>
            </a:r>
            <a:r>
              <a:rPr lang="en-US" sz="2200">
                <a:solidFill>
                  <a:srgbClr val="001E33"/>
                </a:solidFill>
              </a:rPr>
              <a:t> obtained without exceeding a distance </a:t>
            </a:r>
            <a:r>
              <a:rPr i="1" lang="en-US" sz="2200">
                <a:solidFill>
                  <a:srgbClr val="001E33"/>
                </a:solidFill>
              </a:rPr>
              <a:t>d.</a:t>
            </a:r>
            <a:endParaRPr b="0" i="1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g105e9140ba5_0_161"/>
          <p:cNvSpPr/>
          <p:nvPr/>
        </p:nvSpPr>
        <p:spPr>
          <a:xfrm flipH="1" rot="10800000">
            <a:off x="3356267" y="269947"/>
            <a:ext cx="1300860" cy="6199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54" name="Google Shape;454;g105e9140ba5_0_16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g105e9140ba5_0_16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g105e9140ba5_0_161"/>
          <p:cNvSpPr/>
          <p:nvPr/>
        </p:nvSpPr>
        <p:spPr>
          <a:xfrm flipH="1" rot="10800000">
            <a:off x="4491000" y="1250820"/>
            <a:ext cx="602262" cy="46072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57" name="Google Shape;457;g105e9140ba5_0_161"/>
          <p:cNvSpPr/>
          <p:nvPr/>
        </p:nvSpPr>
        <p:spPr>
          <a:xfrm>
            <a:off x="3437640" y="5665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g105e9140ba5_0_161"/>
          <p:cNvSpPr/>
          <p:nvPr/>
        </p:nvSpPr>
        <p:spPr>
          <a:xfrm>
            <a:off x="3356273" y="5342923"/>
            <a:ext cx="455058" cy="729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graphicFrame>
        <p:nvGraphicFramePr>
          <p:cNvPr id="459" name="Google Shape;459;g105e9140ba5_0_161"/>
          <p:cNvGraphicFramePr/>
          <p:nvPr/>
        </p:nvGraphicFramePr>
        <p:xfrm>
          <a:off x="333820" y="18038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{5E2A815B-6931-4894-949A-FA1F3337C174}</a:tableStyleId>
              </a:tblPr>
              <a:tblGrid>
                <a:gridCol w="2852000"/>
                <a:gridCol w="2716100"/>
                <a:gridCol w="2764725"/>
                <a:gridCol w="2977775"/>
              </a:tblGrid>
              <a:tr h="739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rgbClr val="001E33"/>
                          </a:solidFill>
                        </a:rPr>
                        <a:t>Origin</a:t>
                      </a:r>
                      <a:endParaRPr b="1"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2200">
                          <a:solidFill>
                            <a:srgbClr val="001E33"/>
                          </a:solidFill>
                        </a:rPr>
                        <a:t>Destination</a:t>
                      </a:r>
                      <a:endParaRPr b="1"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2200">
                          <a:solidFill>
                            <a:srgbClr val="001E33"/>
                          </a:solidFill>
                        </a:rPr>
                        <a:t>W</a:t>
                      </a:r>
                      <a:r>
                        <a:rPr b="1" lang="en-US" sz="2200">
                          <a:solidFill>
                            <a:srgbClr val="001E33"/>
                          </a:solidFill>
                        </a:rPr>
                        <a:t>eighted-a</a:t>
                      </a:r>
                      <a:r>
                        <a:rPr b="1" lang="en-US" sz="2200">
                          <a:solidFill>
                            <a:srgbClr val="001E33"/>
                          </a:solidFill>
                        </a:rPr>
                        <a:t>verage risk of harassment</a:t>
                      </a:r>
                      <a:endParaRPr b="0" sz="2200" u="none" cap="none" strike="noStrik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rgbClr val="001E33"/>
                          </a:solidFill>
                        </a:rPr>
                        <a:t>Without exceeding a distance (meters)</a:t>
                      </a:r>
                      <a:endParaRPr b="1"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AADB"/>
                    </a:solidFill>
                  </a:tcPr>
                </a:tc>
              </a:tr>
              <a:tr h="71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001E33"/>
                          </a:solidFill>
                        </a:rPr>
                        <a:t>Universidad EAFIT</a:t>
                      </a:r>
                      <a:endParaRPr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>
                          <a:solidFill>
                            <a:srgbClr val="001E33"/>
                          </a:solidFill>
                        </a:rPr>
                        <a:t>Universidad de Medellín</a:t>
                      </a:r>
                      <a:endParaRPr b="0" sz="2200" u="none" cap="none" strike="noStrik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>
                          <a:solidFill>
                            <a:srgbClr val="001E33"/>
                          </a:solidFill>
                        </a:rPr>
                        <a:t>??</a:t>
                      </a:r>
                      <a:endParaRPr b="0" sz="2200" u="none" cap="none" strike="noStrik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001E33"/>
                          </a:solidFill>
                        </a:rPr>
                        <a:t>5000</a:t>
                      </a:r>
                      <a:endParaRPr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2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001E33"/>
                          </a:solidFill>
                        </a:rPr>
                        <a:t>Universidad de Antioquia</a:t>
                      </a:r>
                      <a:endParaRPr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>
                          <a:solidFill>
                            <a:srgbClr val="001E33"/>
                          </a:solidFill>
                        </a:rPr>
                        <a:t>Universidad Nacional</a:t>
                      </a:r>
                      <a:endParaRPr b="0" sz="2200" u="none" cap="none" strike="noStrik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>
                          <a:solidFill>
                            <a:srgbClr val="001E33"/>
                          </a:solidFill>
                        </a:rPr>
                        <a:t>???</a:t>
                      </a:r>
                      <a:endParaRPr b="0" sz="2200" u="none" cap="none" strike="noStrik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001E33"/>
                          </a:solidFill>
                        </a:rPr>
                        <a:t>7000</a:t>
                      </a:r>
                      <a:endParaRPr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2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001E33"/>
                          </a:solidFill>
                        </a:rPr>
                        <a:t>Universidad Nacional</a:t>
                      </a:r>
                      <a:endParaRPr sz="2200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001E33"/>
                          </a:solidFill>
                        </a:rPr>
                        <a:t>Universidad Luis Amigó</a:t>
                      </a:r>
                      <a:endParaRPr sz="2200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001E33"/>
                          </a:solidFill>
                        </a:rPr>
                        <a:t>??</a:t>
                      </a:r>
                      <a:endParaRPr sz="2200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001E33"/>
                          </a:solidFill>
                        </a:rPr>
                        <a:t>6500</a:t>
                      </a:r>
                      <a:endParaRPr sz="2200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460" name="Google Shape;460;g105e9140ba5_0_16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105e9140ba5_0_16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 NOT use red color in the slides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105e9140ba5_0_161"/>
          <p:cNvSpPr txBox="1"/>
          <p:nvPr/>
        </p:nvSpPr>
        <p:spPr>
          <a:xfrm>
            <a:off x="6707225" y="60149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accent2"/>
                </a:solidFill>
              </a:rPr>
              <a:t>Font size should be of at least 22 points</a:t>
            </a:r>
            <a:endParaRPr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2020-06-26T14:36:07Z</dcterms:created>
  <dc:creator>Referee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