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12192000"/>
  <p:notesSz cx="7772400" cy="10058400"/>
  <p:embeddedFontLst>
    <p:embeddedFont>
      <p:font typeface="Fira Sans Extra Condense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CfBlu0pfgv8tbonjePBvvEPmO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E14788-8E30-4C6D-8B4F-72BFB00EB405}">
  <a:tblStyle styleId="{6AE14788-8E30-4C6D-8B4F-72BFB00EB40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FiraSansExtraCondensed-regular.fntdata"/><Relationship Id="rId21" Type="http://schemas.openxmlformats.org/officeDocument/2006/relationships/slide" Target="slides/slide14.xml"/><Relationship Id="rId24" Type="http://schemas.openxmlformats.org/officeDocument/2006/relationships/font" Target="fonts/FiraSansExtraCondensed-italic.fntdata"/><Relationship Id="rId23" Type="http://schemas.openxmlformats.org/officeDocument/2006/relationships/font" Target="fonts/FiraSansExtraCondense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customschemas.google.com/relationships/presentationmetadata" Target="metadata"/><Relationship Id="rId25" Type="http://schemas.openxmlformats.org/officeDocument/2006/relationships/font" Target="fonts/FiraSansExtraCondensed-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694941206_0_3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g13694941206_0_3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066244c191_0_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a:t>
            </a:r>
            <a:endParaRPr/>
          </a:p>
        </p:txBody>
      </p:sp>
      <p:sp>
        <p:nvSpPr>
          <p:cNvPr id="433" name="Google Shape;433;g1066244c191_0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66244c191_0_13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a:t>
            </a:r>
            <a:endParaRPr/>
          </a:p>
        </p:txBody>
      </p:sp>
      <p:sp>
        <p:nvSpPr>
          <p:cNvPr id="498" name="Google Shape;498;g1066244c191_0_13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10: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3" name="Google Shape;563;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add317ae2b_0_117: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
        <p:nvSpPr>
          <p:cNvPr id="588" name="Google Shape;588;gadd317ae2b_0_117:notes"/>
          <p:cNvSpPr/>
          <p:nvPr>
            <p:ph idx="2" type="sldImg"/>
          </p:nvPr>
        </p:nvSpPr>
        <p:spPr>
          <a:xfrm>
            <a:off x="1295655" y="754380"/>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5e9140ba5_0_3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105e9140ba5_0_3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694941206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13694941206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dd317ae2b_0_20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gadd317ae2b_0_20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694941206_0_1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13694941206_0_1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38"/>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8"/>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38"/>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39"/>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3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3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39"/>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40"/>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0"/>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40"/>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40"/>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40"/>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40"/>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40"/>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14"/>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42"/>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43"/>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2" name="Google Shape;72;p4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44"/>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45"/>
          <p:cNvSpPr txBox="1"/>
          <p:nvPr>
            <p:ph idx="1" type="subTitle"/>
          </p:nvPr>
        </p:nvSpPr>
        <p:spPr>
          <a:xfrm>
            <a:off x="1523880" y="1122480"/>
            <a:ext cx="9143640" cy="110667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46"/>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4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4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30"/>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3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47"/>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5" name="Google Shape;85;p4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6" name="Google Shape;86;p4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48"/>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0" name="Google Shape;90;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1" name="Google Shape;91;p4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49"/>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5" name="Google Shape;95;p4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50"/>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9" name="Google Shape;99;p5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0" name="Google Shape;100;p5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1" name="Google Shape;101;p5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51"/>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5" name="Google Shape;105;p5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5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5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5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9" name="Google Shape;109;p5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6" name="Shape 116"/>
        <p:cNvGrpSpPr/>
        <p:nvPr/>
      </p:nvGrpSpPr>
      <p:grpSpPr>
        <a:xfrm>
          <a:off x="0" y="0"/>
          <a:ext cx="0" cy="0"/>
          <a:chOff x="0" y="0"/>
          <a:chExt cx="0" cy="0"/>
        </a:xfrm>
      </p:grpSpPr>
      <p:sp>
        <p:nvSpPr>
          <p:cNvPr id="117" name="Google Shape;117;gadd317ae2b_0_1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add317ae2b_0_1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gadd317ae2b_0_1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gadd317ae2b_0_1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add317ae2b_0_1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2" name="Shape 122"/>
        <p:cNvGrpSpPr/>
        <p:nvPr/>
      </p:nvGrpSpPr>
      <p:grpSpPr>
        <a:xfrm>
          <a:off x="0" y="0"/>
          <a:ext cx="0" cy="0"/>
          <a:chOff x="0" y="0"/>
          <a:chExt cx="0" cy="0"/>
        </a:xfrm>
      </p:grpSpPr>
      <p:sp>
        <p:nvSpPr>
          <p:cNvPr id="123" name="Google Shape;123;gadd317ae2b_0_129"/>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add317ae2b_0_129"/>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5" name="Google Shape;125;gadd317ae2b_0_1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gadd317ae2b_0_1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add317ae2b_0_1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8" name="Shape 128"/>
        <p:cNvGrpSpPr/>
        <p:nvPr/>
      </p:nvGrpSpPr>
      <p:grpSpPr>
        <a:xfrm>
          <a:off x="0" y="0"/>
          <a:ext cx="0" cy="0"/>
          <a:chOff x="0" y="0"/>
          <a:chExt cx="0" cy="0"/>
        </a:xfrm>
      </p:grpSpPr>
      <p:sp>
        <p:nvSpPr>
          <p:cNvPr id="129" name="Google Shape;129;gadd317ae2b_0_14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gadd317ae2b_0_14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1" name="Google Shape;131;gadd317ae2b_0_1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add317ae2b_0_1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add317ae2b_0_1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34" name="Shape 134"/>
        <p:cNvGrpSpPr/>
        <p:nvPr/>
      </p:nvGrpSpPr>
      <p:grpSpPr>
        <a:xfrm>
          <a:off x="0" y="0"/>
          <a:ext cx="0" cy="0"/>
          <a:chOff x="0" y="0"/>
          <a:chExt cx="0" cy="0"/>
        </a:xfrm>
      </p:grpSpPr>
      <p:sp>
        <p:nvSpPr>
          <p:cNvPr id="135" name="Google Shape;135;gadd317ae2b_0_1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gadd317ae2b_0_14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gadd317ae2b_0_14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gadd317ae2b_0_1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add317ae2b_0_1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add317ae2b_0_1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41" name="Shape 141"/>
        <p:cNvGrpSpPr/>
        <p:nvPr/>
      </p:nvGrpSpPr>
      <p:grpSpPr>
        <a:xfrm>
          <a:off x="0" y="0"/>
          <a:ext cx="0" cy="0"/>
          <a:chOff x="0" y="0"/>
          <a:chExt cx="0" cy="0"/>
        </a:xfrm>
      </p:grpSpPr>
      <p:sp>
        <p:nvSpPr>
          <p:cNvPr id="142" name="Google Shape;142;gadd317ae2b_0_15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add317ae2b_0_15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4" name="Google Shape;144;gadd317ae2b_0_15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gadd317ae2b_0_15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6" name="Google Shape;146;gadd317ae2b_0_15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gadd317ae2b_0_1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add317ae2b_0_1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gadd317ae2b_0_1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31"/>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50" name="Shape 150"/>
        <p:cNvGrpSpPr/>
        <p:nvPr/>
      </p:nvGrpSpPr>
      <p:grpSpPr>
        <a:xfrm>
          <a:off x="0" y="0"/>
          <a:ext cx="0" cy="0"/>
          <a:chOff x="0" y="0"/>
          <a:chExt cx="0" cy="0"/>
        </a:xfrm>
      </p:grpSpPr>
      <p:sp>
        <p:nvSpPr>
          <p:cNvPr id="151" name="Google Shape;151;gadd317ae2b_0_1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gadd317ae2b_0_1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add317ae2b_0_1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add317ae2b_0_1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5" name="Shape 155"/>
        <p:cNvGrpSpPr/>
        <p:nvPr/>
      </p:nvGrpSpPr>
      <p:grpSpPr>
        <a:xfrm>
          <a:off x="0" y="0"/>
          <a:ext cx="0" cy="0"/>
          <a:chOff x="0" y="0"/>
          <a:chExt cx="0" cy="0"/>
        </a:xfrm>
      </p:grpSpPr>
      <p:sp>
        <p:nvSpPr>
          <p:cNvPr id="156" name="Google Shape;156;gadd317ae2b_0_1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gadd317ae2b_0_16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gadd317ae2b_0_1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59" name="Shape 159"/>
        <p:cNvGrpSpPr/>
        <p:nvPr/>
      </p:nvGrpSpPr>
      <p:grpSpPr>
        <a:xfrm>
          <a:off x="0" y="0"/>
          <a:ext cx="0" cy="0"/>
          <a:chOff x="0" y="0"/>
          <a:chExt cx="0" cy="0"/>
        </a:xfrm>
      </p:grpSpPr>
      <p:sp>
        <p:nvSpPr>
          <p:cNvPr id="160" name="Google Shape;160;gadd317ae2b_0_17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gadd317ae2b_0_172"/>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2" name="Google Shape;162;gadd317ae2b_0_172"/>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3" name="Google Shape;163;gadd317ae2b_0_1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gadd317ae2b_0_1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gadd317ae2b_0_1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66" name="Shape 166"/>
        <p:cNvGrpSpPr/>
        <p:nvPr/>
      </p:nvGrpSpPr>
      <p:grpSpPr>
        <a:xfrm>
          <a:off x="0" y="0"/>
          <a:ext cx="0" cy="0"/>
          <a:chOff x="0" y="0"/>
          <a:chExt cx="0" cy="0"/>
        </a:xfrm>
      </p:grpSpPr>
      <p:sp>
        <p:nvSpPr>
          <p:cNvPr id="167" name="Google Shape;167;gadd317ae2b_0_17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gadd317ae2b_0_179"/>
          <p:cNvSpPr/>
          <p:nvPr>
            <p:ph idx="2" type="pic"/>
          </p:nvPr>
        </p:nvSpPr>
        <p:spPr>
          <a:xfrm>
            <a:off x="5183188" y="987425"/>
            <a:ext cx="6172200" cy="4873500"/>
          </a:xfrm>
          <a:prstGeom prst="rect">
            <a:avLst/>
          </a:prstGeom>
          <a:noFill/>
          <a:ln>
            <a:noFill/>
          </a:ln>
        </p:spPr>
      </p:sp>
      <p:sp>
        <p:nvSpPr>
          <p:cNvPr id="169" name="Google Shape;169;gadd317ae2b_0_179"/>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0" name="Google Shape;170;gadd317ae2b_0_17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gadd317ae2b_0_1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gadd317ae2b_0_1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3" name="Shape 173"/>
        <p:cNvGrpSpPr/>
        <p:nvPr/>
      </p:nvGrpSpPr>
      <p:grpSpPr>
        <a:xfrm>
          <a:off x="0" y="0"/>
          <a:ext cx="0" cy="0"/>
          <a:chOff x="0" y="0"/>
          <a:chExt cx="0" cy="0"/>
        </a:xfrm>
      </p:grpSpPr>
      <p:sp>
        <p:nvSpPr>
          <p:cNvPr id="174" name="Google Shape;174;gadd317ae2b_0_1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gadd317ae2b_0_186"/>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gadd317ae2b_0_1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gadd317ae2b_0_1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gadd317ae2b_0_1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79" name="Shape 179"/>
        <p:cNvGrpSpPr/>
        <p:nvPr/>
      </p:nvGrpSpPr>
      <p:grpSpPr>
        <a:xfrm>
          <a:off x="0" y="0"/>
          <a:ext cx="0" cy="0"/>
          <a:chOff x="0" y="0"/>
          <a:chExt cx="0" cy="0"/>
        </a:xfrm>
      </p:grpSpPr>
      <p:sp>
        <p:nvSpPr>
          <p:cNvPr id="180" name="Google Shape;180;gadd317ae2b_0_19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gadd317ae2b_0_19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gadd317ae2b_0_19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gadd317ae2b_0_19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gadd317ae2b_0_1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32"/>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3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33"/>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34"/>
          <p:cNvSpPr txBox="1"/>
          <p:nvPr>
            <p:ph idx="1" type="subTitle"/>
          </p:nvPr>
        </p:nvSpPr>
        <p:spPr>
          <a:xfrm>
            <a:off x="1523880" y="1122480"/>
            <a:ext cx="9143640" cy="110667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35"/>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3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3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36"/>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36"/>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37"/>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3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37"/>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4.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3"/>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1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9" name="Google Shape;59;p1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0" name="Google Shape;60;p1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1" name="Google Shape;61;p1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gadd317ae2b_0_1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2" name="Google Shape;112;gadd317ae2b_0_1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3" name="Google Shape;113;gadd317ae2b_0_1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4" name="Google Shape;114;gadd317ae2b_0_1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5" name="Google Shape;115;gadd317ae2b_0_1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jpg"/><Relationship Id="rId5" Type="http://schemas.openxmlformats.org/officeDocument/2006/relationships/image" Target="../media/image3.png"/><Relationship Id="rId6"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
          <p:cNvPicPr preferRelativeResize="0"/>
          <p:nvPr/>
        </p:nvPicPr>
        <p:blipFill rotWithShape="1">
          <a:blip r:embed="rId3">
            <a:alphaModFix/>
          </a:blip>
          <a:srcRect b="0" l="0" r="0" t="0"/>
          <a:stretch/>
        </p:blipFill>
        <p:spPr>
          <a:xfrm>
            <a:off x="0" y="0"/>
            <a:ext cx="10301989"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b="0" l="0" r="0" t="78334"/>
          <a:stretch/>
        </p:blipFill>
        <p:spPr>
          <a:xfrm>
            <a:off x="14760" y="539028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anchorCtr="0" anchor="b" bIns="45700" lIns="91425" spcFirstLastPara="1" rIns="91425" wrap="square" tIns="45700">
            <a:noAutofit/>
          </a:bodyPr>
          <a:lstStyle/>
          <a:p>
            <a:pPr indent="457200" lvl="0" marL="0" marR="0" rtl="0" algn="r">
              <a:lnSpc>
                <a:spcPct val="90000"/>
              </a:lnSpc>
              <a:spcBef>
                <a:spcPts val="0"/>
              </a:spcBef>
              <a:spcAft>
                <a:spcPts val="0"/>
              </a:spcAft>
              <a:buClr>
                <a:srgbClr val="000000"/>
              </a:buClr>
              <a:buSzPts val="3600"/>
              <a:buFont typeface="Arial"/>
              <a:buNone/>
            </a:pPr>
            <a:r>
              <a:rPr b="0" i="0" lang="en-US" sz="3800" u="none" cap="none" strike="noStrike">
                <a:solidFill>
                  <a:srgbClr val="000000"/>
                </a:solidFill>
                <a:latin typeface="Arial"/>
                <a:ea typeface="Arial"/>
                <a:cs typeface="Arial"/>
                <a:sym typeface="Arial"/>
              </a:rPr>
              <a:t>THE SAME TITLE THAT YOU USED IN THE TECHNICAL REPORT GOES HERE</a:t>
            </a:r>
            <a:endParaRPr b="0" i="0" sz="3800" u="none" cap="none" strike="noStrike">
              <a:solidFill>
                <a:srgbClr val="000000"/>
              </a:solidFill>
              <a:latin typeface="Arial"/>
              <a:ea typeface="Arial"/>
              <a:cs typeface="Arial"/>
              <a:sym typeface="Arial"/>
            </a:endParaRPr>
          </a:p>
        </p:txBody>
      </p:sp>
      <p:sp>
        <p:nvSpPr>
          <p:cNvPr id="193" name="Google Shape;193;p1"/>
          <p:cNvSpPr/>
          <p:nvPr/>
        </p:nvSpPr>
        <p:spPr>
          <a:xfrm>
            <a:off x="8108760" y="533400"/>
            <a:ext cx="2114700" cy="516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Use the same title as in the report</a:t>
            </a:r>
            <a:endParaRPr b="0" i="0" sz="1400" u="none" cap="none" strike="noStrike">
              <a:solidFill>
                <a:schemeClr val="accent2"/>
              </a:solidFill>
              <a:latin typeface="Arial"/>
              <a:ea typeface="Arial"/>
              <a:cs typeface="Arial"/>
              <a:sym typeface="Arial"/>
            </a:endParaRPr>
          </a:p>
        </p:txBody>
      </p:sp>
      <p:sp>
        <p:nvSpPr>
          <p:cNvPr id="194" name="Google Shape;194;p1"/>
          <p:cNvSpPr/>
          <p:nvPr/>
        </p:nvSpPr>
        <p:spPr>
          <a:xfrm flipH="1" rot="10800000">
            <a:off x="7341950" y="865535"/>
            <a:ext cx="800658" cy="76383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195" name="Google Shape;195;p1"/>
          <p:cNvSpPr/>
          <p:nvPr/>
        </p:nvSpPr>
        <p:spPr>
          <a:xfrm flipH="1" rot="10800000">
            <a:off x="4292075" y="947310"/>
            <a:ext cx="800658" cy="76383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196" name="Google Shape;196;p1"/>
          <p:cNvSpPr/>
          <p:nvPr/>
        </p:nvSpPr>
        <p:spPr>
          <a:xfrm>
            <a:off x="4703260" y="50087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You </a:t>
            </a:r>
            <a:r>
              <a:rPr i="1" lang="en-US">
                <a:solidFill>
                  <a:schemeClr val="accent2"/>
                </a:solidFill>
              </a:rPr>
              <a:t>can</a:t>
            </a:r>
            <a:r>
              <a:rPr b="0" i="1" lang="en-US" sz="1400" u="none" cap="none" strike="noStrike">
                <a:solidFill>
                  <a:schemeClr val="accent2"/>
                </a:solidFill>
                <a:latin typeface="Arial"/>
                <a:ea typeface="Arial"/>
                <a:cs typeface="Arial"/>
                <a:sym typeface="Arial"/>
              </a:rPr>
              <a:t> change this picture</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g13694941206_0_38"/>
          <p:cNvPicPr preferRelativeResize="0"/>
          <p:nvPr/>
        </p:nvPicPr>
        <p:blipFill rotWithShape="1">
          <a:blip r:embed="rId3">
            <a:alphaModFix/>
          </a:blip>
          <a:srcRect b="0" l="0" r="0" t="0"/>
          <a:stretch/>
        </p:blipFill>
        <p:spPr>
          <a:xfrm>
            <a:off x="-2880" y="0"/>
            <a:ext cx="12196075" cy="6855842"/>
          </a:xfrm>
          <a:prstGeom prst="rect">
            <a:avLst/>
          </a:prstGeom>
          <a:noFill/>
          <a:ln>
            <a:noFill/>
          </a:ln>
        </p:spPr>
      </p:pic>
      <p:sp>
        <p:nvSpPr>
          <p:cNvPr id="423" name="Google Shape;423;g13694941206_0_38"/>
          <p:cNvSpPr/>
          <p:nvPr/>
        </p:nvSpPr>
        <p:spPr>
          <a:xfrm>
            <a:off x="265329" y="376925"/>
            <a:ext cx="5883300" cy="42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Visual comparison of the three paths</a:t>
            </a:r>
            <a:endParaRPr b="0" i="0" sz="2200" u="none" cap="none" strike="noStrike">
              <a:solidFill>
                <a:srgbClr val="000000"/>
              </a:solidFill>
              <a:latin typeface="Arial"/>
              <a:ea typeface="Arial"/>
              <a:cs typeface="Arial"/>
              <a:sym typeface="Arial"/>
            </a:endParaRPr>
          </a:p>
        </p:txBody>
      </p:sp>
      <p:sp>
        <p:nvSpPr>
          <p:cNvPr id="424" name="Google Shape;424;g13694941206_0_38"/>
          <p:cNvSpPr/>
          <p:nvPr/>
        </p:nvSpPr>
        <p:spPr>
          <a:xfrm flipH="1" rot="10800000">
            <a:off x="3356267" y="269947"/>
            <a:ext cx="1300860" cy="6199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425" name="Google Shape;425;g13694941206_0_38"/>
          <p:cNvSpPr/>
          <p:nvPr/>
        </p:nvSpPr>
        <p:spPr>
          <a:xfrm>
            <a:off x="4606280" y="70200"/>
            <a:ext cx="2402700" cy="30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426" name="Google Shape;426;g13694941206_0_38"/>
          <p:cNvSpPr/>
          <p:nvPr/>
        </p:nvSpPr>
        <p:spPr>
          <a:xfrm>
            <a:off x="8229600" y="12420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third installment</a:t>
            </a:r>
            <a:endParaRPr b="0" i="0" sz="1400" u="none" cap="none" strike="noStrike">
              <a:solidFill>
                <a:schemeClr val="accent2"/>
              </a:solidFill>
              <a:latin typeface="Arial"/>
              <a:ea typeface="Arial"/>
              <a:cs typeface="Arial"/>
              <a:sym typeface="Arial"/>
            </a:endParaRPr>
          </a:p>
        </p:txBody>
      </p:sp>
      <p:sp>
        <p:nvSpPr>
          <p:cNvPr id="427" name="Google Shape;427;g13694941206_0_38"/>
          <p:cNvSpPr/>
          <p:nvPr/>
        </p:nvSpPr>
        <p:spPr>
          <a:xfrm>
            <a:off x="265315" y="611457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428" name="Google Shape;428;g13694941206_0_38"/>
          <p:cNvSpPr txBox="1"/>
          <p:nvPr/>
        </p:nvSpPr>
        <p:spPr>
          <a:xfrm>
            <a:off x="6707225" y="6014975"/>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The font size must be at least 22 points.</a:t>
            </a:r>
            <a:endParaRPr b="1" i="0" sz="1400" u="none" cap="none" strike="noStrike">
              <a:solidFill>
                <a:schemeClr val="accent2"/>
              </a:solidFill>
              <a:latin typeface="Arial"/>
              <a:ea typeface="Arial"/>
              <a:cs typeface="Arial"/>
              <a:sym typeface="Arial"/>
            </a:endParaRPr>
          </a:p>
        </p:txBody>
      </p:sp>
      <p:pic>
        <p:nvPicPr>
          <p:cNvPr id="429" name="Google Shape;429;g13694941206_0_38"/>
          <p:cNvPicPr preferRelativeResize="0"/>
          <p:nvPr/>
        </p:nvPicPr>
        <p:blipFill rotWithShape="1">
          <a:blip r:embed="rId4">
            <a:alphaModFix/>
          </a:blip>
          <a:srcRect b="0" l="0" r="0" t="0"/>
          <a:stretch/>
        </p:blipFill>
        <p:spPr>
          <a:xfrm>
            <a:off x="1331475" y="917335"/>
            <a:ext cx="9529050" cy="4820525"/>
          </a:xfrm>
          <a:prstGeom prst="rect">
            <a:avLst/>
          </a:prstGeom>
          <a:noFill/>
          <a:ln>
            <a:noFill/>
          </a:ln>
        </p:spPr>
      </p:pic>
      <p:sp>
        <p:nvSpPr>
          <p:cNvPr id="430" name="Google Shape;430;g13694941206_0_38"/>
          <p:cNvSpPr/>
          <p:nvPr/>
        </p:nvSpPr>
        <p:spPr>
          <a:xfrm>
            <a:off x="0" y="1659575"/>
            <a:ext cx="1300800" cy="3210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Use a library to draw the map and plot the three roads between Eafit and Universidad Nacional. For example, use geopandas, pydeck or google maps.</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g1066244c191_0_1"/>
          <p:cNvPicPr preferRelativeResize="0"/>
          <p:nvPr/>
        </p:nvPicPr>
        <p:blipFill rotWithShape="1">
          <a:blip r:embed="rId3">
            <a:alphaModFix/>
          </a:blip>
          <a:srcRect b="0" l="0" r="0" t="0"/>
          <a:stretch/>
        </p:blipFill>
        <p:spPr>
          <a:xfrm>
            <a:off x="-2580" y="0"/>
            <a:ext cx="12197163" cy="6856922"/>
          </a:xfrm>
          <a:prstGeom prst="rect">
            <a:avLst/>
          </a:prstGeom>
          <a:noFill/>
          <a:ln>
            <a:noFill/>
          </a:ln>
        </p:spPr>
      </p:pic>
      <p:sp>
        <p:nvSpPr>
          <p:cNvPr id="436" name="Google Shape;436;g1066244c191_0_1"/>
          <p:cNvSpPr/>
          <p:nvPr/>
        </p:nvSpPr>
        <p:spPr>
          <a:xfrm>
            <a:off x="265327" y="376925"/>
            <a:ext cx="49458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Future work directions</a:t>
            </a:r>
            <a:endParaRPr b="0" i="0" sz="2200" u="none" cap="none" strike="noStrike">
              <a:solidFill>
                <a:srgbClr val="000000"/>
              </a:solidFill>
              <a:latin typeface="Arial"/>
              <a:ea typeface="Arial"/>
              <a:cs typeface="Arial"/>
              <a:sym typeface="Arial"/>
            </a:endParaRPr>
          </a:p>
        </p:txBody>
      </p:sp>
      <p:sp>
        <p:nvSpPr>
          <p:cNvPr id="437" name="Google Shape;437;g1066244c191_0_1"/>
          <p:cNvSpPr/>
          <p:nvPr/>
        </p:nvSpPr>
        <p:spPr>
          <a:xfrm>
            <a:off x="859448" y="1291400"/>
            <a:ext cx="1993200" cy="4230000"/>
          </a:xfrm>
          <a:prstGeom prst="roundRect">
            <a:avLst>
              <a:gd fmla="val 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1066244c191_0_1"/>
          <p:cNvSpPr/>
          <p:nvPr/>
        </p:nvSpPr>
        <p:spPr>
          <a:xfrm>
            <a:off x="9488921" y="1291400"/>
            <a:ext cx="1993200" cy="4230000"/>
          </a:xfrm>
          <a:prstGeom prst="roundRect">
            <a:avLst>
              <a:gd fmla="val 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1066244c191_0_1"/>
          <p:cNvSpPr/>
          <p:nvPr/>
        </p:nvSpPr>
        <p:spPr>
          <a:xfrm>
            <a:off x="3812548" y="1291400"/>
            <a:ext cx="1993200" cy="4230000"/>
          </a:xfrm>
          <a:prstGeom prst="roundRect">
            <a:avLst>
              <a:gd fmla="val 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1066244c191_0_1"/>
          <p:cNvSpPr/>
          <p:nvPr/>
        </p:nvSpPr>
        <p:spPr>
          <a:xfrm>
            <a:off x="6632743" y="1286300"/>
            <a:ext cx="1993200" cy="4230000"/>
          </a:xfrm>
          <a:prstGeom prst="roundRect">
            <a:avLst>
              <a:gd fmla="val 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1066244c191_0_1"/>
          <p:cNvSpPr/>
          <p:nvPr/>
        </p:nvSpPr>
        <p:spPr>
          <a:xfrm>
            <a:off x="9488720" y="1291400"/>
            <a:ext cx="1809900" cy="587400"/>
          </a:xfrm>
          <a:prstGeom prst="homePlate">
            <a:avLst>
              <a:gd fmla="val 40073" name="adj"/>
            </a:avLst>
          </a:prstGeom>
          <a:solidFill>
            <a:srgbClr val="00AA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066244c191_0_1"/>
          <p:cNvSpPr/>
          <p:nvPr/>
        </p:nvSpPr>
        <p:spPr>
          <a:xfrm>
            <a:off x="6630898" y="1286300"/>
            <a:ext cx="1809900" cy="587400"/>
          </a:xfrm>
          <a:prstGeom prst="homePlate">
            <a:avLst>
              <a:gd fmla="val 40073" name="adj"/>
            </a:avLst>
          </a:prstGeom>
          <a:solidFill>
            <a:srgbClr val="48A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066244c191_0_1"/>
          <p:cNvSpPr/>
          <p:nvPr/>
        </p:nvSpPr>
        <p:spPr>
          <a:xfrm>
            <a:off x="3811772" y="1291400"/>
            <a:ext cx="1809900" cy="587400"/>
          </a:xfrm>
          <a:prstGeom prst="homePlate">
            <a:avLst>
              <a:gd fmla="val 40073" name="adj"/>
            </a:avLst>
          </a:prstGeom>
          <a:solidFill>
            <a:srgbClr val="00AA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066244c191_0_1"/>
          <p:cNvSpPr/>
          <p:nvPr/>
        </p:nvSpPr>
        <p:spPr>
          <a:xfrm>
            <a:off x="859046" y="1291400"/>
            <a:ext cx="1809900" cy="587400"/>
          </a:xfrm>
          <a:prstGeom prst="homePlate">
            <a:avLst>
              <a:gd fmla="val 40073" name="adj"/>
            </a:avLst>
          </a:prstGeom>
          <a:solidFill>
            <a:srgbClr val="48A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066244c191_0_1"/>
          <p:cNvSpPr/>
          <p:nvPr/>
        </p:nvSpPr>
        <p:spPr>
          <a:xfrm>
            <a:off x="6649700" y="1328675"/>
            <a:ext cx="18099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Fira Sans Extra Condensed"/>
                <a:ea typeface="Fira Sans Extra Condensed"/>
                <a:cs typeface="Fira Sans Extra Condensed"/>
                <a:sym typeface="Fira Sans Extra Condensed"/>
              </a:rPr>
              <a:t>Statistics 2</a:t>
            </a:r>
            <a:endParaRPr b="1" i="0" sz="2200" u="none" cap="none" strike="noStrike">
              <a:solidFill>
                <a:schemeClr val="lt1"/>
              </a:solidFill>
              <a:latin typeface="Fira Sans Extra Condensed"/>
              <a:ea typeface="Fira Sans Extra Condensed"/>
              <a:cs typeface="Fira Sans Extra Condensed"/>
              <a:sym typeface="Fira Sans Extra Condensed"/>
            </a:endParaRPr>
          </a:p>
        </p:txBody>
      </p:sp>
      <p:sp>
        <p:nvSpPr>
          <p:cNvPr id="446" name="Google Shape;446;g1066244c191_0_1"/>
          <p:cNvSpPr/>
          <p:nvPr/>
        </p:nvSpPr>
        <p:spPr>
          <a:xfrm>
            <a:off x="3802800" y="1379275"/>
            <a:ext cx="18099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Fira Sans Extra Condensed"/>
                <a:ea typeface="Fira Sans Extra Condensed"/>
                <a:cs typeface="Fira Sans Extra Condensed"/>
                <a:sym typeface="Fira Sans Extra Condensed"/>
              </a:rPr>
              <a:t>Optimization 1</a:t>
            </a:r>
            <a:endParaRPr b="1" i="0" sz="2200" u="none" cap="none" strike="noStrike">
              <a:solidFill>
                <a:schemeClr val="lt1"/>
              </a:solidFill>
              <a:latin typeface="Fira Sans Extra Condensed"/>
              <a:ea typeface="Fira Sans Extra Condensed"/>
              <a:cs typeface="Fira Sans Extra Condensed"/>
              <a:sym typeface="Fira Sans Extra Condensed"/>
            </a:endParaRPr>
          </a:p>
        </p:txBody>
      </p:sp>
      <p:sp>
        <p:nvSpPr>
          <p:cNvPr id="447" name="Google Shape;447;g1066244c191_0_1"/>
          <p:cNvSpPr/>
          <p:nvPr/>
        </p:nvSpPr>
        <p:spPr>
          <a:xfrm>
            <a:off x="810150" y="1333775"/>
            <a:ext cx="15828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Fira Sans Extra Condensed"/>
                <a:ea typeface="Fira Sans Extra Condensed"/>
                <a:cs typeface="Fira Sans Extra Condensed"/>
                <a:sym typeface="Fira Sans Extra Condensed"/>
              </a:rPr>
              <a:t>Probability</a:t>
            </a:r>
            <a:endParaRPr b="1" i="0" sz="2200" u="none" cap="none" strike="noStrike">
              <a:solidFill>
                <a:schemeClr val="lt1"/>
              </a:solidFill>
              <a:latin typeface="Fira Sans Extra Condensed"/>
              <a:ea typeface="Fira Sans Extra Condensed"/>
              <a:cs typeface="Fira Sans Extra Condensed"/>
              <a:sym typeface="Fira Sans Extra Condensed"/>
            </a:endParaRPr>
          </a:p>
        </p:txBody>
      </p:sp>
      <p:sp>
        <p:nvSpPr>
          <p:cNvPr id="448" name="Google Shape;448;g1066244c191_0_1"/>
          <p:cNvSpPr/>
          <p:nvPr/>
        </p:nvSpPr>
        <p:spPr>
          <a:xfrm>
            <a:off x="9495625" y="1333775"/>
            <a:ext cx="16437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Fira Sans Extra Condensed"/>
                <a:ea typeface="Fira Sans Extra Condensed"/>
                <a:cs typeface="Fira Sans Extra Condensed"/>
                <a:sym typeface="Fira Sans Extra Condensed"/>
              </a:rPr>
              <a:t>M &amp; S 4</a:t>
            </a:r>
            <a:endParaRPr b="1" i="0" sz="22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449" name="Google Shape;449;g1066244c191_0_1"/>
          <p:cNvGrpSpPr/>
          <p:nvPr/>
        </p:nvGrpSpPr>
        <p:grpSpPr>
          <a:xfrm>
            <a:off x="7016850" y="2306088"/>
            <a:ext cx="1088700" cy="830400"/>
            <a:chOff x="368350" y="2234988"/>
            <a:chExt cx="1088700" cy="830400"/>
          </a:xfrm>
        </p:grpSpPr>
        <p:sp>
          <p:nvSpPr>
            <p:cNvPr id="450" name="Google Shape;450;g1066244c191_0_1"/>
            <p:cNvSpPr/>
            <p:nvPr/>
          </p:nvSpPr>
          <p:spPr>
            <a:xfrm>
              <a:off x="368350" y="2234988"/>
              <a:ext cx="1088700" cy="830400"/>
            </a:xfrm>
            <a:prstGeom prst="rect">
              <a:avLst/>
            </a:prstGeom>
            <a:solidFill>
              <a:srgbClr val="666666"/>
            </a:solidFill>
            <a:ln>
              <a:noFill/>
            </a:ln>
            <a:effectLst>
              <a:outerShdw blurRad="85725" rotWithShape="0" algn="bl" dir="7080000" dist="57150">
                <a:srgbClr val="000000">
                  <a:alpha val="1411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400" u="none" cap="none" strike="noStrike">
                  <a:solidFill>
                    <a:srgbClr val="FFFFFF"/>
                  </a:solidFill>
                  <a:latin typeface="Fira Sans Extra Condensed"/>
                  <a:ea typeface="Fira Sans Extra Condensed"/>
                  <a:cs typeface="Fira Sans Extra Condensed"/>
                  <a:sym typeface="Fira Sans Extra Condensed"/>
                </a:rPr>
                <a:t>MV risk estimates</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51" name="Google Shape;451;g1066244c191_0_1"/>
            <p:cNvSpPr/>
            <p:nvPr/>
          </p:nvSpPr>
          <p:spPr>
            <a:xfrm rot="-5400000">
              <a:off x="445094"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52" name="Google Shape;452;g1066244c191_0_1"/>
            <p:cNvSpPr/>
            <p:nvPr/>
          </p:nvSpPr>
          <p:spPr>
            <a:xfrm rot="-5400000">
              <a:off x="621837"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53" name="Google Shape;453;g1066244c191_0_1"/>
            <p:cNvSpPr/>
            <p:nvPr/>
          </p:nvSpPr>
          <p:spPr>
            <a:xfrm rot="-5400000">
              <a:off x="798579"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54" name="Google Shape;454;g1066244c191_0_1"/>
            <p:cNvSpPr/>
            <p:nvPr/>
          </p:nvSpPr>
          <p:spPr>
            <a:xfrm rot="-5400000">
              <a:off x="975322"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55" name="Google Shape;455;g1066244c191_0_1"/>
            <p:cNvSpPr/>
            <p:nvPr/>
          </p:nvSpPr>
          <p:spPr>
            <a:xfrm rot="-5400000">
              <a:off x="1152084"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56" name="Google Shape;456;g1066244c191_0_1"/>
            <p:cNvSpPr/>
            <p:nvPr/>
          </p:nvSpPr>
          <p:spPr>
            <a:xfrm rot="-5400000">
              <a:off x="1328826"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grpSp>
      <p:grpSp>
        <p:nvGrpSpPr>
          <p:cNvPr id="457" name="Google Shape;457;g1066244c191_0_1"/>
          <p:cNvGrpSpPr/>
          <p:nvPr/>
        </p:nvGrpSpPr>
        <p:grpSpPr>
          <a:xfrm>
            <a:off x="4216100" y="2367863"/>
            <a:ext cx="1088700" cy="830400"/>
            <a:chOff x="673150" y="2539788"/>
            <a:chExt cx="1088700" cy="830400"/>
          </a:xfrm>
        </p:grpSpPr>
        <p:sp>
          <p:nvSpPr>
            <p:cNvPr id="458" name="Google Shape;458;g1066244c191_0_1"/>
            <p:cNvSpPr/>
            <p:nvPr/>
          </p:nvSpPr>
          <p:spPr>
            <a:xfrm>
              <a:off x="673150" y="2539788"/>
              <a:ext cx="1088700" cy="830400"/>
            </a:xfrm>
            <a:prstGeom prst="rect">
              <a:avLst/>
            </a:prstGeom>
            <a:solidFill>
              <a:srgbClr val="666666"/>
            </a:solidFill>
            <a:ln>
              <a:noFill/>
            </a:ln>
            <a:effectLst>
              <a:outerShdw blurRad="85725" rotWithShape="0" algn="bl" dir="7080000" dist="57150">
                <a:srgbClr val="000000">
                  <a:alpha val="1411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400" u="none" cap="none" strike="noStrike">
                  <a:solidFill>
                    <a:srgbClr val="FFFFFF"/>
                  </a:solidFill>
                  <a:latin typeface="Fira Sans Extra Condensed"/>
                  <a:ea typeface="Fira Sans Extra Condensed"/>
                  <a:cs typeface="Fira Sans Extra Condensed"/>
                  <a:sym typeface="Fira Sans Extra Condensed"/>
                </a:rPr>
                <a:t>Optimization </a:t>
              </a:r>
              <a:r>
                <a:rPr b="1" i="0" lang="en-US" sz="1400" u="none" cap="none" strike="noStrike">
                  <a:solidFill>
                    <a:schemeClr val="lt1"/>
                  </a:solidFill>
                  <a:latin typeface="Fira Sans Extra Condensed"/>
                  <a:ea typeface="Fira Sans Extra Condensed"/>
                  <a:cs typeface="Fira Sans Extra Condensed"/>
                  <a:sym typeface="Fira Sans Extra Condensed"/>
                </a:rPr>
                <a:t>Bi target</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59" name="Google Shape;459;g1066244c191_0_1"/>
            <p:cNvSpPr/>
            <p:nvPr/>
          </p:nvSpPr>
          <p:spPr>
            <a:xfrm rot="-5400000">
              <a:off x="749894"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60" name="Google Shape;460;g1066244c191_0_1"/>
            <p:cNvSpPr/>
            <p:nvPr/>
          </p:nvSpPr>
          <p:spPr>
            <a:xfrm rot="-5400000">
              <a:off x="926637"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61" name="Google Shape;461;g1066244c191_0_1"/>
            <p:cNvSpPr/>
            <p:nvPr/>
          </p:nvSpPr>
          <p:spPr>
            <a:xfrm rot="-5400000">
              <a:off x="1103379"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62" name="Google Shape;462;g1066244c191_0_1"/>
            <p:cNvSpPr/>
            <p:nvPr/>
          </p:nvSpPr>
          <p:spPr>
            <a:xfrm rot="-5400000">
              <a:off x="1280122"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63" name="Google Shape;463;g1066244c191_0_1"/>
            <p:cNvSpPr/>
            <p:nvPr/>
          </p:nvSpPr>
          <p:spPr>
            <a:xfrm rot="-5400000">
              <a:off x="1456884"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64" name="Google Shape;464;g1066244c191_0_1"/>
            <p:cNvSpPr/>
            <p:nvPr/>
          </p:nvSpPr>
          <p:spPr>
            <a:xfrm rot="-5400000">
              <a:off x="1633626"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grpSp>
      <p:grpSp>
        <p:nvGrpSpPr>
          <p:cNvPr id="465" name="Google Shape;465;g1066244c191_0_1"/>
          <p:cNvGrpSpPr/>
          <p:nvPr/>
        </p:nvGrpSpPr>
        <p:grpSpPr>
          <a:xfrm>
            <a:off x="1242275" y="2378663"/>
            <a:ext cx="1088700" cy="830400"/>
            <a:chOff x="673150" y="2539788"/>
            <a:chExt cx="1088700" cy="830400"/>
          </a:xfrm>
        </p:grpSpPr>
        <p:sp>
          <p:nvSpPr>
            <p:cNvPr id="466" name="Google Shape;466;g1066244c191_0_1"/>
            <p:cNvSpPr/>
            <p:nvPr/>
          </p:nvSpPr>
          <p:spPr>
            <a:xfrm>
              <a:off x="673150" y="2539788"/>
              <a:ext cx="1088700" cy="830400"/>
            </a:xfrm>
            <a:prstGeom prst="rect">
              <a:avLst/>
            </a:prstGeom>
            <a:solidFill>
              <a:srgbClr val="666666"/>
            </a:solidFill>
            <a:ln>
              <a:noFill/>
            </a:ln>
            <a:effectLst>
              <a:outerShdw blurRad="85725" rotWithShape="0" algn="bl" dir="7080000" dist="57150">
                <a:srgbClr val="000000">
                  <a:alpha val="1411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300" u="none" cap="none" strike="noStrike">
                  <a:solidFill>
                    <a:srgbClr val="FFFFFF"/>
                  </a:solidFill>
                  <a:latin typeface="Fira Sans Extra Condensed"/>
                  <a:ea typeface="Fira Sans Extra Condensed"/>
                  <a:cs typeface="Fira Sans Extra Condensed"/>
                  <a:sym typeface="Fira Sans Extra Condensed"/>
                </a:rPr>
                <a:t>Other risk estimates</a:t>
              </a:r>
              <a:endParaRPr b="1" i="0" sz="1300" u="none" cap="none" strike="noStrike">
                <a:solidFill>
                  <a:srgbClr val="FFFFFF"/>
                </a:solidFill>
                <a:latin typeface="Fira Sans Extra Condensed"/>
                <a:ea typeface="Fira Sans Extra Condensed"/>
                <a:cs typeface="Fira Sans Extra Condensed"/>
                <a:sym typeface="Fira Sans Extra Condensed"/>
              </a:endParaRPr>
            </a:p>
          </p:txBody>
        </p:sp>
        <p:sp>
          <p:nvSpPr>
            <p:cNvPr id="467" name="Google Shape;467;g1066244c191_0_1"/>
            <p:cNvSpPr/>
            <p:nvPr/>
          </p:nvSpPr>
          <p:spPr>
            <a:xfrm rot="-5400000">
              <a:off x="749894"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68" name="Google Shape;468;g1066244c191_0_1"/>
            <p:cNvSpPr/>
            <p:nvPr/>
          </p:nvSpPr>
          <p:spPr>
            <a:xfrm rot="-5400000">
              <a:off x="926637"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69" name="Google Shape;469;g1066244c191_0_1"/>
            <p:cNvSpPr/>
            <p:nvPr/>
          </p:nvSpPr>
          <p:spPr>
            <a:xfrm rot="-5400000">
              <a:off x="1103379"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70" name="Google Shape;470;g1066244c191_0_1"/>
            <p:cNvSpPr/>
            <p:nvPr/>
          </p:nvSpPr>
          <p:spPr>
            <a:xfrm rot="-5400000">
              <a:off x="1280122"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71" name="Google Shape;471;g1066244c191_0_1"/>
            <p:cNvSpPr/>
            <p:nvPr/>
          </p:nvSpPr>
          <p:spPr>
            <a:xfrm rot="-5400000">
              <a:off x="1456884"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72" name="Google Shape;472;g1066244c191_0_1"/>
            <p:cNvSpPr/>
            <p:nvPr/>
          </p:nvSpPr>
          <p:spPr>
            <a:xfrm rot="-5400000">
              <a:off x="1633626"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grpSp>
      <p:grpSp>
        <p:nvGrpSpPr>
          <p:cNvPr id="473" name="Google Shape;473;g1066244c191_0_1"/>
          <p:cNvGrpSpPr/>
          <p:nvPr/>
        </p:nvGrpSpPr>
        <p:grpSpPr>
          <a:xfrm>
            <a:off x="9836250" y="2306088"/>
            <a:ext cx="1088700" cy="830400"/>
            <a:chOff x="368350" y="2234988"/>
            <a:chExt cx="1088700" cy="830400"/>
          </a:xfrm>
        </p:grpSpPr>
        <p:sp>
          <p:nvSpPr>
            <p:cNvPr id="474" name="Google Shape;474;g1066244c191_0_1"/>
            <p:cNvSpPr/>
            <p:nvPr/>
          </p:nvSpPr>
          <p:spPr>
            <a:xfrm>
              <a:off x="368350" y="2234988"/>
              <a:ext cx="1088700" cy="830400"/>
            </a:xfrm>
            <a:prstGeom prst="rect">
              <a:avLst/>
            </a:prstGeom>
            <a:solidFill>
              <a:srgbClr val="666666"/>
            </a:solidFill>
            <a:ln>
              <a:noFill/>
            </a:ln>
            <a:effectLst>
              <a:outerShdw blurRad="85725" rotWithShape="0" algn="bl" dir="7080000" dist="57150">
                <a:srgbClr val="000000">
                  <a:alpha val="1411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600" u="none" cap="none" strike="noStrike">
                  <a:solidFill>
                    <a:srgbClr val="FFFFFF"/>
                  </a:solidFill>
                  <a:latin typeface="Fira Sans Extra Condensed"/>
                  <a:ea typeface="Fira Sans Extra Condensed"/>
                  <a:cs typeface="Fira Sans Extra Condensed"/>
                  <a:sym typeface="Fira Sans Extra Condensed"/>
                </a:rPr>
                <a:t>Traffic Estimation</a:t>
              </a:r>
              <a:endParaRPr b="1" i="0" sz="1600" u="none" cap="none" strike="noStrike">
                <a:solidFill>
                  <a:srgbClr val="FFFFFF"/>
                </a:solidFill>
                <a:latin typeface="Fira Sans Extra Condensed"/>
                <a:ea typeface="Fira Sans Extra Condensed"/>
                <a:cs typeface="Fira Sans Extra Condensed"/>
                <a:sym typeface="Fira Sans Extra Condensed"/>
              </a:endParaRPr>
            </a:p>
          </p:txBody>
        </p:sp>
        <p:sp>
          <p:nvSpPr>
            <p:cNvPr id="475" name="Google Shape;475;g1066244c191_0_1"/>
            <p:cNvSpPr/>
            <p:nvPr/>
          </p:nvSpPr>
          <p:spPr>
            <a:xfrm rot="-5400000">
              <a:off x="445094"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76" name="Google Shape;476;g1066244c191_0_1"/>
            <p:cNvSpPr/>
            <p:nvPr/>
          </p:nvSpPr>
          <p:spPr>
            <a:xfrm rot="-5400000">
              <a:off x="621837"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77" name="Google Shape;477;g1066244c191_0_1"/>
            <p:cNvSpPr/>
            <p:nvPr/>
          </p:nvSpPr>
          <p:spPr>
            <a:xfrm rot="-5400000">
              <a:off x="798579"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78" name="Google Shape;478;g1066244c191_0_1"/>
            <p:cNvSpPr/>
            <p:nvPr/>
          </p:nvSpPr>
          <p:spPr>
            <a:xfrm rot="-5400000">
              <a:off x="975322"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79" name="Google Shape;479;g1066244c191_0_1"/>
            <p:cNvSpPr/>
            <p:nvPr/>
          </p:nvSpPr>
          <p:spPr>
            <a:xfrm rot="-5400000">
              <a:off x="1152084"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80" name="Google Shape;480;g1066244c191_0_1"/>
            <p:cNvSpPr/>
            <p:nvPr/>
          </p:nvSpPr>
          <p:spPr>
            <a:xfrm rot="-5400000">
              <a:off x="1328826"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grpSp>
      <p:sp>
        <p:nvSpPr>
          <p:cNvPr id="481" name="Google Shape;481;g1066244c191_0_1"/>
          <p:cNvSpPr/>
          <p:nvPr/>
        </p:nvSpPr>
        <p:spPr>
          <a:xfrm flipH="1" rot="10800000">
            <a:off x="4819328" y="514742"/>
            <a:ext cx="826794" cy="4579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482" name="Google Shape;482;g1066244c191_0_1"/>
          <p:cNvSpPr/>
          <p:nvPr/>
        </p:nvSpPr>
        <p:spPr>
          <a:xfrm>
            <a:off x="5276520" y="336600"/>
            <a:ext cx="2402700" cy="30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483" name="Google Shape;483;g1066244c191_0_1"/>
          <p:cNvSpPr/>
          <p:nvPr/>
        </p:nvSpPr>
        <p:spPr>
          <a:xfrm>
            <a:off x="8229600" y="12420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third installment</a:t>
            </a:r>
            <a:endParaRPr b="0" i="0" sz="1400" u="none" cap="none" strike="noStrike">
              <a:solidFill>
                <a:schemeClr val="accent2"/>
              </a:solidFill>
              <a:latin typeface="Arial"/>
              <a:ea typeface="Arial"/>
              <a:cs typeface="Arial"/>
              <a:sym typeface="Arial"/>
            </a:endParaRPr>
          </a:p>
        </p:txBody>
      </p:sp>
      <p:sp>
        <p:nvSpPr>
          <p:cNvPr id="484" name="Google Shape;484;g1066244c191_0_1"/>
          <p:cNvSpPr/>
          <p:nvPr/>
        </p:nvSpPr>
        <p:spPr>
          <a:xfrm>
            <a:off x="265315" y="80232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485" name="Google Shape;485;g1066244c191_0_1"/>
          <p:cNvSpPr txBox="1"/>
          <p:nvPr/>
        </p:nvSpPr>
        <p:spPr>
          <a:xfrm>
            <a:off x="2745075" y="6052175"/>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The font size must be at least 22 points.</a:t>
            </a:r>
            <a:endParaRPr b="1" i="0" sz="1400" u="none" cap="none" strike="noStrike">
              <a:solidFill>
                <a:schemeClr val="accent2"/>
              </a:solidFill>
              <a:latin typeface="Arial"/>
              <a:ea typeface="Arial"/>
              <a:cs typeface="Arial"/>
              <a:sym typeface="Arial"/>
            </a:endParaRPr>
          </a:p>
        </p:txBody>
      </p:sp>
      <p:sp>
        <p:nvSpPr>
          <p:cNvPr id="486" name="Google Shape;486;g1066244c191_0_1"/>
          <p:cNvSpPr/>
          <p:nvPr/>
        </p:nvSpPr>
        <p:spPr>
          <a:xfrm>
            <a:off x="7457802" y="5949583"/>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You can add, delete or change some future work addresses</a:t>
            </a:r>
            <a:endParaRPr b="0" i="0" sz="1400" u="none" cap="none" strike="noStrike">
              <a:solidFill>
                <a:schemeClr val="accent2"/>
              </a:solidFill>
              <a:latin typeface="Arial"/>
              <a:ea typeface="Arial"/>
              <a:cs typeface="Arial"/>
              <a:sym typeface="Arial"/>
            </a:endParaRPr>
          </a:p>
        </p:txBody>
      </p:sp>
      <p:sp>
        <p:nvSpPr>
          <p:cNvPr id="487" name="Google Shape;487;g1066244c191_0_1"/>
          <p:cNvSpPr/>
          <p:nvPr/>
        </p:nvSpPr>
        <p:spPr>
          <a:xfrm>
            <a:off x="-141598" y="4099808"/>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Delete this</a:t>
            </a:r>
            <a:endParaRPr b="0" i="1"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if you study </a:t>
            </a:r>
            <a:endParaRPr b="0" i="1"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 </a:t>
            </a:r>
            <a:r>
              <a:rPr i="1" lang="en-US">
                <a:solidFill>
                  <a:schemeClr val="accent2"/>
                </a:solidFill>
              </a:rPr>
              <a:t>Informatics</a:t>
            </a:r>
            <a:r>
              <a:rPr b="0" i="1" lang="en-US" sz="1400" u="none" cap="none" strike="noStrike">
                <a:solidFill>
                  <a:schemeClr val="accent2"/>
                </a:solidFill>
                <a:latin typeface="Arial"/>
                <a:ea typeface="Arial"/>
                <a:cs typeface="Arial"/>
                <a:sym typeface="Arial"/>
              </a:rPr>
              <a:t> engineering</a:t>
            </a:r>
            <a:br>
              <a:rPr b="0" i="1" lang="en-US" sz="1400" u="none" cap="none" strike="noStrike">
                <a:solidFill>
                  <a:schemeClr val="accent2"/>
                </a:solidFill>
                <a:latin typeface="Arial"/>
                <a:ea typeface="Arial"/>
                <a:cs typeface="Arial"/>
                <a:sym typeface="Arial"/>
              </a:rPr>
            </a:br>
            <a:endParaRPr b="0" i="1" sz="1400" u="none" cap="none" strike="noStrike">
              <a:solidFill>
                <a:schemeClr val="accent2"/>
              </a:solidFill>
              <a:latin typeface="Arial"/>
              <a:ea typeface="Arial"/>
              <a:cs typeface="Arial"/>
              <a:sym typeface="Arial"/>
            </a:endParaRPr>
          </a:p>
        </p:txBody>
      </p:sp>
      <p:sp>
        <p:nvSpPr>
          <p:cNvPr id="488" name="Google Shape;488;g1066244c191_0_1"/>
          <p:cNvSpPr/>
          <p:nvPr/>
        </p:nvSpPr>
        <p:spPr>
          <a:xfrm>
            <a:off x="5646138" y="802325"/>
            <a:ext cx="48270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Please name the courses in which you could continue to work on this project.</a:t>
            </a:r>
            <a:endParaRPr b="0" i="0" sz="1400" u="none" cap="none" strike="noStrike">
              <a:solidFill>
                <a:schemeClr val="accent2"/>
              </a:solidFill>
              <a:latin typeface="Arial"/>
              <a:ea typeface="Arial"/>
              <a:cs typeface="Arial"/>
              <a:sym typeface="Arial"/>
            </a:endParaRPr>
          </a:p>
        </p:txBody>
      </p:sp>
      <p:sp>
        <p:nvSpPr>
          <p:cNvPr id="489" name="Google Shape;489;g1066244c191_0_1"/>
          <p:cNvSpPr/>
          <p:nvPr/>
        </p:nvSpPr>
        <p:spPr>
          <a:xfrm flipH="1" rot="10800000">
            <a:off x="5050475" y="1024007"/>
            <a:ext cx="811836" cy="29446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490" name="Google Shape;490;g1066244c191_0_1"/>
          <p:cNvSpPr/>
          <p:nvPr/>
        </p:nvSpPr>
        <p:spPr>
          <a:xfrm rot="10800000">
            <a:off x="10334499" y="947808"/>
            <a:ext cx="806652" cy="43264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491" name="Google Shape;491;g1066244c191_0_1"/>
          <p:cNvSpPr/>
          <p:nvPr/>
        </p:nvSpPr>
        <p:spPr>
          <a:xfrm rot="-3788704">
            <a:off x="8003177" y="1401254"/>
            <a:ext cx="806653" cy="432644"/>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492" name="Google Shape;492;g1066244c191_0_1"/>
          <p:cNvSpPr/>
          <p:nvPr/>
        </p:nvSpPr>
        <p:spPr>
          <a:xfrm>
            <a:off x="4407763" y="3990850"/>
            <a:ext cx="48270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Please tell us what you could do, in the following courses, to improve this project.</a:t>
            </a:r>
            <a:endParaRPr b="0" i="0" sz="1400" u="none" cap="none" strike="noStrike">
              <a:solidFill>
                <a:schemeClr val="accent2"/>
              </a:solidFill>
              <a:latin typeface="Arial"/>
              <a:ea typeface="Arial"/>
              <a:cs typeface="Arial"/>
              <a:sym typeface="Arial"/>
            </a:endParaRPr>
          </a:p>
        </p:txBody>
      </p:sp>
      <p:sp>
        <p:nvSpPr>
          <p:cNvPr id="493" name="Google Shape;493;g1066244c191_0_1"/>
          <p:cNvSpPr/>
          <p:nvPr/>
        </p:nvSpPr>
        <p:spPr>
          <a:xfrm flipH="1" rot="5763114">
            <a:off x="4821883" y="3386199"/>
            <a:ext cx="811824" cy="29443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494" name="Google Shape;494;g1066244c191_0_1"/>
          <p:cNvSpPr/>
          <p:nvPr/>
        </p:nvSpPr>
        <p:spPr>
          <a:xfrm flipH="1" rot="5763114">
            <a:off x="7260283" y="3386199"/>
            <a:ext cx="811824" cy="29443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495" name="Google Shape;495;g1066244c191_0_1"/>
          <p:cNvSpPr/>
          <p:nvPr/>
        </p:nvSpPr>
        <p:spPr>
          <a:xfrm flipH="1" rot="9163861">
            <a:off x="8936681" y="3462420"/>
            <a:ext cx="811824" cy="294405"/>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g1066244c191_0_133"/>
          <p:cNvPicPr preferRelativeResize="0"/>
          <p:nvPr/>
        </p:nvPicPr>
        <p:blipFill rotWithShape="1">
          <a:blip r:embed="rId3">
            <a:alphaModFix/>
          </a:blip>
          <a:srcRect b="0" l="0" r="0" t="0"/>
          <a:stretch/>
        </p:blipFill>
        <p:spPr>
          <a:xfrm>
            <a:off x="-2580" y="0"/>
            <a:ext cx="12197163" cy="6856922"/>
          </a:xfrm>
          <a:prstGeom prst="rect">
            <a:avLst/>
          </a:prstGeom>
          <a:noFill/>
          <a:ln>
            <a:noFill/>
          </a:ln>
        </p:spPr>
      </p:pic>
      <p:sp>
        <p:nvSpPr>
          <p:cNvPr id="501" name="Google Shape;501;g1066244c191_0_133"/>
          <p:cNvSpPr/>
          <p:nvPr/>
        </p:nvSpPr>
        <p:spPr>
          <a:xfrm>
            <a:off x="265327" y="376925"/>
            <a:ext cx="49458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Future work directions</a:t>
            </a:r>
            <a:endParaRPr b="0" i="0" sz="2200" u="none" cap="none" strike="noStrike">
              <a:solidFill>
                <a:srgbClr val="000000"/>
              </a:solidFill>
              <a:latin typeface="Arial"/>
              <a:ea typeface="Arial"/>
              <a:cs typeface="Arial"/>
              <a:sym typeface="Arial"/>
            </a:endParaRPr>
          </a:p>
        </p:txBody>
      </p:sp>
      <p:sp>
        <p:nvSpPr>
          <p:cNvPr id="502" name="Google Shape;502;g1066244c191_0_133"/>
          <p:cNvSpPr/>
          <p:nvPr/>
        </p:nvSpPr>
        <p:spPr>
          <a:xfrm>
            <a:off x="859448" y="1291400"/>
            <a:ext cx="1993200" cy="4230000"/>
          </a:xfrm>
          <a:prstGeom prst="roundRect">
            <a:avLst>
              <a:gd fmla="val 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1066244c191_0_133"/>
          <p:cNvSpPr/>
          <p:nvPr/>
        </p:nvSpPr>
        <p:spPr>
          <a:xfrm>
            <a:off x="9488921" y="1291400"/>
            <a:ext cx="1993200" cy="4230000"/>
          </a:xfrm>
          <a:prstGeom prst="roundRect">
            <a:avLst>
              <a:gd fmla="val 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1066244c191_0_133"/>
          <p:cNvSpPr/>
          <p:nvPr/>
        </p:nvSpPr>
        <p:spPr>
          <a:xfrm>
            <a:off x="3812548" y="1291400"/>
            <a:ext cx="1993200" cy="4230000"/>
          </a:xfrm>
          <a:prstGeom prst="roundRect">
            <a:avLst>
              <a:gd fmla="val 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1066244c191_0_133"/>
          <p:cNvSpPr/>
          <p:nvPr/>
        </p:nvSpPr>
        <p:spPr>
          <a:xfrm>
            <a:off x="6632743" y="1286300"/>
            <a:ext cx="1993200" cy="4230000"/>
          </a:xfrm>
          <a:prstGeom prst="roundRect">
            <a:avLst>
              <a:gd fmla="val 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1066244c191_0_133"/>
          <p:cNvSpPr/>
          <p:nvPr/>
        </p:nvSpPr>
        <p:spPr>
          <a:xfrm>
            <a:off x="9488720" y="1291400"/>
            <a:ext cx="1809900" cy="587400"/>
          </a:xfrm>
          <a:prstGeom prst="homePlate">
            <a:avLst>
              <a:gd fmla="val 40073" name="adj"/>
            </a:avLst>
          </a:prstGeom>
          <a:solidFill>
            <a:srgbClr val="00AA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1066244c191_0_133"/>
          <p:cNvSpPr/>
          <p:nvPr/>
        </p:nvSpPr>
        <p:spPr>
          <a:xfrm>
            <a:off x="6630898" y="1286300"/>
            <a:ext cx="1809900" cy="587400"/>
          </a:xfrm>
          <a:prstGeom prst="homePlate">
            <a:avLst>
              <a:gd fmla="val 40073" name="adj"/>
            </a:avLst>
          </a:prstGeom>
          <a:solidFill>
            <a:srgbClr val="48A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1066244c191_0_133"/>
          <p:cNvSpPr/>
          <p:nvPr/>
        </p:nvSpPr>
        <p:spPr>
          <a:xfrm>
            <a:off x="3811772" y="1291400"/>
            <a:ext cx="1809900" cy="587400"/>
          </a:xfrm>
          <a:prstGeom prst="homePlate">
            <a:avLst>
              <a:gd fmla="val 40073" name="adj"/>
            </a:avLst>
          </a:prstGeom>
          <a:solidFill>
            <a:srgbClr val="00AA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1066244c191_0_133"/>
          <p:cNvSpPr/>
          <p:nvPr/>
        </p:nvSpPr>
        <p:spPr>
          <a:xfrm>
            <a:off x="859046" y="1291400"/>
            <a:ext cx="1809900" cy="587400"/>
          </a:xfrm>
          <a:prstGeom prst="homePlate">
            <a:avLst>
              <a:gd fmla="val 40073" name="adj"/>
            </a:avLst>
          </a:prstGeom>
          <a:solidFill>
            <a:srgbClr val="48A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g1066244c191_0_133"/>
          <p:cNvSpPr/>
          <p:nvPr/>
        </p:nvSpPr>
        <p:spPr>
          <a:xfrm>
            <a:off x="6649700" y="1328675"/>
            <a:ext cx="18099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1600" u="none" cap="none" strike="noStrike">
                <a:solidFill>
                  <a:schemeClr val="lt1"/>
                </a:solidFill>
                <a:latin typeface="Fira Sans Extra Condensed"/>
                <a:ea typeface="Fira Sans Extra Condensed"/>
                <a:cs typeface="Fira Sans Extra Condensed"/>
                <a:sym typeface="Fira Sans Extra Condensed"/>
              </a:rPr>
              <a:t>Software Engineering </a:t>
            </a:r>
            <a:endParaRPr b="1" i="0" sz="1600" u="none" cap="none" strike="noStrike">
              <a:solidFill>
                <a:schemeClr val="lt1"/>
              </a:solidFill>
              <a:latin typeface="Fira Sans Extra Condensed"/>
              <a:ea typeface="Fira Sans Extra Condensed"/>
              <a:cs typeface="Fira Sans Extra Condensed"/>
              <a:sym typeface="Fira Sans Extra Condensed"/>
            </a:endParaRPr>
          </a:p>
        </p:txBody>
      </p:sp>
      <p:sp>
        <p:nvSpPr>
          <p:cNvPr id="511" name="Google Shape;511;g1066244c191_0_133"/>
          <p:cNvSpPr/>
          <p:nvPr/>
        </p:nvSpPr>
        <p:spPr>
          <a:xfrm>
            <a:off x="3802800" y="1379275"/>
            <a:ext cx="18099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Fira Sans Extra Condensed"/>
                <a:ea typeface="Fira Sans Extra Condensed"/>
                <a:cs typeface="Fira Sans Extra Condensed"/>
                <a:sym typeface="Fira Sans Extra Condensed"/>
              </a:rPr>
              <a:t>Project 1</a:t>
            </a:r>
            <a:endParaRPr b="1" i="0" sz="2200" u="none" cap="none" strike="noStrike">
              <a:solidFill>
                <a:schemeClr val="lt1"/>
              </a:solidFill>
              <a:latin typeface="Fira Sans Extra Condensed"/>
              <a:ea typeface="Fira Sans Extra Condensed"/>
              <a:cs typeface="Fira Sans Extra Condensed"/>
              <a:sym typeface="Fira Sans Extra Condensed"/>
            </a:endParaRPr>
          </a:p>
        </p:txBody>
      </p:sp>
      <p:sp>
        <p:nvSpPr>
          <p:cNvPr id="512" name="Google Shape;512;g1066244c191_0_133"/>
          <p:cNvSpPr/>
          <p:nvPr/>
        </p:nvSpPr>
        <p:spPr>
          <a:xfrm>
            <a:off x="810150" y="1333775"/>
            <a:ext cx="15828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1900" u="none" cap="none" strike="noStrike">
                <a:solidFill>
                  <a:schemeClr val="lt1"/>
                </a:solidFill>
                <a:latin typeface="Fira Sans Extra Condensed"/>
                <a:ea typeface="Fira Sans Extra Condensed"/>
                <a:cs typeface="Fira Sans Extra Condensed"/>
                <a:sym typeface="Fira Sans Extra Condensed"/>
              </a:rPr>
              <a:t>Databases</a:t>
            </a:r>
            <a:endParaRPr b="1" i="0" sz="1900" u="none" cap="none" strike="noStrike">
              <a:solidFill>
                <a:schemeClr val="lt1"/>
              </a:solidFill>
              <a:latin typeface="Fira Sans Extra Condensed"/>
              <a:ea typeface="Fira Sans Extra Condensed"/>
              <a:cs typeface="Fira Sans Extra Condensed"/>
              <a:sym typeface="Fira Sans Extra Condensed"/>
            </a:endParaRPr>
          </a:p>
        </p:txBody>
      </p:sp>
      <p:sp>
        <p:nvSpPr>
          <p:cNvPr id="513" name="Google Shape;513;g1066244c191_0_133"/>
          <p:cNvSpPr/>
          <p:nvPr/>
        </p:nvSpPr>
        <p:spPr>
          <a:xfrm>
            <a:off x="9495625" y="1333775"/>
            <a:ext cx="1643700" cy="42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Fira Sans Extra Condensed"/>
                <a:ea typeface="Fira Sans Extra Condensed"/>
                <a:cs typeface="Fira Sans Extra Condensed"/>
                <a:sym typeface="Fira Sans Extra Condensed"/>
              </a:rPr>
              <a:t>Project 2</a:t>
            </a:r>
            <a:endParaRPr b="1" i="0" sz="22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514" name="Google Shape;514;g1066244c191_0_133"/>
          <p:cNvGrpSpPr/>
          <p:nvPr/>
        </p:nvGrpSpPr>
        <p:grpSpPr>
          <a:xfrm>
            <a:off x="7016850" y="2306088"/>
            <a:ext cx="1088700" cy="830400"/>
            <a:chOff x="368350" y="2234988"/>
            <a:chExt cx="1088700" cy="830400"/>
          </a:xfrm>
        </p:grpSpPr>
        <p:sp>
          <p:nvSpPr>
            <p:cNvPr id="515" name="Google Shape;515;g1066244c191_0_133"/>
            <p:cNvSpPr/>
            <p:nvPr/>
          </p:nvSpPr>
          <p:spPr>
            <a:xfrm>
              <a:off x="368350" y="2234988"/>
              <a:ext cx="1088700" cy="830400"/>
            </a:xfrm>
            <a:prstGeom prst="rect">
              <a:avLst/>
            </a:prstGeom>
            <a:solidFill>
              <a:srgbClr val="666666"/>
            </a:solidFill>
            <a:ln>
              <a:noFill/>
            </a:ln>
            <a:effectLst>
              <a:outerShdw blurRad="85725" rotWithShape="0" algn="bl" dir="7080000" dist="57150">
                <a:srgbClr val="000000">
                  <a:alpha val="1411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600" u="none" cap="none" strike="noStrike">
                  <a:solidFill>
                    <a:srgbClr val="FFFFFF"/>
                  </a:solidFill>
                  <a:latin typeface="Fira Sans Extra Condensed"/>
                  <a:ea typeface="Fira Sans Extra Condensed"/>
                  <a:cs typeface="Fira Sans Extra Condensed"/>
                  <a:sym typeface="Fira Sans Extra Condensed"/>
                </a:rPr>
                <a:t>Mobile application</a:t>
              </a:r>
              <a:endParaRPr b="1" i="0" sz="1600" u="none" cap="none" strike="noStrike">
                <a:solidFill>
                  <a:srgbClr val="FFFFFF"/>
                </a:solidFill>
                <a:latin typeface="Fira Sans Extra Condensed"/>
                <a:ea typeface="Fira Sans Extra Condensed"/>
                <a:cs typeface="Fira Sans Extra Condensed"/>
                <a:sym typeface="Fira Sans Extra Condensed"/>
              </a:endParaRPr>
            </a:p>
          </p:txBody>
        </p:sp>
        <p:sp>
          <p:nvSpPr>
            <p:cNvPr id="516" name="Google Shape;516;g1066244c191_0_133"/>
            <p:cNvSpPr/>
            <p:nvPr/>
          </p:nvSpPr>
          <p:spPr>
            <a:xfrm rot="-5400000">
              <a:off x="445094"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17" name="Google Shape;517;g1066244c191_0_133"/>
            <p:cNvSpPr/>
            <p:nvPr/>
          </p:nvSpPr>
          <p:spPr>
            <a:xfrm rot="-5400000">
              <a:off x="621837"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18" name="Google Shape;518;g1066244c191_0_133"/>
            <p:cNvSpPr/>
            <p:nvPr/>
          </p:nvSpPr>
          <p:spPr>
            <a:xfrm rot="-5400000">
              <a:off x="798579"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19" name="Google Shape;519;g1066244c191_0_133"/>
            <p:cNvSpPr/>
            <p:nvPr/>
          </p:nvSpPr>
          <p:spPr>
            <a:xfrm rot="-5400000">
              <a:off x="975322"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20" name="Google Shape;520;g1066244c191_0_133"/>
            <p:cNvSpPr/>
            <p:nvPr/>
          </p:nvSpPr>
          <p:spPr>
            <a:xfrm rot="-5400000">
              <a:off x="1152084"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21" name="Google Shape;521;g1066244c191_0_133"/>
            <p:cNvSpPr/>
            <p:nvPr/>
          </p:nvSpPr>
          <p:spPr>
            <a:xfrm rot="-5400000">
              <a:off x="1328826"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grpSp>
      <p:grpSp>
        <p:nvGrpSpPr>
          <p:cNvPr id="522" name="Google Shape;522;g1066244c191_0_133"/>
          <p:cNvGrpSpPr/>
          <p:nvPr/>
        </p:nvGrpSpPr>
        <p:grpSpPr>
          <a:xfrm>
            <a:off x="4216100" y="2367863"/>
            <a:ext cx="1088700" cy="830400"/>
            <a:chOff x="673150" y="2539788"/>
            <a:chExt cx="1088700" cy="830400"/>
          </a:xfrm>
        </p:grpSpPr>
        <p:sp>
          <p:nvSpPr>
            <p:cNvPr id="523" name="Google Shape;523;g1066244c191_0_133"/>
            <p:cNvSpPr/>
            <p:nvPr/>
          </p:nvSpPr>
          <p:spPr>
            <a:xfrm>
              <a:off x="673150" y="2539788"/>
              <a:ext cx="1088700" cy="830400"/>
            </a:xfrm>
            <a:prstGeom prst="rect">
              <a:avLst/>
            </a:prstGeom>
            <a:solidFill>
              <a:srgbClr val="666666"/>
            </a:solidFill>
            <a:ln>
              <a:noFill/>
            </a:ln>
            <a:effectLst>
              <a:outerShdw blurRad="85725" rotWithShape="0" algn="bl" dir="7080000" dist="57150">
                <a:srgbClr val="000000">
                  <a:alpha val="1411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600" u="none" cap="none" strike="noStrike">
                  <a:solidFill>
                    <a:srgbClr val="FFFFFF"/>
                  </a:solidFill>
                  <a:latin typeface="Fira Sans Extra Condensed"/>
                  <a:ea typeface="Fira Sans Extra Condensed"/>
                  <a:cs typeface="Fira Sans Extra Condensed"/>
                  <a:sym typeface="Fira Sans Extra Condensed"/>
                </a:rPr>
                <a:t>Web application</a:t>
              </a:r>
              <a:endParaRPr b="1" i="0" sz="1600" u="none" cap="none" strike="noStrike">
                <a:solidFill>
                  <a:srgbClr val="FFFFFF"/>
                </a:solidFill>
                <a:latin typeface="Fira Sans Extra Condensed"/>
                <a:ea typeface="Fira Sans Extra Condensed"/>
                <a:cs typeface="Fira Sans Extra Condensed"/>
                <a:sym typeface="Fira Sans Extra Condensed"/>
              </a:endParaRPr>
            </a:p>
          </p:txBody>
        </p:sp>
        <p:sp>
          <p:nvSpPr>
            <p:cNvPr id="524" name="Google Shape;524;g1066244c191_0_133"/>
            <p:cNvSpPr/>
            <p:nvPr/>
          </p:nvSpPr>
          <p:spPr>
            <a:xfrm rot="-5400000">
              <a:off x="749894"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25" name="Google Shape;525;g1066244c191_0_133"/>
            <p:cNvSpPr/>
            <p:nvPr/>
          </p:nvSpPr>
          <p:spPr>
            <a:xfrm rot="-5400000">
              <a:off x="926637"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26" name="Google Shape;526;g1066244c191_0_133"/>
            <p:cNvSpPr/>
            <p:nvPr/>
          </p:nvSpPr>
          <p:spPr>
            <a:xfrm rot="-5400000">
              <a:off x="1103379"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27" name="Google Shape;527;g1066244c191_0_133"/>
            <p:cNvSpPr/>
            <p:nvPr/>
          </p:nvSpPr>
          <p:spPr>
            <a:xfrm rot="-5400000">
              <a:off x="1280122"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28" name="Google Shape;528;g1066244c191_0_133"/>
            <p:cNvSpPr/>
            <p:nvPr/>
          </p:nvSpPr>
          <p:spPr>
            <a:xfrm rot="-5400000">
              <a:off x="1456884"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29" name="Google Shape;529;g1066244c191_0_133"/>
            <p:cNvSpPr/>
            <p:nvPr/>
          </p:nvSpPr>
          <p:spPr>
            <a:xfrm rot="-5400000">
              <a:off x="1633626"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grpSp>
      <p:grpSp>
        <p:nvGrpSpPr>
          <p:cNvPr id="530" name="Google Shape;530;g1066244c191_0_133"/>
          <p:cNvGrpSpPr/>
          <p:nvPr/>
        </p:nvGrpSpPr>
        <p:grpSpPr>
          <a:xfrm>
            <a:off x="1242275" y="2378663"/>
            <a:ext cx="1088700" cy="830400"/>
            <a:chOff x="673150" y="2539788"/>
            <a:chExt cx="1088700" cy="830400"/>
          </a:xfrm>
        </p:grpSpPr>
        <p:sp>
          <p:nvSpPr>
            <p:cNvPr id="531" name="Google Shape;531;g1066244c191_0_133"/>
            <p:cNvSpPr/>
            <p:nvPr/>
          </p:nvSpPr>
          <p:spPr>
            <a:xfrm>
              <a:off x="673150" y="2539788"/>
              <a:ext cx="1088700" cy="830400"/>
            </a:xfrm>
            <a:prstGeom prst="rect">
              <a:avLst/>
            </a:prstGeom>
            <a:solidFill>
              <a:srgbClr val="666666"/>
            </a:solidFill>
            <a:ln>
              <a:noFill/>
            </a:ln>
            <a:effectLst>
              <a:outerShdw blurRad="85725" rotWithShape="0" algn="bl" dir="7080000" dist="57150">
                <a:srgbClr val="000000">
                  <a:alpha val="1411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700" u="none" cap="none" strike="noStrike">
                  <a:solidFill>
                    <a:srgbClr val="FFFFFF"/>
                  </a:solidFill>
                  <a:latin typeface="Fira Sans Extra Condensed"/>
                  <a:ea typeface="Fira Sans Extra Condensed"/>
                  <a:cs typeface="Fira Sans Extra Condensed"/>
                  <a:sym typeface="Fira Sans Extra Condensed"/>
                </a:rPr>
                <a:t>Other variables</a:t>
              </a:r>
              <a:endParaRPr b="1" i="0" sz="1700" u="none" cap="none" strike="noStrike">
                <a:solidFill>
                  <a:srgbClr val="FFFFFF"/>
                </a:solidFill>
                <a:latin typeface="Fira Sans Extra Condensed"/>
                <a:ea typeface="Fira Sans Extra Condensed"/>
                <a:cs typeface="Fira Sans Extra Condensed"/>
                <a:sym typeface="Fira Sans Extra Condensed"/>
              </a:endParaRPr>
            </a:p>
          </p:txBody>
        </p:sp>
        <p:sp>
          <p:nvSpPr>
            <p:cNvPr id="532" name="Google Shape;532;g1066244c191_0_133"/>
            <p:cNvSpPr/>
            <p:nvPr/>
          </p:nvSpPr>
          <p:spPr>
            <a:xfrm rot="-5400000">
              <a:off x="749894"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33" name="Google Shape;533;g1066244c191_0_133"/>
            <p:cNvSpPr/>
            <p:nvPr/>
          </p:nvSpPr>
          <p:spPr>
            <a:xfrm rot="-5400000">
              <a:off x="926637"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34" name="Google Shape;534;g1066244c191_0_133"/>
            <p:cNvSpPr/>
            <p:nvPr/>
          </p:nvSpPr>
          <p:spPr>
            <a:xfrm rot="-5400000">
              <a:off x="1103379"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35" name="Google Shape;535;g1066244c191_0_133"/>
            <p:cNvSpPr/>
            <p:nvPr/>
          </p:nvSpPr>
          <p:spPr>
            <a:xfrm rot="-5400000">
              <a:off x="1280122"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36" name="Google Shape;536;g1066244c191_0_133"/>
            <p:cNvSpPr/>
            <p:nvPr/>
          </p:nvSpPr>
          <p:spPr>
            <a:xfrm rot="-5400000">
              <a:off x="1456884"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37" name="Google Shape;537;g1066244c191_0_133"/>
            <p:cNvSpPr/>
            <p:nvPr/>
          </p:nvSpPr>
          <p:spPr>
            <a:xfrm rot="-5400000">
              <a:off x="1633626" y="25997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grpSp>
      <p:grpSp>
        <p:nvGrpSpPr>
          <p:cNvPr id="538" name="Google Shape;538;g1066244c191_0_133"/>
          <p:cNvGrpSpPr/>
          <p:nvPr/>
        </p:nvGrpSpPr>
        <p:grpSpPr>
          <a:xfrm>
            <a:off x="9836250" y="2306088"/>
            <a:ext cx="1088700" cy="830400"/>
            <a:chOff x="368350" y="2234988"/>
            <a:chExt cx="1088700" cy="830400"/>
          </a:xfrm>
        </p:grpSpPr>
        <p:sp>
          <p:nvSpPr>
            <p:cNvPr id="539" name="Google Shape;539;g1066244c191_0_133"/>
            <p:cNvSpPr/>
            <p:nvPr/>
          </p:nvSpPr>
          <p:spPr>
            <a:xfrm>
              <a:off x="368350" y="2234988"/>
              <a:ext cx="1088700" cy="830400"/>
            </a:xfrm>
            <a:prstGeom prst="rect">
              <a:avLst/>
            </a:prstGeom>
            <a:solidFill>
              <a:srgbClr val="666666"/>
            </a:solidFill>
            <a:ln>
              <a:noFill/>
            </a:ln>
            <a:effectLst>
              <a:outerShdw blurRad="85725" rotWithShape="0" algn="bl" dir="7080000" dist="57150">
                <a:srgbClr val="000000">
                  <a:alpha val="1411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800" u="none" cap="none" strike="noStrike">
                  <a:solidFill>
                    <a:srgbClr val="FFFFFF"/>
                  </a:solidFill>
                  <a:latin typeface="Fira Sans Extra Condensed"/>
                  <a:ea typeface="Fira Sans Extra Condensed"/>
                  <a:cs typeface="Fira Sans Extra Condensed"/>
                  <a:sym typeface="Fira Sans Extra Condensed"/>
                </a:rPr>
                <a:t>Include ML or VR</a:t>
              </a:r>
              <a:endParaRPr b="1" i="0" sz="1800" u="none" cap="none" strike="noStrike">
                <a:solidFill>
                  <a:srgbClr val="FFFFFF"/>
                </a:solidFill>
                <a:latin typeface="Fira Sans Extra Condensed"/>
                <a:ea typeface="Fira Sans Extra Condensed"/>
                <a:cs typeface="Fira Sans Extra Condensed"/>
                <a:sym typeface="Fira Sans Extra Condensed"/>
              </a:endParaRPr>
            </a:p>
          </p:txBody>
        </p:sp>
        <p:sp>
          <p:nvSpPr>
            <p:cNvPr id="540" name="Google Shape;540;g1066244c191_0_133"/>
            <p:cNvSpPr/>
            <p:nvPr/>
          </p:nvSpPr>
          <p:spPr>
            <a:xfrm rot="-5400000">
              <a:off x="445094"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41" name="Google Shape;541;g1066244c191_0_133"/>
            <p:cNvSpPr/>
            <p:nvPr/>
          </p:nvSpPr>
          <p:spPr>
            <a:xfrm rot="-5400000">
              <a:off x="621837"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42" name="Google Shape;542;g1066244c191_0_133"/>
            <p:cNvSpPr/>
            <p:nvPr/>
          </p:nvSpPr>
          <p:spPr>
            <a:xfrm rot="-5400000">
              <a:off x="798579"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43" name="Google Shape;543;g1066244c191_0_133"/>
            <p:cNvSpPr/>
            <p:nvPr/>
          </p:nvSpPr>
          <p:spPr>
            <a:xfrm rot="-5400000">
              <a:off x="975322"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44" name="Google Shape;544;g1066244c191_0_133"/>
            <p:cNvSpPr/>
            <p:nvPr/>
          </p:nvSpPr>
          <p:spPr>
            <a:xfrm rot="-5400000">
              <a:off x="1152084"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45" name="Google Shape;545;g1066244c191_0_133"/>
            <p:cNvSpPr/>
            <p:nvPr/>
          </p:nvSpPr>
          <p:spPr>
            <a:xfrm rot="-5400000">
              <a:off x="1328826" y="2294924"/>
              <a:ext cx="73200" cy="7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Fira Sans Extra Condensed"/>
                <a:ea typeface="Fira Sans Extra Condensed"/>
                <a:cs typeface="Fira Sans Extra Condensed"/>
                <a:sym typeface="Fira Sans Extra Condensed"/>
              </a:endParaRPr>
            </a:p>
          </p:txBody>
        </p:sp>
      </p:grpSp>
      <p:sp>
        <p:nvSpPr>
          <p:cNvPr id="546" name="Google Shape;546;g1066244c191_0_133"/>
          <p:cNvSpPr/>
          <p:nvPr/>
        </p:nvSpPr>
        <p:spPr>
          <a:xfrm flipH="1" rot="10800000">
            <a:off x="4819328" y="514742"/>
            <a:ext cx="826794" cy="4579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47" name="Google Shape;547;g1066244c191_0_133"/>
          <p:cNvSpPr/>
          <p:nvPr/>
        </p:nvSpPr>
        <p:spPr>
          <a:xfrm>
            <a:off x="5276520" y="336600"/>
            <a:ext cx="2402700" cy="30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548" name="Google Shape;548;g1066244c191_0_133"/>
          <p:cNvSpPr/>
          <p:nvPr/>
        </p:nvSpPr>
        <p:spPr>
          <a:xfrm>
            <a:off x="8229600" y="12420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third installment</a:t>
            </a:r>
            <a:endParaRPr b="0" i="0" sz="1400" u="none" cap="none" strike="noStrike">
              <a:solidFill>
                <a:schemeClr val="accent2"/>
              </a:solidFill>
              <a:latin typeface="Arial"/>
              <a:ea typeface="Arial"/>
              <a:cs typeface="Arial"/>
              <a:sym typeface="Arial"/>
            </a:endParaRPr>
          </a:p>
        </p:txBody>
      </p:sp>
      <p:sp>
        <p:nvSpPr>
          <p:cNvPr id="549" name="Google Shape;549;g1066244c191_0_133"/>
          <p:cNvSpPr/>
          <p:nvPr/>
        </p:nvSpPr>
        <p:spPr>
          <a:xfrm>
            <a:off x="265315" y="80232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550" name="Google Shape;550;g1066244c191_0_133"/>
          <p:cNvSpPr txBox="1"/>
          <p:nvPr/>
        </p:nvSpPr>
        <p:spPr>
          <a:xfrm>
            <a:off x="2745075" y="6052175"/>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The font size must be at least 22 points.</a:t>
            </a:r>
            <a:endParaRPr b="1" i="0" sz="1400" u="none" cap="none" strike="noStrike">
              <a:solidFill>
                <a:schemeClr val="accent2"/>
              </a:solidFill>
              <a:latin typeface="Arial"/>
              <a:ea typeface="Arial"/>
              <a:cs typeface="Arial"/>
              <a:sym typeface="Arial"/>
            </a:endParaRPr>
          </a:p>
        </p:txBody>
      </p:sp>
      <p:sp>
        <p:nvSpPr>
          <p:cNvPr id="551" name="Google Shape;551;g1066244c191_0_133"/>
          <p:cNvSpPr/>
          <p:nvPr/>
        </p:nvSpPr>
        <p:spPr>
          <a:xfrm>
            <a:off x="7457802" y="5949583"/>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You can add, delete or change some future work addresses</a:t>
            </a:r>
            <a:endParaRPr b="0" i="0" sz="1400" u="none" cap="none" strike="noStrike">
              <a:solidFill>
                <a:schemeClr val="accent2"/>
              </a:solidFill>
              <a:latin typeface="Arial"/>
              <a:ea typeface="Arial"/>
              <a:cs typeface="Arial"/>
              <a:sym typeface="Arial"/>
            </a:endParaRPr>
          </a:p>
        </p:txBody>
      </p:sp>
      <p:sp>
        <p:nvSpPr>
          <p:cNvPr id="552" name="Google Shape;552;g1066244c191_0_133"/>
          <p:cNvSpPr/>
          <p:nvPr/>
        </p:nvSpPr>
        <p:spPr>
          <a:xfrm>
            <a:off x="69002" y="3812733"/>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Delete this</a:t>
            </a:r>
            <a:endParaRPr b="0" i="1"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if you study</a:t>
            </a:r>
            <a:endParaRPr b="0" i="1" sz="1400" u="none" cap="none" strike="noStrike">
              <a:solidFill>
                <a:schemeClr val="accent2"/>
              </a:solidFill>
              <a:latin typeface="Arial"/>
              <a:ea typeface="Arial"/>
              <a:cs typeface="Arial"/>
              <a:sym typeface="Arial"/>
            </a:endParaRPr>
          </a:p>
          <a:p>
            <a:pPr indent="0" lvl="0" marL="0" rtl="0" algn="ctr">
              <a:spcBef>
                <a:spcPts val="0"/>
              </a:spcBef>
              <a:spcAft>
                <a:spcPts val="0"/>
              </a:spcAft>
              <a:buClr>
                <a:schemeClr val="dk1"/>
              </a:buClr>
              <a:buSzPts val="1400"/>
              <a:buFont typeface="Arial"/>
              <a:buNone/>
            </a:pPr>
            <a:r>
              <a:rPr i="1" lang="en-US">
                <a:solidFill>
                  <a:schemeClr val="accent2"/>
                </a:solidFill>
              </a:rPr>
              <a:t>Mathematics</a:t>
            </a:r>
            <a:endParaRPr i="1">
              <a:solidFill>
                <a:schemeClr val="accent2"/>
              </a:solidFil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Engineering</a:t>
            </a:r>
            <a:endParaRPr b="0" i="1"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accent2"/>
              </a:solidFill>
              <a:latin typeface="Arial"/>
              <a:ea typeface="Arial"/>
              <a:cs typeface="Arial"/>
              <a:sym typeface="Arial"/>
            </a:endParaRPr>
          </a:p>
        </p:txBody>
      </p:sp>
      <p:sp>
        <p:nvSpPr>
          <p:cNvPr id="553" name="Google Shape;553;g1066244c191_0_133"/>
          <p:cNvSpPr/>
          <p:nvPr/>
        </p:nvSpPr>
        <p:spPr>
          <a:xfrm>
            <a:off x="5646138" y="802325"/>
            <a:ext cx="48270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Please name the courses in which you could continue to work on this project.</a:t>
            </a:r>
            <a:endParaRPr b="0" i="0" sz="1400" u="none" cap="none" strike="noStrike">
              <a:solidFill>
                <a:schemeClr val="accent2"/>
              </a:solidFill>
              <a:latin typeface="Arial"/>
              <a:ea typeface="Arial"/>
              <a:cs typeface="Arial"/>
              <a:sym typeface="Arial"/>
            </a:endParaRPr>
          </a:p>
        </p:txBody>
      </p:sp>
      <p:sp>
        <p:nvSpPr>
          <p:cNvPr id="554" name="Google Shape;554;g1066244c191_0_133"/>
          <p:cNvSpPr/>
          <p:nvPr/>
        </p:nvSpPr>
        <p:spPr>
          <a:xfrm flipH="1" rot="10800000">
            <a:off x="5050475" y="1024007"/>
            <a:ext cx="811836" cy="29446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55" name="Google Shape;555;g1066244c191_0_133"/>
          <p:cNvSpPr/>
          <p:nvPr/>
        </p:nvSpPr>
        <p:spPr>
          <a:xfrm rot="10800000">
            <a:off x="10334499" y="947808"/>
            <a:ext cx="806652" cy="43264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56" name="Google Shape;556;g1066244c191_0_133"/>
          <p:cNvSpPr/>
          <p:nvPr/>
        </p:nvSpPr>
        <p:spPr>
          <a:xfrm rot="-3788704">
            <a:off x="8003181" y="1401247"/>
            <a:ext cx="806653" cy="432644"/>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57" name="Google Shape;557;g1066244c191_0_133"/>
          <p:cNvSpPr/>
          <p:nvPr/>
        </p:nvSpPr>
        <p:spPr>
          <a:xfrm>
            <a:off x="4407763" y="3990850"/>
            <a:ext cx="48270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Please tell us what you could do, in the following courses, to improve this project.</a:t>
            </a:r>
            <a:endParaRPr b="0" i="0" sz="1400" u="none" cap="none" strike="noStrike">
              <a:solidFill>
                <a:schemeClr val="accent2"/>
              </a:solidFill>
              <a:latin typeface="Arial"/>
              <a:ea typeface="Arial"/>
              <a:cs typeface="Arial"/>
              <a:sym typeface="Arial"/>
            </a:endParaRPr>
          </a:p>
        </p:txBody>
      </p:sp>
      <p:sp>
        <p:nvSpPr>
          <p:cNvPr id="558" name="Google Shape;558;g1066244c191_0_133"/>
          <p:cNvSpPr/>
          <p:nvPr/>
        </p:nvSpPr>
        <p:spPr>
          <a:xfrm flipH="1" rot="5763114">
            <a:off x="4821883" y="3386199"/>
            <a:ext cx="811824" cy="29443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59" name="Google Shape;559;g1066244c191_0_133"/>
          <p:cNvSpPr/>
          <p:nvPr/>
        </p:nvSpPr>
        <p:spPr>
          <a:xfrm flipH="1" rot="5763114">
            <a:off x="7260283" y="3386199"/>
            <a:ext cx="811824" cy="29443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60" name="Google Shape;560;g1066244c191_0_133"/>
          <p:cNvSpPr/>
          <p:nvPr/>
        </p:nvSpPr>
        <p:spPr>
          <a:xfrm flipH="1" rot="9163861">
            <a:off x="8936681" y="3462420"/>
            <a:ext cx="811824" cy="294405"/>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10"/>
          <p:cNvPicPr preferRelativeResize="0"/>
          <p:nvPr/>
        </p:nvPicPr>
        <p:blipFill rotWithShape="1">
          <a:blip r:embed="rId3">
            <a:alphaModFix/>
          </a:blip>
          <a:srcRect b="0" l="0" r="0" t="0"/>
          <a:stretch/>
        </p:blipFill>
        <p:spPr>
          <a:xfrm>
            <a:off x="-2880" y="0"/>
            <a:ext cx="12196080" cy="6855840"/>
          </a:xfrm>
          <a:prstGeom prst="rect">
            <a:avLst/>
          </a:prstGeom>
          <a:noFill/>
          <a:ln>
            <a:noFill/>
          </a:ln>
        </p:spPr>
      </p:pic>
      <p:sp>
        <p:nvSpPr>
          <p:cNvPr id="566" name="Google Shape;566;p10"/>
          <p:cNvSpPr/>
          <p:nvPr/>
        </p:nvSpPr>
        <p:spPr>
          <a:xfrm>
            <a:off x="265320" y="376920"/>
            <a:ext cx="5402160" cy="424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Report accepted in OSF.IO</a:t>
            </a:r>
            <a:endParaRPr b="0" i="0" sz="2200" u="none" cap="none" strike="noStrike">
              <a:solidFill>
                <a:srgbClr val="000000"/>
              </a:solidFill>
              <a:latin typeface="Arial"/>
              <a:ea typeface="Arial"/>
              <a:cs typeface="Arial"/>
              <a:sym typeface="Arial"/>
            </a:endParaRPr>
          </a:p>
        </p:txBody>
      </p:sp>
      <p:sp>
        <p:nvSpPr>
          <p:cNvPr id="567" name="Google Shape;567;p10"/>
          <p:cNvSpPr/>
          <p:nvPr/>
        </p:nvSpPr>
        <p:spPr>
          <a:xfrm flipH="1" rot="10800000">
            <a:off x="4321521" y="468155"/>
            <a:ext cx="945756" cy="83916"/>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68" name="Google Shape;568;p10"/>
          <p:cNvSpPr/>
          <p:nvPr/>
        </p:nvSpPr>
        <p:spPr>
          <a:xfrm>
            <a:off x="4971720" y="336600"/>
            <a:ext cx="2402700" cy="3027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569" name="Google Shape;569;p10"/>
          <p:cNvSpPr/>
          <p:nvPr/>
        </p:nvSpPr>
        <p:spPr>
          <a:xfrm>
            <a:off x="2623800" y="2240875"/>
            <a:ext cx="3649500" cy="516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Include the report citation</a:t>
            </a:r>
            <a:br>
              <a:rPr b="0" i="0" lang="en-US" sz="1800" u="none" cap="none" strike="noStrike">
                <a:solidFill>
                  <a:schemeClr val="accent2"/>
                </a:solidFill>
                <a:latin typeface="Arial"/>
                <a:ea typeface="Arial"/>
                <a:cs typeface="Arial"/>
                <a:sym typeface="Arial"/>
              </a:rPr>
            </a:br>
            <a:r>
              <a:rPr b="0" i="1" lang="en-US" sz="1400" u="none" cap="none" strike="noStrike">
                <a:solidFill>
                  <a:schemeClr val="accent2"/>
                </a:solidFill>
                <a:latin typeface="Arial"/>
                <a:ea typeface="Arial"/>
                <a:cs typeface="Arial"/>
                <a:sym typeface="Arial"/>
              </a:rPr>
              <a:t>in OSF PREPRINTS and the link. No, not in OSF projects, it is in OSF Preprints.</a:t>
            </a:r>
            <a:endParaRPr b="0" i="0" sz="1400" u="none" cap="none" strike="noStrike">
              <a:solidFill>
                <a:schemeClr val="accent2"/>
              </a:solidFill>
              <a:latin typeface="Arial"/>
              <a:ea typeface="Arial"/>
              <a:cs typeface="Arial"/>
              <a:sym typeface="Arial"/>
            </a:endParaRPr>
          </a:p>
        </p:txBody>
      </p:sp>
      <p:sp>
        <p:nvSpPr>
          <p:cNvPr id="570" name="Google Shape;570;p10"/>
          <p:cNvSpPr/>
          <p:nvPr/>
        </p:nvSpPr>
        <p:spPr>
          <a:xfrm flipH="1" rot="10800000">
            <a:off x="2087873" y="2693743"/>
            <a:ext cx="618840" cy="48951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71" name="Google Shape;571;p10"/>
          <p:cNvSpPr/>
          <p:nvPr/>
        </p:nvSpPr>
        <p:spPr>
          <a:xfrm>
            <a:off x="418325" y="3107875"/>
            <a:ext cx="6126000" cy="9126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1800"/>
              <a:buFont typeface="Arial"/>
              <a:buNone/>
            </a:pPr>
            <a:r>
              <a:rPr b="0" i="0" lang="en-US" sz="2200" u="none" cap="none" strike="noStrike">
                <a:solidFill>
                  <a:srgbClr val="001E33"/>
                </a:solidFill>
                <a:latin typeface="Arial"/>
                <a:ea typeface="Arial"/>
                <a:cs typeface="Arial"/>
                <a:sym typeface="Arial"/>
              </a:rPr>
              <a:t>Julián Ramírez, Andrés Salazar, Simón Marín, Mauricio Toro. Energy and Storage Optimization in Precision Livestock Farming. Technical Report, Universidad EAFIT, 2021. https://doi.org/10.31219/osf.io/du8yt</a:t>
            </a:r>
            <a:endParaRPr b="0" i="0" sz="2200" u="none" cap="none" strike="noStrike">
              <a:solidFill>
                <a:srgbClr val="001E33"/>
              </a:solidFill>
              <a:latin typeface="Arial"/>
              <a:ea typeface="Arial"/>
              <a:cs typeface="Arial"/>
              <a:sym typeface="Arial"/>
            </a:endParaRPr>
          </a:p>
        </p:txBody>
      </p:sp>
      <p:sp>
        <p:nvSpPr>
          <p:cNvPr id="572" name="Google Shape;572;p10"/>
          <p:cNvSpPr/>
          <p:nvPr/>
        </p:nvSpPr>
        <p:spPr>
          <a:xfrm>
            <a:off x="2640426" y="5215875"/>
            <a:ext cx="3508800" cy="516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Include a screenshot of your published report on osf.io and remove the circle</a:t>
            </a:r>
            <a:endParaRPr b="0" i="0" sz="1400" u="none" cap="none" strike="noStrike">
              <a:solidFill>
                <a:schemeClr val="accent2"/>
              </a:solidFill>
              <a:latin typeface="Arial"/>
              <a:ea typeface="Arial"/>
              <a:cs typeface="Arial"/>
              <a:sym typeface="Arial"/>
            </a:endParaRPr>
          </a:p>
        </p:txBody>
      </p:sp>
      <p:sp>
        <p:nvSpPr>
          <p:cNvPr id="573" name="Google Shape;573;p10"/>
          <p:cNvSpPr/>
          <p:nvPr/>
        </p:nvSpPr>
        <p:spPr>
          <a:xfrm>
            <a:off x="8229600" y="124200"/>
            <a:ext cx="2114640" cy="5158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third installment</a:t>
            </a:r>
            <a:endParaRPr b="0" i="0" sz="1400" u="none" cap="none" strike="noStrike">
              <a:solidFill>
                <a:schemeClr val="accent2"/>
              </a:solidFill>
              <a:latin typeface="Arial"/>
              <a:ea typeface="Arial"/>
              <a:cs typeface="Arial"/>
              <a:sym typeface="Arial"/>
            </a:endParaRPr>
          </a:p>
        </p:txBody>
      </p:sp>
      <p:sp>
        <p:nvSpPr>
          <p:cNvPr id="574" name="Google Shape;574;p10"/>
          <p:cNvSpPr/>
          <p:nvPr/>
        </p:nvSpPr>
        <p:spPr>
          <a:xfrm>
            <a:off x="548240" y="9594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575" name="Google Shape;575;p10"/>
          <p:cNvSpPr/>
          <p:nvPr/>
        </p:nvSpPr>
        <p:spPr>
          <a:xfrm flipH="1">
            <a:off x="7405536" y="5261857"/>
            <a:ext cx="530658" cy="83305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76" name="Google Shape;576;p10"/>
          <p:cNvSpPr/>
          <p:nvPr/>
        </p:nvSpPr>
        <p:spPr>
          <a:xfrm>
            <a:off x="5509326" y="6128750"/>
            <a:ext cx="34254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Include monitors and teachers among the authors, please.</a:t>
            </a:r>
            <a:endParaRPr b="0" i="0" sz="1400" u="none" cap="none" strike="noStrike">
              <a:solidFill>
                <a:schemeClr val="accent2"/>
              </a:solidFill>
              <a:latin typeface="Arial"/>
              <a:ea typeface="Arial"/>
              <a:cs typeface="Arial"/>
              <a:sym typeface="Arial"/>
            </a:endParaRPr>
          </a:p>
        </p:txBody>
      </p:sp>
      <p:pic>
        <p:nvPicPr>
          <p:cNvPr id="577" name="Google Shape;577;p10"/>
          <p:cNvPicPr preferRelativeResize="0"/>
          <p:nvPr/>
        </p:nvPicPr>
        <p:blipFill rotWithShape="1">
          <a:blip r:embed="rId4">
            <a:alphaModFix/>
          </a:blip>
          <a:srcRect b="0" l="0" r="0" t="0"/>
          <a:stretch/>
        </p:blipFill>
        <p:spPr>
          <a:xfrm>
            <a:off x="6431576" y="1829064"/>
            <a:ext cx="5550945" cy="3615400"/>
          </a:xfrm>
          <a:prstGeom prst="rect">
            <a:avLst/>
          </a:prstGeom>
          <a:noFill/>
          <a:ln>
            <a:noFill/>
          </a:ln>
        </p:spPr>
      </p:pic>
      <p:sp>
        <p:nvSpPr>
          <p:cNvPr id="578" name="Google Shape;578;p10"/>
          <p:cNvSpPr/>
          <p:nvPr/>
        </p:nvSpPr>
        <p:spPr>
          <a:xfrm flipH="1">
            <a:off x="5920511" y="4581882"/>
            <a:ext cx="530658" cy="83305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79" name="Google Shape;579;p10"/>
          <p:cNvSpPr txBox="1"/>
          <p:nvPr/>
        </p:nvSpPr>
        <p:spPr>
          <a:xfrm>
            <a:off x="926000" y="6046350"/>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The font size must be at least 22 points.</a:t>
            </a:r>
            <a:endParaRPr b="1" i="0" sz="1400" u="none" cap="none" strike="noStrike">
              <a:solidFill>
                <a:schemeClr val="accent2"/>
              </a:solidFill>
              <a:latin typeface="Arial"/>
              <a:ea typeface="Arial"/>
              <a:cs typeface="Arial"/>
              <a:sym typeface="Arial"/>
            </a:endParaRPr>
          </a:p>
        </p:txBody>
      </p:sp>
      <p:sp>
        <p:nvSpPr>
          <p:cNvPr id="580" name="Google Shape;580;p10"/>
          <p:cNvSpPr/>
          <p:nvPr/>
        </p:nvSpPr>
        <p:spPr>
          <a:xfrm>
            <a:off x="4321529" y="1057400"/>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Delete this slide if your report was not submitted to OSF.</a:t>
            </a:r>
            <a:endParaRPr b="0" i="0" sz="1400" u="none" cap="none" strike="noStrike">
              <a:solidFill>
                <a:schemeClr val="accent2"/>
              </a:solidFill>
              <a:latin typeface="Arial"/>
              <a:ea typeface="Arial"/>
              <a:cs typeface="Arial"/>
              <a:sym typeface="Arial"/>
            </a:endParaRPr>
          </a:p>
        </p:txBody>
      </p:sp>
      <p:sp>
        <p:nvSpPr>
          <p:cNvPr id="581" name="Google Shape;581;p10"/>
          <p:cNvSpPr/>
          <p:nvPr/>
        </p:nvSpPr>
        <p:spPr>
          <a:xfrm flipH="1" rot="9395086">
            <a:off x="716280" y="2541321"/>
            <a:ext cx="618825" cy="48952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82" name="Google Shape;582;p10"/>
          <p:cNvSpPr/>
          <p:nvPr/>
        </p:nvSpPr>
        <p:spPr>
          <a:xfrm>
            <a:off x="121679" y="1940925"/>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This is an example of a citation </a:t>
            </a:r>
            <a:br>
              <a:rPr b="0" i="1" lang="en-US" sz="1400" u="none" cap="none" strike="noStrike">
                <a:solidFill>
                  <a:schemeClr val="accent2"/>
                </a:solidFill>
                <a:latin typeface="Arial"/>
                <a:ea typeface="Arial"/>
                <a:cs typeface="Arial"/>
                <a:sym typeface="Arial"/>
              </a:rPr>
            </a:br>
            <a:r>
              <a:rPr b="0" i="1" lang="en-US" sz="1400" u="none" cap="none" strike="noStrike">
                <a:solidFill>
                  <a:schemeClr val="accent2"/>
                </a:solidFill>
                <a:latin typeface="Arial"/>
                <a:ea typeface="Arial"/>
                <a:cs typeface="Arial"/>
                <a:sym typeface="Arial"/>
              </a:rPr>
              <a:t>from a previous report</a:t>
            </a:r>
            <a:endParaRPr b="0" i="0" sz="1400" u="none" cap="none" strike="noStrike">
              <a:solidFill>
                <a:schemeClr val="accent2"/>
              </a:solidFill>
              <a:latin typeface="Arial"/>
              <a:ea typeface="Arial"/>
              <a:cs typeface="Arial"/>
              <a:sym typeface="Arial"/>
            </a:endParaRPr>
          </a:p>
        </p:txBody>
      </p:sp>
      <p:sp>
        <p:nvSpPr>
          <p:cNvPr id="583" name="Google Shape;583;p10"/>
          <p:cNvSpPr/>
          <p:nvPr/>
        </p:nvSpPr>
        <p:spPr>
          <a:xfrm flipH="1" rot="9395086">
            <a:off x="8474505" y="1542496"/>
            <a:ext cx="618825" cy="48952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84" name="Google Shape;584;p10"/>
          <p:cNvSpPr/>
          <p:nvPr/>
        </p:nvSpPr>
        <p:spPr>
          <a:xfrm>
            <a:off x="8413304" y="942100"/>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This is an example screenshot </a:t>
            </a:r>
            <a:br>
              <a:rPr b="0" i="1" lang="en-US" sz="1400" u="none" cap="none" strike="noStrike">
                <a:solidFill>
                  <a:schemeClr val="accent2"/>
                </a:solidFill>
                <a:latin typeface="Arial"/>
                <a:ea typeface="Arial"/>
                <a:cs typeface="Arial"/>
                <a:sym typeface="Arial"/>
              </a:rPr>
            </a:br>
            <a:r>
              <a:rPr b="0" i="1" lang="en-US" sz="1400" u="none" cap="none" strike="noStrike">
                <a:solidFill>
                  <a:schemeClr val="accent2"/>
                </a:solidFill>
                <a:latin typeface="Arial"/>
                <a:ea typeface="Arial"/>
                <a:cs typeface="Arial"/>
                <a:sym typeface="Arial"/>
              </a:rPr>
              <a:t>from a previous report</a:t>
            </a:r>
            <a:endParaRPr b="0" i="0" sz="1400" u="none" cap="none" strike="noStrike">
              <a:solidFill>
                <a:schemeClr val="accent2"/>
              </a:solidFill>
              <a:latin typeface="Arial"/>
              <a:ea typeface="Arial"/>
              <a:cs typeface="Arial"/>
              <a:sym typeface="Arial"/>
            </a:endParaRPr>
          </a:p>
        </p:txBody>
      </p:sp>
      <p:sp>
        <p:nvSpPr>
          <p:cNvPr id="585" name="Google Shape;585;p10"/>
          <p:cNvSpPr/>
          <p:nvPr/>
        </p:nvSpPr>
        <p:spPr>
          <a:xfrm>
            <a:off x="6751675" y="1710075"/>
            <a:ext cx="1339800" cy="424800"/>
          </a:xfrm>
          <a:prstGeom prst="ellipse">
            <a:avLst/>
          </a:prstGeom>
          <a:noFill/>
          <a:ln cap="flat" cmpd="sng" w="19050">
            <a:solidFill>
              <a:srgbClr val="ED7D3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gadd317ae2b_0_117"/>
          <p:cNvPicPr preferRelativeResize="0"/>
          <p:nvPr/>
        </p:nvPicPr>
        <p:blipFill rotWithShape="1">
          <a:blip r:embed="rId3">
            <a:alphaModFix/>
          </a:blip>
          <a:srcRect b="0" l="20134" r="0" t="0"/>
          <a:stretch/>
        </p:blipFill>
        <p:spPr>
          <a:xfrm>
            <a:off x="-47400" y="0"/>
            <a:ext cx="9787201" cy="6893125"/>
          </a:xfrm>
          <a:prstGeom prst="rect">
            <a:avLst/>
          </a:prstGeom>
          <a:noFill/>
          <a:ln>
            <a:noFill/>
          </a:ln>
        </p:spPr>
      </p:pic>
      <p:sp>
        <p:nvSpPr>
          <p:cNvPr id="591" name="Google Shape;591;gadd317ae2b_0_117"/>
          <p:cNvSpPr/>
          <p:nvPr/>
        </p:nvSpPr>
        <p:spPr>
          <a:xfrm>
            <a:off x="-53831" y="-8709"/>
            <a:ext cx="12254399" cy="6866700"/>
          </a:xfrm>
          <a:prstGeom prst="rect">
            <a:avLst/>
          </a:prstGeom>
          <a:gradFill>
            <a:gsLst>
              <a:gs pos="0">
                <a:srgbClr val="FFFFFF">
                  <a:alpha val="0"/>
                </a:srgbClr>
              </a:gs>
              <a:gs pos="57000">
                <a:schemeClr val="lt1"/>
              </a:gs>
              <a:gs pos="100000">
                <a:schemeClr val="lt1"/>
              </a:gs>
            </a:gsLst>
            <a:lin ang="0" scaled="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0"/>
              <a:buFont typeface="Arial"/>
              <a:buNone/>
            </a:pPr>
            <a:r>
              <a:rPr b="0" i="0" lang="en-US" sz="6000" u="none" cap="none" strike="noStrike">
                <a:solidFill>
                  <a:srgbClr val="001E33"/>
                </a:solidFill>
                <a:latin typeface="Arial"/>
                <a:ea typeface="Arial"/>
                <a:cs typeface="Arial"/>
                <a:sym typeface="Arial"/>
              </a:rPr>
              <a:t>THANK YOU!</a:t>
            </a:r>
            <a:r>
              <a:rPr b="0" i="0" lang="en-US" sz="6000" u="none" cap="none" strike="noStrike">
                <a:solidFill>
                  <a:schemeClr val="lt1"/>
                </a:solidFill>
                <a:latin typeface="Arial"/>
                <a:ea typeface="Arial"/>
                <a:cs typeface="Arial"/>
                <a:sym typeface="Arial"/>
              </a:rPr>
              <a:t>!!</a:t>
            </a:r>
            <a:endParaRPr b="0" i="0" sz="6000" u="none" cap="none" strike="noStrike">
              <a:solidFill>
                <a:schemeClr val="lt1"/>
              </a:solidFill>
              <a:latin typeface="Arial"/>
              <a:ea typeface="Arial"/>
              <a:cs typeface="Arial"/>
              <a:sym typeface="Arial"/>
            </a:endParaRPr>
          </a:p>
        </p:txBody>
      </p:sp>
      <p:sp>
        <p:nvSpPr>
          <p:cNvPr id="592" name="Google Shape;592;gadd317ae2b_0_117"/>
          <p:cNvSpPr txBox="1"/>
          <p:nvPr/>
        </p:nvSpPr>
        <p:spPr>
          <a:xfrm>
            <a:off x="5046225" y="4020625"/>
            <a:ext cx="6945600" cy="1261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1" i="0" lang="en-US" sz="2500" u="none" cap="none" strike="noStrike">
                <a:solidFill>
                  <a:srgbClr val="001E33"/>
                </a:solidFill>
                <a:latin typeface="Arial"/>
                <a:ea typeface="Arial"/>
                <a:cs typeface="Arial"/>
                <a:sym typeface="Arial"/>
              </a:rPr>
              <a:t>With the support of </a:t>
            </a:r>
            <a:endParaRPr b="0" i="0" sz="1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2200" u="none" cap="none" strike="noStrike">
                <a:solidFill>
                  <a:srgbClr val="001E33"/>
                </a:solidFill>
                <a:latin typeface="Arial"/>
                <a:ea typeface="Arial"/>
                <a:cs typeface="Arial"/>
                <a:sym typeface="Arial"/>
              </a:rPr>
              <a:t>The first two authors were supported by the Sapiencia grant, financed by the municipality of Medellín. All authors are grateful to the Vice Rector's Office for Discovery and Creation, Universidad EAFIT, for their support in this research.</a:t>
            </a:r>
            <a:endParaRPr b="0" i="0" sz="2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2200" u="none" cap="none" strike="noStrike">
              <a:solidFill>
                <a:schemeClr val="dk1"/>
              </a:solidFill>
              <a:latin typeface="Calibri"/>
              <a:ea typeface="Calibri"/>
              <a:cs typeface="Calibri"/>
              <a:sym typeface="Calibri"/>
            </a:endParaRPr>
          </a:p>
        </p:txBody>
      </p:sp>
      <p:sp>
        <p:nvSpPr>
          <p:cNvPr id="593" name="Google Shape;593;gadd317ae2b_0_117"/>
          <p:cNvSpPr/>
          <p:nvPr/>
        </p:nvSpPr>
        <p:spPr>
          <a:xfrm>
            <a:off x="3546885" y="2762675"/>
            <a:ext cx="3425400" cy="729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Don't forget your scholarship acknowledgements (if you have one) For others, for those who pay your tuition fees</a:t>
            </a:r>
            <a:endParaRPr b="0" i="0" sz="1400" u="none" cap="none" strike="noStrike">
              <a:solidFill>
                <a:schemeClr val="accent2"/>
              </a:solidFill>
              <a:latin typeface="Arial"/>
              <a:ea typeface="Arial"/>
              <a:cs typeface="Arial"/>
              <a:sym typeface="Arial"/>
            </a:endParaRPr>
          </a:p>
        </p:txBody>
      </p:sp>
      <p:sp>
        <p:nvSpPr>
          <p:cNvPr id="594" name="Google Shape;594;gadd317ae2b_0_117"/>
          <p:cNvSpPr/>
          <p:nvPr/>
        </p:nvSpPr>
        <p:spPr>
          <a:xfrm rot="10800000">
            <a:off x="6307580" y="3556275"/>
            <a:ext cx="324270" cy="84304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95" name="Google Shape;595;gadd317ae2b_0_117"/>
          <p:cNvSpPr/>
          <p:nvPr/>
        </p:nvSpPr>
        <p:spPr>
          <a:xfrm>
            <a:off x="5249940" y="102434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596" name="Google Shape;596;gadd317ae2b_0_117"/>
          <p:cNvSpPr txBox="1"/>
          <p:nvPr/>
        </p:nvSpPr>
        <p:spPr>
          <a:xfrm>
            <a:off x="8236550" y="6070275"/>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The font size must be at least 22 points.</a:t>
            </a:r>
            <a:endParaRPr b="1" i="0" sz="1400" u="none" cap="none" strike="noStrike">
              <a:solidFill>
                <a:schemeClr val="accent2"/>
              </a:solidFill>
              <a:latin typeface="Arial"/>
              <a:ea typeface="Arial"/>
              <a:cs typeface="Arial"/>
              <a:sym typeface="Arial"/>
            </a:endParaRPr>
          </a:p>
        </p:txBody>
      </p:sp>
      <p:sp>
        <p:nvSpPr>
          <p:cNvPr id="597" name="Google Shape;597;gadd317ae2b_0_117"/>
          <p:cNvSpPr/>
          <p:nvPr/>
        </p:nvSpPr>
        <p:spPr>
          <a:xfrm>
            <a:off x="8229600" y="12420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third installment</a:t>
            </a:r>
            <a:endParaRPr b="0" i="0" sz="1400" u="none" cap="none" strike="noStrike">
              <a:solidFill>
                <a:schemeClr val="accent2"/>
              </a:solidFill>
              <a:latin typeface="Arial"/>
              <a:ea typeface="Arial"/>
              <a:cs typeface="Arial"/>
              <a:sym typeface="Arial"/>
            </a:endParaRPr>
          </a:p>
        </p:txBody>
      </p:sp>
      <p:sp>
        <p:nvSpPr>
          <p:cNvPr id="598" name="Google Shape;598;gadd317ae2b_0_117"/>
          <p:cNvSpPr/>
          <p:nvPr/>
        </p:nvSpPr>
        <p:spPr>
          <a:xfrm flipH="1" rot="10800000">
            <a:off x="2539475" y="566310"/>
            <a:ext cx="800658" cy="76383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599" name="Google Shape;599;gadd317ae2b_0_117"/>
          <p:cNvSpPr/>
          <p:nvPr/>
        </p:nvSpPr>
        <p:spPr>
          <a:xfrm>
            <a:off x="2950660" y="11987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rgbClr val="B45F06"/>
                </a:solidFill>
                <a:latin typeface="Arial"/>
                <a:ea typeface="Arial"/>
                <a:cs typeface="Arial"/>
                <a:sym typeface="Arial"/>
              </a:rPr>
              <a:t>You can change this picture</a:t>
            </a:r>
            <a:endParaRPr b="0" i="0" sz="1400" u="none" cap="none" strike="noStrike">
              <a:solidFill>
                <a:srgbClr val="B45F0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
          <p:cNvPicPr preferRelativeResize="0"/>
          <p:nvPr/>
        </p:nvPicPr>
        <p:blipFill rotWithShape="1">
          <a:blip r:embed="rId3">
            <a:alphaModFix/>
          </a:blip>
          <a:srcRect b="0" l="0" r="0" t="0"/>
          <a:stretch/>
        </p:blipFill>
        <p:spPr>
          <a:xfrm>
            <a:off x="-2880" y="0"/>
            <a:ext cx="12196080" cy="6855840"/>
          </a:xfrm>
          <a:prstGeom prst="rect">
            <a:avLst/>
          </a:prstGeom>
          <a:noFill/>
          <a:ln>
            <a:noFill/>
          </a:ln>
        </p:spPr>
      </p:pic>
      <p:sp>
        <p:nvSpPr>
          <p:cNvPr id="202" name="Google Shape;202;p2"/>
          <p:cNvSpPr/>
          <p:nvPr/>
        </p:nvSpPr>
        <p:spPr>
          <a:xfrm>
            <a:off x="265329" y="376925"/>
            <a:ext cx="4882500" cy="424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Presentation of the team</a:t>
            </a:r>
            <a:endParaRPr b="0" i="0" sz="2200" u="none" cap="none" strike="noStrike">
              <a:solidFill>
                <a:srgbClr val="000000"/>
              </a:solidFill>
              <a:latin typeface="Arial"/>
              <a:ea typeface="Arial"/>
              <a:cs typeface="Arial"/>
              <a:sym typeface="Arial"/>
            </a:endParaRPr>
          </a:p>
        </p:txBody>
      </p:sp>
      <p:sp>
        <p:nvSpPr>
          <p:cNvPr id="203" name="Google Shape;203;p2"/>
          <p:cNvSpPr/>
          <p:nvPr/>
        </p:nvSpPr>
        <p:spPr>
          <a:xfrm flipH="1" rot="10800000">
            <a:off x="2829600" y="206772"/>
            <a:ext cx="919620" cy="29581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204" name="Google Shape;204;p2"/>
          <p:cNvSpPr/>
          <p:nvPr/>
        </p:nvSpPr>
        <p:spPr>
          <a:xfrm>
            <a:off x="3280080" y="31800"/>
            <a:ext cx="2402700" cy="3027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grpSp>
        <p:nvGrpSpPr>
          <p:cNvPr id="205" name="Google Shape;205;p2"/>
          <p:cNvGrpSpPr/>
          <p:nvPr/>
        </p:nvGrpSpPr>
        <p:grpSpPr>
          <a:xfrm>
            <a:off x="9052560" y="1645920"/>
            <a:ext cx="2833920" cy="2742480"/>
            <a:chOff x="9052560" y="1645920"/>
            <a:chExt cx="2833920" cy="2742480"/>
          </a:xfrm>
        </p:grpSpPr>
        <p:pic>
          <p:nvPicPr>
            <p:cNvPr id="206" name="Google Shape;206;p2"/>
            <p:cNvPicPr preferRelativeResize="0"/>
            <p:nvPr/>
          </p:nvPicPr>
          <p:blipFill rotWithShape="1">
            <a:blip r:embed="rId4">
              <a:alphaModFix/>
            </a:blip>
            <a:srcRect b="0" l="0" r="0" t="0"/>
            <a:stretch/>
          </p:blipFill>
          <p:spPr>
            <a:xfrm>
              <a:off x="9219240" y="1757160"/>
              <a:ext cx="2507760" cy="2486880"/>
            </a:xfrm>
            <a:prstGeom prst="rect">
              <a:avLst/>
            </a:prstGeom>
            <a:noFill/>
            <a:ln>
              <a:noFill/>
            </a:ln>
          </p:spPr>
        </p:pic>
        <p:sp>
          <p:nvSpPr>
            <p:cNvPr id="207" name="Google Shape;207;p2"/>
            <p:cNvSpPr/>
            <p:nvPr/>
          </p:nvSpPr>
          <p:spPr>
            <a:xfrm>
              <a:off x="9052560" y="1645920"/>
              <a:ext cx="2833920" cy="2742480"/>
            </a:xfrm>
            <a:custGeom>
              <a:rect b="b" l="l" r="r" t="t"/>
              <a:pathLst>
                <a:path extrusionOk="0" h="7621" w="7875">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2"/>
          <p:cNvSpPr/>
          <p:nvPr/>
        </p:nvSpPr>
        <p:spPr>
          <a:xfrm>
            <a:off x="728640" y="1900800"/>
            <a:ext cx="2102100" cy="2193600"/>
          </a:xfrm>
          <a:prstGeom prst="ellipse">
            <a:avLst/>
          </a:prstGeom>
          <a:solidFill>
            <a:srgbClr val="00AA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3599280" y="1903680"/>
            <a:ext cx="2102040" cy="2193480"/>
          </a:xfrm>
          <a:prstGeom prst="ellipse">
            <a:avLst/>
          </a:prstGeom>
          <a:solidFill>
            <a:srgbClr val="00AA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9349125" y="4180675"/>
            <a:ext cx="2623200" cy="7599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Mauricio Toro</a:t>
            </a:r>
            <a:endParaRPr b="1"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lang="en-US" sz="2200">
                <a:solidFill>
                  <a:srgbClr val="001E33"/>
                </a:solidFill>
              </a:rPr>
              <a:t>Data preparation</a:t>
            </a:r>
            <a:endParaRPr b="0" i="0" sz="2200" u="none" cap="none" strike="noStrike">
              <a:solidFill>
                <a:srgbClr val="001E33"/>
              </a:solidFill>
              <a:latin typeface="Arial"/>
              <a:ea typeface="Arial"/>
              <a:cs typeface="Arial"/>
              <a:sym typeface="Arial"/>
            </a:endParaRPr>
          </a:p>
        </p:txBody>
      </p:sp>
      <p:sp>
        <p:nvSpPr>
          <p:cNvPr id="211" name="Google Shape;211;p2"/>
          <p:cNvSpPr/>
          <p:nvPr/>
        </p:nvSpPr>
        <p:spPr>
          <a:xfrm>
            <a:off x="3551040" y="4180680"/>
            <a:ext cx="2192760" cy="759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Second author</a:t>
            </a:r>
            <a:endParaRPr b="1"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1E33"/>
                </a:solidFill>
                <a:latin typeface="Arial"/>
                <a:ea typeface="Arial"/>
                <a:cs typeface="Arial"/>
                <a:sym typeface="Arial"/>
              </a:rPr>
              <a:t>what have you done?</a:t>
            </a:r>
            <a:endParaRPr b="0"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212" name="Google Shape;212;p2"/>
          <p:cNvSpPr/>
          <p:nvPr/>
        </p:nvSpPr>
        <p:spPr>
          <a:xfrm>
            <a:off x="635040" y="4180680"/>
            <a:ext cx="2192760" cy="4248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First author</a:t>
            </a:r>
            <a:endParaRPr b="1"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1E33"/>
                </a:solidFill>
                <a:latin typeface="Arial"/>
                <a:ea typeface="Arial"/>
                <a:cs typeface="Arial"/>
                <a:sym typeface="Arial"/>
              </a:rPr>
              <a:t>what have you done?</a:t>
            </a:r>
            <a:endParaRPr b="0" i="0" sz="2200" u="none" cap="none" strike="noStrike">
              <a:solidFill>
                <a:srgbClr val="001E33"/>
              </a:solidFill>
              <a:latin typeface="Arial"/>
              <a:ea typeface="Arial"/>
              <a:cs typeface="Arial"/>
              <a:sym typeface="Arial"/>
            </a:endParaRPr>
          </a:p>
        </p:txBody>
      </p:sp>
      <p:sp>
        <p:nvSpPr>
          <p:cNvPr id="213" name="Google Shape;213;p2"/>
          <p:cNvSpPr/>
          <p:nvPr/>
        </p:nvSpPr>
        <p:spPr>
          <a:xfrm>
            <a:off x="3135855" y="1064480"/>
            <a:ext cx="2932500" cy="516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Put a smiling photo and</a:t>
            </a:r>
            <a:br>
              <a:rPr b="0" i="0" lang="en-US" sz="1800" u="none" cap="none" strike="noStrike">
                <a:solidFill>
                  <a:schemeClr val="accent2"/>
                </a:solidFill>
                <a:latin typeface="Arial"/>
                <a:ea typeface="Arial"/>
                <a:cs typeface="Arial"/>
                <a:sym typeface="Arial"/>
              </a:rPr>
            </a:br>
            <a:r>
              <a:rPr b="0" i="1" lang="en-US" sz="1400" u="none" cap="none" strike="noStrike">
                <a:solidFill>
                  <a:schemeClr val="accent2"/>
                </a:solidFill>
                <a:latin typeface="Arial"/>
                <a:ea typeface="Arial"/>
                <a:cs typeface="Arial"/>
                <a:sym typeface="Arial"/>
              </a:rPr>
              <a:t>your name</a:t>
            </a:r>
            <a:endParaRPr b="0" i="0" sz="1400" u="none" cap="none" strike="noStrike">
              <a:solidFill>
                <a:schemeClr val="accent2"/>
              </a:solidFill>
              <a:latin typeface="Arial"/>
              <a:ea typeface="Arial"/>
              <a:cs typeface="Arial"/>
              <a:sym typeface="Arial"/>
            </a:endParaRPr>
          </a:p>
        </p:txBody>
      </p:sp>
      <p:sp>
        <p:nvSpPr>
          <p:cNvPr id="214" name="Google Shape;214;p2"/>
          <p:cNvSpPr/>
          <p:nvPr/>
        </p:nvSpPr>
        <p:spPr>
          <a:xfrm flipH="1" rot="10800000">
            <a:off x="2555175" y="1727038"/>
            <a:ext cx="774144" cy="29581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215" name="Google Shape;215;p2"/>
          <p:cNvSpPr/>
          <p:nvPr/>
        </p:nvSpPr>
        <p:spPr>
          <a:xfrm>
            <a:off x="1924350" y="5292650"/>
            <a:ext cx="3223500" cy="516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Please include what your contribution to this work was (</a:t>
            </a:r>
            <a:r>
              <a:rPr b="1" i="1" lang="en-US" sz="1400" u="none" cap="none" strike="noStrike">
                <a:solidFill>
                  <a:schemeClr val="accent2"/>
                </a:solidFill>
                <a:latin typeface="Arial"/>
                <a:ea typeface="Arial"/>
                <a:cs typeface="Arial"/>
                <a:sym typeface="Arial"/>
              </a:rPr>
              <a:t>2-3 words</a:t>
            </a:r>
            <a:r>
              <a:rPr b="0" i="1" lang="en-US" sz="1400" u="none" cap="none" strike="noStrike">
                <a:solidFill>
                  <a:schemeClr val="accent2"/>
                </a:solidFill>
                <a:latin typeface="Arial"/>
                <a:ea typeface="Arial"/>
                <a:cs typeface="Arial"/>
                <a:sym typeface="Arial"/>
              </a:rPr>
              <a:t>)</a:t>
            </a:r>
            <a:endParaRPr b="0" i="0" sz="1400" u="none" cap="none" strike="noStrike">
              <a:solidFill>
                <a:schemeClr val="accent2"/>
              </a:solidFill>
              <a:latin typeface="Arial"/>
              <a:ea typeface="Arial"/>
              <a:cs typeface="Arial"/>
              <a:sym typeface="Arial"/>
            </a:endParaRPr>
          </a:p>
        </p:txBody>
      </p:sp>
      <p:sp>
        <p:nvSpPr>
          <p:cNvPr id="216" name="Google Shape;216;p2"/>
          <p:cNvSpPr/>
          <p:nvPr/>
        </p:nvSpPr>
        <p:spPr>
          <a:xfrm rot="10800000">
            <a:off x="4018650" y="1644327"/>
            <a:ext cx="637686" cy="42865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217" name="Google Shape;217;p2"/>
          <p:cNvSpPr/>
          <p:nvPr/>
        </p:nvSpPr>
        <p:spPr>
          <a:xfrm>
            <a:off x="9692640" y="855720"/>
            <a:ext cx="2114640" cy="5158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first delivery</a:t>
            </a:r>
            <a:endParaRPr b="0" i="0" sz="1400" u="none" cap="none" strike="noStrike">
              <a:solidFill>
                <a:schemeClr val="accent2"/>
              </a:solidFill>
              <a:latin typeface="Arial"/>
              <a:ea typeface="Arial"/>
              <a:cs typeface="Arial"/>
              <a:sym typeface="Arial"/>
            </a:endParaRPr>
          </a:p>
        </p:txBody>
      </p:sp>
      <p:pic>
        <p:nvPicPr>
          <p:cNvPr id="218" name="Google Shape;218;p2"/>
          <p:cNvPicPr preferRelativeResize="0"/>
          <p:nvPr/>
        </p:nvPicPr>
        <p:blipFill rotWithShape="1">
          <a:blip r:embed="rId5">
            <a:alphaModFix/>
          </a:blip>
          <a:srcRect b="0" l="0" r="0" t="0"/>
          <a:stretch/>
        </p:blipFill>
        <p:spPr>
          <a:xfrm>
            <a:off x="182880" y="6089760"/>
            <a:ext cx="621000" cy="621000"/>
          </a:xfrm>
          <a:prstGeom prst="rect">
            <a:avLst/>
          </a:prstGeom>
          <a:noFill/>
          <a:ln>
            <a:noFill/>
          </a:ln>
        </p:spPr>
      </p:pic>
      <p:sp>
        <p:nvSpPr>
          <p:cNvPr id="219" name="Google Shape;219;p2"/>
          <p:cNvSpPr/>
          <p:nvPr/>
        </p:nvSpPr>
        <p:spPr>
          <a:xfrm>
            <a:off x="815040" y="6160680"/>
            <a:ext cx="6915240" cy="4251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http://github.com/yourUserName/proyecto/</a:t>
            </a:r>
            <a:endParaRPr b="1" i="0" sz="2200" u="none" cap="none" strike="noStrike">
              <a:solidFill>
                <a:srgbClr val="001E33"/>
              </a:solidFill>
              <a:latin typeface="Arial"/>
              <a:ea typeface="Arial"/>
              <a:cs typeface="Arial"/>
              <a:sym typeface="Arial"/>
            </a:endParaRPr>
          </a:p>
        </p:txBody>
      </p:sp>
      <p:sp>
        <p:nvSpPr>
          <p:cNvPr id="220" name="Google Shape;220;p2"/>
          <p:cNvSpPr/>
          <p:nvPr/>
        </p:nvSpPr>
        <p:spPr>
          <a:xfrm>
            <a:off x="6023825" y="4180675"/>
            <a:ext cx="3331200" cy="759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Andrea Serna</a:t>
            </a:r>
            <a:endParaRPr b="1"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lang="en-US" sz="2200">
                <a:solidFill>
                  <a:srgbClr val="001E33"/>
                </a:solidFill>
              </a:rPr>
              <a:t>Literature review</a:t>
            </a:r>
            <a:endParaRPr b="0"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1E33"/>
              </a:solidFill>
              <a:latin typeface="Arial"/>
              <a:ea typeface="Arial"/>
              <a:cs typeface="Arial"/>
              <a:sym typeface="Arial"/>
            </a:endParaRPr>
          </a:p>
        </p:txBody>
      </p:sp>
      <p:sp>
        <p:nvSpPr>
          <p:cNvPr id="221" name="Google Shape;221;p2"/>
          <p:cNvSpPr/>
          <p:nvPr/>
        </p:nvSpPr>
        <p:spPr>
          <a:xfrm>
            <a:off x="7682150" y="6045275"/>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Include the URL where</a:t>
            </a:r>
            <a:br>
              <a:rPr b="0" i="1" lang="en-US" sz="1400" u="none" cap="none" strike="noStrike">
                <a:solidFill>
                  <a:schemeClr val="accent2"/>
                </a:solidFill>
                <a:latin typeface="Arial"/>
                <a:ea typeface="Arial"/>
                <a:cs typeface="Arial"/>
                <a:sym typeface="Arial"/>
              </a:rPr>
            </a:br>
            <a:r>
              <a:rPr b="0" i="1" lang="en-US" sz="1400" u="none" cap="none" strike="noStrike">
                <a:solidFill>
                  <a:schemeClr val="accent2"/>
                </a:solidFill>
                <a:latin typeface="Arial"/>
                <a:ea typeface="Arial"/>
                <a:cs typeface="Arial"/>
                <a:sym typeface="Arial"/>
              </a:rPr>
              <a:t>your project is located</a:t>
            </a:r>
            <a:endParaRPr b="0" i="1"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and remove the circle</a:t>
            </a:r>
            <a:endParaRPr b="0" i="1" sz="1400" u="none" cap="none" strike="noStrike">
              <a:solidFill>
                <a:schemeClr val="accent2"/>
              </a:solidFill>
              <a:latin typeface="Arial"/>
              <a:ea typeface="Arial"/>
              <a:cs typeface="Arial"/>
              <a:sym typeface="Arial"/>
            </a:endParaRPr>
          </a:p>
        </p:txBody>
      </p:sp>
      <p:sp>
        <p:nvSpPr>
          <p:cNvPr id="222" name="Google Shape;222;p2"/>
          <p:cNvSpPr/>
          <p:nvPr/>
        </p:nvSpPr>
        <p:spPr>
          <a:xfrm>
            <a:off x="6996626" y="6335156"/>
            <a:ext cx="1009314" cy="97794"/>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223" name="Google Shape;223;p2"/>
          <p:cNvSpPr/>
          <p:nvPr/>
        </p:nvSpPr>
        <p:spPr>
          <a:xfrm>
            <a:off x="548240" y="9594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grpSp>
        <p:nvGrpSpPr>
          <p:cNvPr id="224" name="Google Shape;224;p2"/>
          <p:cNvGrpSpPr/>
          <p:nvPr/>
        </p:nvGrpSpPr>
        <p:grpSpPr>
          <a:xfrm>
            <a:off x="5971272" y="1633070"/>
            <a:ext cx="3383640" cy="2652120"/>
            <a:chOff x="3165097" y="1342520"/>
            <a:chExt cx="3383640" cy="2652120"/>
          </a:xfrm>
        </p:grpSpPr>
        <p:pic>
          <p:nvPicPr>
            <p:cNvPr id="225" name="Google Shape;225;p2"/>
            <p:cNvPicPr preferRelativeResize="0"/>
            <p:nvPr/>
          </p:nvPicPr>
          <p:blipFill rotWithShape="1">
            <a:blip r:embed="rId6">
              <a:alphaModFix/>
            </a:blip>
            <a:srcRect b="16684" l="0" r="0" t="0"/>
            <a:stretch/>
          </p:blipFill>
          <p:spPr>
            <a:xfrm>
              <a:off x="3828475" y="1645926"/>
              <a:ext cx="2056877" cy="2284877"/>
            </a:xfrm>
            <a:prstGeom prst="rect">
              <a:avLst/>
            </a:prstGeom>
            <a:noFill/>
            <a:ln>
              <a:noFill/>
            </a:ln>
          </p:spPr>
        </p:pic>
        <p:sp>
          <p:nvSpPr>
            <p:cNvPr id="226" name="Google Shape;226;p2"/>
            <p:cNvSpPr/>
            <p:nvPr/>
          </p:nvSpPr>
          <p:spPr>
            <a:xfrm>
              <a:off x="3165097" y="1342520"/>
              <a:ext cx="3383640" cy="2652120"/>
            </a:xfrm>
            <a:custGeom>
              <a:rect b="b" l="l" r="r" t="t"/>
              <a:pathLst>
                <a:path extrusionOk="0" h="7367" w="9399">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7" name="Google Shape;227;p2"/>
          <p:cNvSpPr/>
          <p:nvPr/>
        </p:nvSpPr>
        <p:spPr>
          <a:xfrm>
            <a:off x="3261725" y="6188925"/>
            <a:ext cx="2114700" cy="424800"/>
          </a:xfrm>
          <a:prstGeom prst="ellipse">
            <a:avLst/>
          </a:prstGeom>
          <a:noFill/>
          <a:ln cap="flat" cmpd="sng" w="19050">
            <a:solidFill>
              <a:srgbClr val="ED7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D7D31"/>
              </a:solidFill>
              <a:latin typeface="Arial"/>
              <a:ea typeface="Arial"/>
              <a:cs typeface="Arial"/>
              <a:sym typeface="Arial"/>
            </a:endParaRPr>
          </a:p>
        </p:txBody>
      </p:sp>
      <p:sp>
        <p:nvSpPr>
          <p:cNvPr id="228" name="Google Shape;228;p2"/>
          <p:cNvSpPr/>
          <p:nvPr/>
        </p:nvSpPr>
        <p:spPr>
          <a:xfrm>
            <a:off x="674065" y="27891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chemeClr val="accent2"/>
                </a:solidFill>
                <a:latin typeface="Arial"/>
                <a:ea typeface="Arial"/>
                <a:cs typeface="Arial"/>
                <a:sym typeface="Arial"/>
              </a:rPr>
              <a:t>If possible, include the student first</a:t>
            </a:r>
            <a:endParaRPr b="1" i="0" sz="1400" u="none" cap="none" strike="noStrike">
              <a:solidFill>
                <a:schemeClr val="accen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6"/>
          <p:cNvPicPr preferRelativeResize="0"/>
          <p:nvPr/>
        </p:nvPicPr>
        <p:blipFill rotWithShape="1">
          <a:blip r:embed="rId3">
            <a:alphaModFix/>
          </a:blip>
          <a:srcRect b="0" l="0" r="0" t="0"/>
          <a:stretch/>
        </p:blipFill>
        <p:spPr>
          <a:xfrm>
            <a:off x="-5" y="1075"/>
            <a:ext cx="12196081" cy="6855842"/>
          </a:xfrm>
          <a:prstGeom prst="rect">
            <a:avLst/>
          </a:prstGeom>
          <a:noFill/>
          <a:ln>
            <a:noFill/>
          </a:ln>
        </p:spPr>
      </p:pic>
      <p:sp>
        <p:nvSpPr>
          <p:cNvPr id="234" name="Google Shape;234;p6"/>
          <p:cNvSpPr/>
          <p:nvPr/>
        </p:nvSpPr>
        <p:spPr>
          <a:xfrm>
            <a:off x="265327" y="376925"/>
            <a:ext cx="4530000" cy="424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Problem Statement</a:t>
            </a:r>
            <a:endParaRPr b="0" i="0" sz="2200" u="none" cap="none" strike="noStrike">
              <a:solidFill>
                <a:srgbClr val="000000"/>
              </a:solidFill>
              <a:latin typeface="Arial"/>
              <a:ea typeface="Arial"/>
              <a:cs typeface="Arial"/>
              <a:sym typeface="Arial"/>
            </a:endParaRPr>
          </a:p>
        </p:txBody>
      </p:sp>
      <p:sp>
        <p:nvSpPr>
          <p:cNvPr id="235" name="Google Shape;235;p6"/>
          <p:cNvSpPr/>
          <p:nvPr/>
        </p:nvSpPr>
        <p:spPr>
          <a:xfrm flipH="1" rot="10800000">
            <a:off x="4268012" y="544355"/>
            <a:ext cx="1136430" cy="83916"/>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236" name="Google Shape;236;p6"/>
          <p:cNvSpPr/>
          <p:nvPr/>
        </p:nvSpPr>
        <p:spPr>
          <a:xfrm>
            <a:off x="5108880" y="412800"/>
            <a:ext cx="2402700" cy="3027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237" name="Google Shape;237;p6"/>
          <p:cNvSpPr/>
          <p:nvPr/>
        </p:nvSpPr>
        <p:spPr>
          <a:xfrm>
            <a:off x="8163950" y="544350"/>
            <a:ext cx="2114700" cy="516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first delivery</a:t>
            </a:r>
            <a:endParaRPr b="0" i="0" sz="1400" u="none" cap="none" strike="noStrike">
              <a:solidFill>
                <a:schemeClr val="accent2"/>
              </a:solidFill>
              <a:latin typeface="Arial"/>
              <a:ea typeface="Arial"/>
              <a:cs typeface="Arial"/>
              <a:sym typeface="Arial"/>
            </a:endParaRPr>
          </a:p>
        </p:txBody>
      </p:sp>
      <p:sp>
        <p:nvSpPr>
          <p:cNvPr id="238" name="Google Shape;238;p6"/>
          <p:cNvSpPr/>
          <p:nvPr/>
        </p:nvSpPr>
        <p:spPr>
          <a:xfrm>
            <a:off x="757812" y="4161800"/>
            <a:ext cx="3544500" cy="759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Streets </a:t>
            </a:r>
            <a:endParaRPr b="1"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of Medellín, </a:t>
            </a:r>
            <a:br>
              <a:rPr b="1" i="0" lang="en-US" sz="2200" u="none" cap="none" strike="noStrike">
                <a:solidFill>
                  <a:srgbClr val="001E33"/>
                </a:solidFill>
                <a:latin typeface="Arial"/>
                <a:ea typeface="Arial"/>
                <a:cs typeface="Arial"/>
                <a:sym typeface="Arial"/>
              </a:rPr>
            </a:br>
            <a:r>
              <a:rPr b="1" i="0" lang="en-US" sz="2200" u="none" cap="none" strike="noStrike">
                <a:solidFill>
                  <a:srgbClr val="001E33"/>
                </a:solidFill>
                <a:latin typeface="Arial"/>
                <a:ea typeface="Arial"/>
                <a:cs typeface="Arial"/>
                <a:sym typeface="Arial"/>
              </a:rPr>
              <a:t>Origin and </a:t>
            </a:r>
            <a:br>
              <a:rPr b="1" i="0" lang="en-US" sz="2200" u="none" cap="none" strike="noStrike">
                <a:solidFill>
                  <a:srgbClr val="001E33"/>
                </a:solidFill>
                <a:latin typeface="Arial"/>
                <a:ea typeface="Arial"/>
                <a:cs typeface="Arial"/>
                <a:sym typeface="Arial"/>
              </a:rPr>
            </a:br>
            <a:r>
              <a:rPr b="1" i="0" lang="en-US" sz="2200" u="none" cap="none" strike="noStrike">
                <a:solidFill>
                  <a:srgbClr val="001E33"/>
                </a:solidFill>
                <a:latin typeface="Arial"/>
                <a:ea typeface="Arial"/>
                <a:cs typeface="Arial"/>
                <a:sym typeface="Arial"/>
              </a:rPr>
              <a:t>Destination</a:t>
            </a:r>
            <a:endParaRPr b="1"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1E33"/>
              </a:solidFill>
              <a:latin typeface="Arial"/>
              <a:ea typeface="Arial"/>
              <a:cs typeface="Arial"/>
              <a:sym typeface="Arial"/>
            </a:endParaRPr>
          </a:p>
        </p:txBody>
      </p:sp>
      <p:sp>
        <p:nvSpPr>
          <p:cNvPr id="239" name="Google Shape;239;p6"/>
          <p:cNvSpPr/>
          <p:nvPr/>
        </p:nvSpPr>
        <p:spPr>
          <a:xfrm>
            <a:off x="5130975" y="5065525"/>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It may not be necessary to</a:t>
            </a:r>
            <a:br>
              <a:rPr b="0" i="1" lang="en-US" sz="1400" u="none" cap="none" strike="noStrike">
                <a:solidFill>
                  <a:schemeClr val="accent2"/>
                </a:solidFill>
                <a:latin typeface="Arial"/>
                <a:ea typeface="Arial"/>
                <a:cs typeface="Arial"/>
                <a:sym typeface="Arial"/>
              </a:rPr>
            </a:br>
            <a:r>
              <a:rPr b="0" i="1" lang="en-US" sz="1400" u="none" cap="none" strike="noStrike">
                <a:solidFill>
                  <a:schemeClr val="accent2"/>
                </a:solidFill>
                <a:latin typeface="Arial"/>
                <a:ea typeface="Arial"/>
                <a:cs typeface="Arial"/>
                <a:sym typeface="Arial"/>
              </a:rPr>
              <a:t>change anything on this slide</a:t>
            </a:r>
            <a:endParaRPr b="0" i="0" sz="1400" u="none" cap="none" strike="noStrike">
              <a:solidFill>
                <a:schemeClr val="accent2"/>
              </a:solidFill>
              <a:latin typeface="Arial"/>
              <a:ea typeface="Arial"/>
              <a:cs typeface="Arial"/>
              <a:sym typeface="Arial"/>
            </a:endParaRPr>
          </a:p>
        </p:txBody>
      </p:sp>
      <p:sp>
        <p:nvSpPr>
          <p:cNvPr id="240" name="Google Shape;240;p6"/>
          <p:cNvSpPr/>
          <p:nvPr/>
        </p:nvSpPr>
        <p:spPr>
          <a:xfrm>
            <a:off x="4435001" y="5216481"/>
            <a:ext cx="1009314" cy="97794"/>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241" name="Google Shape;241;p6"/>
          <p:cNvSpPr/>
          <p:nvPr/>
        </p:nvSpPr>
        <p:spPr>
          <a:xfrm>
            <a:off x="4163690" y="9200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242" name="Google Shape;242;p6"/>
          <p:cNvSpPr/>
          <p:nvPr/>
        </p:nvSpPr>
        <p:spPr>
          <a:xfrm>
            <a:off x="5137450" y="1745713"/>
            <a:ext cx="2402700" cy="2289600"/>
          </a:xfrm>
          <a:prstGeom prst="cube">
            <a:avLst>
              <a:gd fmla="val 25000"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Arial"/>
                <a:ea typeface="Arial"/>
                <a:cs typeface="Arial"/>
                <a:sym typeface="Arial"/>
              </a:rPr>
              <a:t>Shortest path algorithm </a:t>
            </a:r>
            <a:endParaRPr b="1" i="0" sz="2100" u="none" cap="none" strike="noStrike">
              <a:solidFill>
                <a:schemeClr val="lt1"/>
              </a:solidFill>
              <a:latin typeface="Arial"/>
              <a:ea typeface="Arial"/>
              <a:cs typeface="Arial"/>
              <a:sym typeface="Arial"/>
            </a:endParaRPr>
          </a:p>
        </p:txBody>
      </p:sp>
      <p:cxnSp>
        <p:nvCxnSpPr>
          <p:cNvPr id="243" name="Google Shape;243;p6"/>
          <p:cNvCxnSpPr/>
          <p:nvPr/>
        </p:nvCxnSpPr>
        <p:spPr>
          <a:xfrm>
            <a:off x="3999313" y="2644925"/>
            <a:ext cx="1118700" cy="0"/>
          </a:xfrm>
          <a:prstGeom prst="straightConnector1">
            <a:avLst/>
          </a:prstGeom>
          <a:noFill/>
          <a:ln cap="flat" cmpd="sng" w="28575">
            <a:solidFill>
              <a:srgbClr val="00AADB"/>
            </a:solidFill>
            <a:prstDash val="solid"/>
            <a:round/>
            <a:headEnd len="sm" w="sm" type="none"/>
            <a:tailEnd len="med" w="med" type="triangle"/>
          </a:ln>
        </p:spPr>
      </p:cxnSp>
      <p:cxnSp>
        <p:nvCxnSpPr>
          <p:cNvPr id="244" name="Google Shape;244;p6"/>
          <p:cNvCxnSpPr/>
          <p:nvPr/>
        </p:nvCxnSpPr>
        <p:spPr>
          <a:xfrm>
            <a:off x="3999313" y="3025925"/>
            <a:ext cx="1118700" cy="0"/>
          </a:xfrm>
          <a:prstGeom prst="straightConnector1">
            <a:avLst/>
          </a:prstGeom>
          <a:noFill/>
          <a:ln cap="flat" cmpd="sng" w="28575">
            <a:solidFill>
              <a:srgbClr val="00AADB"/>
            </a:solidFill>
            <a:prstDash val="solid"/>
            <a:round/>
            <a:headEnd len="sm" w="sm" type="none"/>
            <a:tailEnd len="med" w="med" type="triangle"/>
          </a:ln>
        </p:spPr>
      </p:cxnSp>
      <p:cxnSp>
        <p:nvCxnSpPr>
          <p:cNvPr id="245" name="Google Shape;245;p6"/>
          <p:cNvCxnSpPr/>
          <p:nvPr/>
        </p:nvCxnSpPr>
        <p:spPr>
          <a:xfrm>
            <a:off x="3999313" y="3483125"/>
            <a:ext cx="1118700" cy="0"/>
          </a:xfrm>
          <a:prstGeom prst="straightConnector1">
            <a:avLst/>
          </a:prstGeom>
          <a:noFill/>
          <a:ln cap="flat" cmpd="sng" w="28575">
            <a:solidFill>
              <a:srgbClr val="00AADB"/>
            </a:solidFill>
            <a:prstDash val="solid"/>
            <a:round/>
            <a:headEnd len="sm" w="sm" type="none"/>
            <a:tailEnd len="med" w="med" type="triangle"/>
          </a:ln>
        </p:spPr>
      </p:cxnSp>
      <p:cxnSp>
        <p:nvCxnSpPr>
          <p:cNvPr id="246" name="Google Shape;246;p6"/>
          <p:cNvCxnSpPr/>
          <p:nvPr/>
        </p:nvCxnSpPr>
        <p:spPr>
          <a:xfrm>
            <a:off x="7580713" y="3025925"/>
            <a:ext cx="1118700" cy="0"/>
          </a:xfrm>
          <a:prstGeom prst="straightConnector1">
            <a:avLst/>
          </a:prstGeom>
          <a:noFill/>
          <a:ln cap="flat" cmpd="sng" w="28575">
            <a:solidFill>
              <a:srgbClr val="00AADB"/>
            </a:solidFill>
            <a:prstDash val="solid"/>
            <a:round/>
            <a:headEnd len="sm" w="sm" type="none"/>
            <a:tailEnd len="med" w="med" type="triangle"/>
          </a:ln>
        </p:spPr>
      </p:cxnSp>
      <p:sp>
        <p:nvSpPr>
          <p:cNvPr id="247" name="Google Shape;247;p6"/>
          <p:cNvSpPr/>
          <p:nvPr/>
        </p:nvSpPr>
        <p:spPr>
          <a:xfrm>
            <a:off x="7942524" y="4241025"/>
            <a:ext cx="3927600" cy="759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Three paths that reduce both the risk of harassment and distance</a:t>
            </a:r>
            <a:endParaRPr b="1"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1" i="0" sz="26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1E33"/>
              </a:solidFill>
              <a:latin typeface="Arial"/>
              <a:ea typeface="Arial"/>
              <a:cs typeface="Arial"/>
              <a:sym typeface="Arial"/>
            </a:endParaRPr>
          </a:p>
        </p:txBody>
      </p:sp>
      <p:pic>
        <p:nvPicPr>
          <p:cNvPr id="248" name="Google Shape;248;p6"/>
          <p:cNvPicPr preferRelativeResize="0"/>
          <p:nvPr/>
        </p:nvPicPr>
        <p:blipFill rotWithShape="1">
          <a:blip r:embed="rId4">
            <a:alphaModFix/>
          </a:blip>
          <a:srcRect b="0" l="6175" r="19325" t="4461"/>
          <a:stretch/>
        </p:blipFill>
        <p:spPr>
          <a:xfrm>
            <a:off x="895000" y="1560662"/>
            <a:ext cx="2932500" cy="2507328"/>
          </a:xfrm>
          <a:prstGeom prst="rect">
            <a:avLst/>
          </a:prstGeom>
          <a:noFill/>
          <a:ln>
            <a:noFill/>
          </a:ln>
        </p:spPr>
      </p:pic>
      <p:pic>
        <p:nvPicPr>
          <p:cNvPr id="249" name="Google Shape;249;p6"/>
          <p:cNvPicPr preferRelativeResize="0"/>
          <p:nvPr/>
        </p:nvPicPr>
        <p:blipFill rotWithShape="1">
          <a:blip r:embed="rId4">
            <a:alphaModFix/>
          </a:blip>
          <a:srcRect b="0" l="6175" r="19325" t="4461"/>
          <a:stretch/>
        </p:blipFill>
        <p:spPr>
          <a:xfrm>
            <a:off x="8716175" y="1605912"/>
            <a:ext cx="2932500" cy="2507328"/>
          </a:xfrm>
          <a:prstGeom prst="rect">
            <a:avLst/>
          </a:prstGeom>
          <a:noFill/>
          <a:ln>
            <a:noFill/>
          </a:ln>
        </p:spPr>
      </p:pic>
      <p:sp>
        <p:nvSpPr>
          <p:cNvPr id="250" name="Google Shape;250;p6"/>
          <p:cNvSpPr/>
          <p:nvPr/>
        </p:nvSpPr>
        <p:spPr>
          <a:xfrm>
            <a:off x="10403775" y="2523250"/>
            <a:ext cx="80100" cy="84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10198500" y="3248300"/>
            <a:ext cx="80100" cy="84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8619325" y="2370725"/>
            <a:ext cx="80100" cy="84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8414050" y="3095775"/>
            <a:ext cx="80100" cy="84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2523325" y="2523125"/>
            <a:ext cx="80100" cy="84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2318050" y="3248175"/>
            <a:ext cx="80100" cy="84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10257050" y="2555975"/>
            <a:ext cx="272675" cy="735200"/>
          </a:xfrm>
          <a:custGeom>
            <a:rect b="b" l="l" r="r" t="t"/>
            <a:pathLst>
              <a:path extrusionOk="0" h="29408" w="10907">
                <a:moveTo>
                  <a:pt x="0" y="29408"/>
                </a:moveTo>
                <a:cubicBezTo>
                  <a:pt x="1768" y="26757"/>
                  <a:pt x="9401" y="18400"/>
                  <a:pt x="10606" y="13499"/>
                </a:cubicBezTo>
                <a:cubicBezTo>
                  <a:pt x="11811" y="8598"/>
                  <a:pt x="7794" y="2250"/>
                  <a:pt x="7231" y="0"/>
                </a:cubicBezTo>
              </a:path>
            </a:pathLst>
          </a:custGeom>
          <a:noFill/>
          <a:ln cap="flat" cmpd="sng" w="38100">
            <a:solidFill>
              <a:srgbClr val="ED7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10244975" y="2568025"/>
            <a:ext cx="805925" cy="769375"/>
          </a:xfrm>
          <a:custGeom>
            <a:rect b="b" l="l" r="r" t="t"/>
            <a:pathLst>
              <a:path extrusionOk="0" h="30775" w="32237">
                <a:moveTo>
                  <a:pt x="0" y="29890"/>
                </a:moveTo>
                <a:cubicBezTo>
                  <a:pt x="2893" y="29971"/>
                  <a:pt x="12133" y="31177"/>
                  <a:pt x="17356" y="30373"/>
                </a:cubicBezTo>
                <a:cubicBezTo>
                  <a:pt x="22579" y="29570"/>
                  <a:pt x="29249" y="27801"/>
                  <a:pt x="31338" y="25069"/>
                </a:cubicBezTo>
                <a:cubicBezTo>
                  <a:pt x="33427" y="22337"/>
                  <a:pt x="31177" y="17195"/>
                  <a:pt x="29891" y="13981"/>
                </a:cubicBezTo>
                <a:cubicBezTo>
                  <a:pt x="28605" y="10767"/>
                  <a:pt x="27401" y="8115"/>
                  <a:pt x="23624" y="5785"/>
                </a:cubicBezTo>
                <a:cubicBezTo>
                  <a:pt x="19848" y="3455"/>
                  <a:pt x="9964" y="964"/>
                  <a:pt x="7232" y="0"/>
                </a:cubicBezTo>
              </a:path>
            </a:pathLst>
          </a:custGeom>
          <a:noFill/>
          <a:ln cap="flat" cmpd="sng" w="38100">
            <a:solidFill>
              <a:srgbClr val="00AA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10111689" y="2578900"/>
            <a:ext cx="332475" cy="690550"/>
          </a:xfrm>
          <a:custGeom>
            <a:rect b="b" l="l" r="r" t="t"/>
            <a:pathLst>
              <a:path extrusionOk="0" h="27622" w="13299">
                <a:moveTo>
                  <a:pt x="4917" y="27622"/>
                </a:moveTo>
                <a:cubicBezTo>
                  <a:pt x="3714" y="25942"/>
                  <a:pt x="6442" y="23083"/>
                  <a:pt x="5202" y="21431"/>
                </a:cubicBezTo>
                <a:cubicBezTo>
                  <a:pt x="4025" y="19863"/>
                  <a:pt x="-417" y="20477"/>
                  <a:pt x="59" y="18574"/>
                </a:cubicBezTo>
                <a:cubicBezTo>
                  <a:pt x="1903" y="11198"/>
                  <a:pt x="8876" y="6185"/>
                  <a:pt x="13299" y="0"/>
                </a:cubicBezTo>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105e9140ba5_0_31"/>
          <p:cNvPicPr preferRelativeResize="0"/>
          <p:nvPr/>
        </p:nvPicPr>
        <p:blipFill rotWithShape="1">
          <a:blip r:embed="rId3">
            <a:alphaModFix/>
          </a:blip>
          <a:srcRect b="0" l="0" r="0" t="0"/>
          <a:stretch/>
        </p:blipFill>
        <p:spPr>
          <a:xfrm>
            <a:off x="-2880" y="0"/>
            <a:ext cx="12196081" cy="6855842"/>
          </a:xfrm>
          <a:prstGeom prst="rect">
            <a:avLst/>
          </a:prstGeom>
          <a:noFill/>
          <a:ln>
            <a:noFill/>
          </a:ln>
        </p:spPr>
      </p:pic>
      <p:sp>
        <p:nvSpPr>
          <p:cNvPr id="264" name="Google Shape;264;g105e9140ba5_0_31"/>
          <p:cNvSpPr/>
          <p:nvPr/>
        </p:nvSpPr>
        <p:spPr>
          <a:xfrm>
            <a:off x="265320" y="376920"/>
            <a:ext cx="3299100" cy="42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Solution Algorithm</a:t>
            </a:r>
            <a:endParaRPr b="0" i="0" sz="2200" u="none" cap="none" strike="noStrike">
              <a:solidFill>
                <a:srgbClr val="000000"/>
              </a:solidFill>
              <a:latin typeface="Arial"/>
              <a:ea typeface="Arial"/>
              <a:cs typeface="Arial"/>
              <a:sym typeface="Arial"/>
            </a:endParaRPr>
          </a:p>
        </p:txBody>
      </p:sp>
      <p:sp>
        <p:nvSpPr>
          <p:cNvPr id="265" name="Google Shape;265;g105e9140ba5_0_31"/>
          <p:cNvSpPr/>
          <p:nvPr/>
        </p:nvSpPr>
        <p:spPr>
          <a:xfrm flipH="1" rot="10800000">
            <a:off x="3506012" y="544355"/>
            <a:ext cx="1136430" cy="83916"/>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266" name="Google Shape;266;g105e9140ba5_0_31"/>
          <p:cNvSpPr/>
          <p:nvPr/>
        </p:nvSpPr>
        <p:spPr>
          <a:xfrm>
            <a:off x="4346880" y="412800"/>
            <a:ext cx="2402700" cy="30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267" name="Google Shape;267;g105e9140ba5_0_31"/>
          <p:cNvSpPr/>
          <p:nvPr/>
        </p:nvSpPr>
        <p:spPr>
          <a:xfrm>
            <a:off x="8229600" y="12420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second installment</a:t>
            </a:r>
            <a:endParaRPr b="0" i="0" sz="1400" u="none" cap="none" strike="noStrike">
              <a:solidFill>
                <a:schemeClr val="accent2"/>
              </a:solidFill>
              <a:latin typeface="Arial"/>
              <a:ea typeface="Arial"/>
              <a:cs typeface="Arial"/>
              <a:sym typeface="Arial"/>
            </a:endParaRPr>
          </a:p>
        </p:txBody>
      </p:sp>
      <p:grpSp>
        <p:nvGrpSpPr>
          <p:cNvPr id="268" name="Google Shape;268;g105e9140ba5_0_31"/>
          <p:cNvGrpSpPr/>
          <p:nvPr/>
        </p:nvGrpSpPr>
        <p:grpSpPr>
          <a:xfrm>
            <a:off x="1886475" y="2042950"/>
            <a:ext cx="1337625" cy="2131500"/>
            <a:chOff x="10299150" y="1494000"/>
            <a:chExt cx="1337625" cy="2131500"/>
          </a:xfrm>
        </p:grpSpPr>
        <p:sp>
          <p:nvSpPr>
            <p:cNvPr id="269" name="Google Shape;269;g105e9140ba5_0_31"/>
            <p:cNvSpPr/>
            <p:nvPr/>
          </p:nvSpPr>
          <p:spPr>
            <a:xfrm>
              <a:off x="10299150" y="14940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105e9140ba5_0_31"/>
            <p:cNvSpPr/>
            <p:nvPr/>
          </p:nvSpPr>
          <p:spPr>
            <a:xfrm>
              <a:off x="10299150" y="2103600"/>
              <a:ext cx="275700" cy="302700"/>
            </a:xfrm>
            <a:prstGeom prst="ellipse">
              <a:avLst/>
            </a:prstGeom>
            <a:solidFill>
              <a:srgbClr val="ED7D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105e9140ba5_0_31"/>
            <p:cNvSpPr/>
            <p:nvPr/>
          </p:nvSpPr>
          <p:spPr>
            <a:xfrm>
              <a:off x="10299150" y="27132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05e9140ba5_0_31"/>
            <p:cNvSpPr/>
            <p:nvPr/>
          </p:nvSpPr>
          <p:spPr>
            <a:xfrm>
              <a:off x="10832550" y="24084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05e9140ba5_0_31"/>
            <p:cNvSpPr/>
            <p:nvPr/>
          </p:nvSpPr>
          <p:spPr>
            <a:xfrm>
              <a:off x="10832550" y="29418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05e9140ba5_0_31"/>
            <p:cNvSpPr/>
            <p:nvPr/>
          </p:nvSpPr>
          <p:spPr>
            <a:xfrm>
              <a:off x="10832550" y="17988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105e9140ba5_0_31"/>
            <p:cNvSpPr/>
            <p:nvPr/>
          </p:nvSpPr>
          <p:spPr>
            <a:xfrm>
              <a:off x="11361075" y="2718275"/>
              <a:ext cx="275700" cy="302700"/>
            </a:xfrm>
            <a:prstGeom prst="ellipse">
              <a:avLst/>
            </a:prstGeom>
            <a:solidFill>
              <a:srgbClr val="00AA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105e9140ba5_0_31"/>
            <p:cNvSpPr/>
            <p:nvPr/>
          </p:nvSpPr>
          <p:spPr>
            <a:xfrm>
              <a:off x="11361075" y="20253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05e9140ba5_0_31"/>
            <p:cNvSpPr/>
            <p:nvPr/>
          </p:nvSpPr>
          <p:spPr>
            <a:xfrm>
              <a:off x="10299150" y="33228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8" name="Google Shape;278;g105e9140ba5_0_31"/>
            <p:cNvCxnSpPr>
              <a:stCxn id="269" idx="5"/>
              <a:endCxn id="274" idx="2"/>
            </p:cNvCxnSpPr>
            <p:nvPr/>
          </p:nvCxnSpPr>
          <p:spPr>
            <a:xfrm>
              <a:off x="10534475" y="1752371"/>
              <a:ext cx="298200" cy="197700"/>
            </a:xfrm>
            <a:prstGeom prst="straightConnector1">
              <a:avLst/>
            </a:prstGeom>
            <a:noFill/>
            <a:ln cap="flat" cmpd="sng" w="19050">
              <a:solidFill>
                <a:srgbClr val="001E33"/>
              </a:solidFill>
              <a:prstDash val="dash"/>
              <a:round/>
              <a:headEnd len="sm" w="sm" type="none"/>
              <a:tailEnd len="sm" w="sm" type="none"/>
            </a:ln>
          </p:spPr>
        </p:cxnSp>
        <p:cxnSp>
          <p:nvCxnSpPr>
            <p:cNvPr id="279" name="Google Shape;279;g105e9140ba5_0_31"/>
            <p:cNvCxnSpPr>
              <a:stCxn id="270" idx="6"/>
              <a:endCxn id="272" idx="1"/>
            </p:cNvCxnSpPr>
            <p:nvPr/>
          </p:nvCxnSpPr>
          <p:spPr>
            <a:xfrm>
              <a:off x="10574850" y="2254950"/>
              <a:ext cx="298200" cy="197700"/>
            </a:xfrm>
            <a:prstGeom prst="straightConnector1">
              <a:avLst/>
            </a:prstGeom>
            <a:noFill/>
            <a:ln cap="flat" cmpd="sng" w="19050">
              <a:solidFill>
                <a:srgbClr val="001E33"/>
              </a:solidFill>
              <a:prstDash val="dash"/>
              <a:round/>
              <a:headEnd len="sm" w="sm" type="none"/>
              <a:tailEnd len="sm" w="sm" type="none"/>
            </a:ln>
          </p:spPr>
        </p:cxnSp>
        <p:cxnSp>
          <p:nvCxnSpPr>
            <p:cNvPr id="280" name="Google Shape;280;g105e9140ba5_0_31"/>
            <p:cNvCxnSpPr>
              <a:stCxn id="271" idx="6"/>
              <a:endCxn id="273" idx="2"/>
            </p:cNvCxnSpPr>
            <p:nvPr/>
          </p:nvCxnSpPr>
          <p:spPr>
            <a:xfrm>
              <a:off x="10574850" y="2864550"/>
              <a:ext cx="257700" cy="228600"/>
            </a:xfrm>
            <a:prstGeom prst="straightConnector1">
              <a:avLst/>
            </a:prstGeom>
            <a:noFill/>
            <a:ln cap="flat" cmpd="sng" w="19050">
              <a:solidFill>
                <a:srgbClr val="001E33"/>
              </a:solidFill>
              <a:prstDash val="dash"/>
              <a:round/>
              <a:headEnd len="sm" w="sm" type="none"/>
              <a:tailEnd len="sm" w="sm" type="none"/>
            </a:ln>
          </p:spPr>
        </p:cxnSp>
        <p:cxnSp>
          <p:nvCxnSpPr>
            <p:cNvPr id="281" name="Google Shape;281;g105e9140ba5_0_31"/>
            <p:cNvCxnSpPr>
              <a:stCxn id="277" idx="7"/>
              <a:endCxn id="273" idx="3"/>
            </p:cNvCxnSpPr>
            <p:nvPr/>
          </p:nvCxnSpPr>
          <p:spPr>
            <a:xfrm flipH="1" rot="10800000">
              <a:off x="10534475" y="3200029"/>
              <a:ext cx="338400" cy="167100"/>
            </a:xfrm>
            <a:prstGeom prst="straightConnector1">
              <a:avLst/>
            </a:prstGeom>
            <a:noFill/>
            <a:ln cap="flat" cmpd="sng" w="19050">
              <a:solidFill>
                <a:srgbClr val="001E33"/>
              </a:solidFill>
              <a:prstDash val="dash"/>
              <a:round/>
              <a:headEnd len="sm" w="sm" type="none"/>
              <a:tailEnd len="sm" w="sm" type="none"/>
            </a:ln>
          </p:spPr>
        </p:cxnSp>
        <p:cxnSp>
          <p:nvCxnSpPr>
            <p:cNvPr id="282" name="Google Shape;282;g105e9140ba5_0_31"/>
            <p:cNvCxnSpPr>
              <a:stCxn id="271" idx="7"/>
              <a:endCxn id="272" idx="2"/>
            </p:cNvCxnSpPr>
            <p:nvPr/>
          </p:nvCxnSpPr>
          <p:spPr>
            <a:xfrm flipH="1" rot="10800000">
              <a:off x="10534475" y="2559829"/>
              <a:ext cx="298200" cy="197700"/>
            </a:xfrm>
            <a:prstGeom prst="straightConnector1">
              <a:avLst/>
            </a:prstGeom>
            <a:noFill/>
            <a:ln cap="flat" cmpd="sng" w="19050">
              <a:solidFill>
                <a:srgbClr val="001E33"/>
              </a:solidFill>
              <a:prstDash val="dash"/>
              <a:round/>
              <a:headEnd len="sm" w="sm" type="none"/>
              <a:tailEnd len="sm" w="sm" type="none"/>
            </a:ln>
          </p:spPr>
        </p:cxnSp>
        <p:cxnSp>
          <p:nvCxnSpPr>
            <p:cNvPr id="283" name="Google Shape;283;g105e9140ba5_0_31"/>
            <p:cNvCxnSpPr>
              <a:stCxn id="270" idx="7"/>
              <a:endCxn id="274" idx="3"/>
            </p:cNvCxnSpPr>
            <p:nvPr/>
          </p:nvCxnSpPr>
          <p:spPr>
            <a:xfrm flipH="1" rot="10800000">
              <a:off x="10534475" y="2057029"/>
              <a:ext cx="338400" cy="90900"/>
            </a:xfrm>
            <a:prstGeom prst="straightConnector1">
              <a:avLst/>
            </a:prstGeom>
            <a:noFill/>
            <a:ln cap="flat" cmpd="sng" w="19050">
              <a:solidFill>
                <a:srgbClr val="001E33"/>
              </a:solidFill>
              <a:prstDash val="dash"/>
              <a:round/>
              <a:headEnd len="sm" w="sm" type="none"/>
              <a:tailEnd len="sm" w="sm" type="none"/>
            </a:ln>
          </p:spPr>
        </p:cxnSp>
        <p:cxnSp>
          <p:nvCxnSpPr>
            <p:cNvPr id="284" name="Google Shape;284;g105e9140ba5_0_31"/>
            <p:cNvCxnSpPr>
              <a:stCxn id="272" idx="7"/>
              <a:endCxn id="276" idx="2"/>
            </p:cNvCxnSpPr>
            <p:nvPr/>
          </p:nvCxnSpPr>
          <p:spPr>
            <a:xfrm flipH="1" rot="10800000">
              <a:off x="11067875" y="2176729"/>
              <a:ext cx="293100" cy="276000"/>
            </a:xfrm>
            <a:prstGeom prst="straightConnector1">
              <a:avLst/>
            </a:prstGeom>
            <a:noFill/>
            <a:ln cap="flat" cmpd="sng" w="19050">
              <a:solidFill>
                <a:srgbClr val="001E33"/>
              </a:solidFill>
              <a:prstDash val="dash"/>
              <a:round/>
              <a:headEnd len="sm" w="sm" type="none"/>
              <a:tailEnd len="sm" w="sm" type="none"/>
            </a:ln>
          </p:spPr>
        </p:cxnSp>
        <p:cxnSp>
          <p:nvCxnSpPr>
            <p:cNvPr id="285" name="Google Shape;285;g105e9140ba5_0_31"/>
            <p:cNvCxnSpPr>
              <a:stCxn id="274" idx="5"/>
              <a:endCxn id="275" idx="1"/>
            </p:cNvCxnSpPr>
            <p:nvPr/>
          </p:nvCxnSpPr>
          <p:spPr>
            <a:xfrm>
              <a:off x="11067875" y="2057171"/>
              <a:ext cx="333600" cy="705300"/>
            </a:xfrm>
            <a:prstGeom prst="straightConnector1">
              <a:avLst/>
            </a:prstGeom>
            <a:noFill/>
            <a:ln cap="flat" cmpd="sng" w="19050">
              <a:solidFill>
                <a:srgbClr val="001E33"/>
              </a:solidFill>
              <a:prstDash val="dash"/>
              <a:round/>
              <a:headEnd len="sm" w="sm" type="none"/>
              <a:tailEnd len="sm" w="sm" type="none"/>
            </a:ln>
          </p:spPr>
        </p:cxnSp>
        <p:cxnSp>
          <p:nvCxnSpPr>
            <p:cNvPr id="286" name="Google Shape;286;g105e9140ba5_0_31"/>
            <p:cNvCxnSpPr>
              <a:stCxn id="273" idx="6"/>
              <a:endCxn id="275" idx="2"/>
            </p:cNvCxnSpPr>
            <p:nvPr/>
          </p:nvCxnSpPr>
          <p:spPr>
            <a:xfrm flipH="1" rot="10800000">
              <a:off x="11108250" y="2869650"/>
              <a:ext cx="252900" cy="223500"/>
            </a:xfrm>
            <a:prstGeom prst="straightConnector1">
              <a:avLst/>
            </a:prstGeom>
            <a:noFill/>
            <a:ln cap="flat" cmpd="sng" w="19050">
              <a:solidFill>
                <a:srgbClr val="001E33"/>
              </a:solidFill>
              <a:prstDash val="dash"/>
              <a:round/>
              <a:headEnd len="sm" w="sm" type="none"/>
              <a:tailEnd len="sm" w="sm" type="none"/>
            </a:ln>
          </p:spPr>
        </p:cxnSp>
        <p:cxnSp>
          <p:nvCxnSpPr>
            <p:cNvPr id="287" name="Google Shape;287;g105e9140ba5_0_31"/>
            <p:cNvCxnSpPr>
              <a:stCxn id="272" idx="6"/>
              <a:endCxn id="275" idx="1"/>
            </p:cNvCxnSpPr>
            <p:nvPr/>
          </p:nvCxnSpPr>
          <p:spPr>
            <a:xfrm>
              <a:off x="11108250" y="2559750"/>
              <a:ext cx="293100" cy="202800"/>
            </a:xfrm>
            <a:prstGeom prst="straightConnector1">
              <a:avLst/>
            </a:prstGeom>
            <a:noFill/>
            <a:ln cap="flat" cmpd="sng" w="19050">
              <a:solidFill>
                <a:srgbClr val="001E33"/>
              </a:solidFill>
              <a:prstDash val="dash"/>
              <a:round/>
              <a:headEnd len="sm" w="sm" type="none"/>
              <a:tailEnd len="sm" w="sm" type="none"/>
            </a:ln>
          </p:spPr>
        </p:cxnSp>
        <p:cxnSp>
          <p:nvCxnSpPr>
            <p:cNvPr id="288" name="Google Shape;288;g105e9140ba5_0_31"/>
            <p:cNvCxnSpPr>
              <a:stCxn id="273" idx="7"/>
              <a:endCxn id="276" idx="3"/>
            </p:cNvCxnSpPr>
            <p:nvPr/>
          </p:nvCxnSpPr>
          <p:spPr>
            <a:xfrm flipH="1" rot="10800000">
              <a:off x="11067875" y="2283529"/>
              <a:ext cx="333600" cy="702600"/>
            </a:xfrm>
            <a:prstGeom prst="straightConnector1">
              <a:avLst/>
            </a:prstGeom>
            <a:noFill/>
            <a:ln cap="flat" cmpd="sng" w="19050">
              <a:solidFill>
                <a:srgbClr val="001E33"/>
              </a:solidFill>
              <a:prstDash val="dash"/>
              <a:round/>
              <a:headEnd len="sm" w="sm" type="none"/>
              <a:tailEnd len="sm" w="sm" type="none"/>
            </a:ln>
          </p:spPr>
        </p:cxnSp>
      </p:grpSp>
      <p:sp>
        <p:nvSpPr>
          <p:cNvPr id="289" name="Google Shape;289;g105e9140ba5_0_31"/>
          <p:cNvSpPr/>
          <p:nvPr/>
        </p:nvSpPr>
        <p:spPr>
          <a:xfrm>
            <a:off x="757812" y="4161800"/>
            <a:ext cx="3544500" cy="759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Streets </a:t>
            </a:r>
            <a:endParaRPr b="1"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1E33"/>
                </a:solidFill>
                <a:latin typeface="Arial"/>
                <a:ea typeface="Arial"/>
                <a:cs typeface="Arial"/>
                <a:sym typeface="Arial"/>
              </a:rPr>
              <a:t>of Medellín, </a:t>
            </a:r>
            <a:br>
              <a:rPr b="1" i="0" lang="en-US" sz="2200" u="none" cap="none" strike="noStrike">
                <a:solidFill>
                  <a:srgbClr val="001E33"/>
                </a:solidFill>
                <a:latin typeface="Arial"/>
                <a:ea typeface="Arial"/>
                <a:cs typeface="Arial"/>
                <a:sym typeface="Arial"/>
              </a:rPr>
            </a:br>
            <a:r>
              <a:rPr b="1" i="0" lang="en-US" sz="2200" u="none" cap="none" strike="noStrike">
                <a:solidFill>
                  <a:srgbClr val="001E33"/>
                </a:solidFill>
                <a:latin typeface="Arial"/>
                <a:ea typeface="Arial"/>
                <a:cs typeface="Arial"/>
                <a:sym typeface="Arial"/>
              </a:rPr>
              <a:t>Origin and </a:t>
            </a:r>
            <a:br>
              <a:rPr b="1" i="0" lang="en-US" sz="2200" u="none" cap="none" strike="noStrike">
                <a:solidFill>
                  <a:srgbClr val="001E33"/>
                </a:solidFill>
                <a:latin typeface="Arial"/>
                <a:ea typeface="Arial"/>
                <a:cs typeface="Arial"/>
                <a:sym typeface="Arial"/>
              </a:rPr>
            </a:br>
            <a:r>
              <a:rPr b="1" i="0" lang="en-US" sz="2200" u="none" cap="none" strike="noStrike">
                <a:solidFill>
                  <a:srgbClr val="001E33"/>
                </a:solidFill>
                <a:latin typeface="Arial"/>
                <a:ea typeface="Arial"/>
                <a:cs typeface="Arial"/>
                <a:sym typeface="Arial"/>
              </a:rPr>
              <a:t>Destination</a:t>
            </a:r>
            <a:endParaRPr b="1" i="0"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1E33"/>
              </a:solidFill>
              <a:latin typeface="Arial"/>
              <a:ea typeface="Arial"/>
              <a:cs typeface="Arial"/>
              <a:sym typeface="Arial"/>
            </a:endParaRPr>
          </a:p>
        </p:txBody>
      </p:sp>
      <p:sp>
        <p:nvSpPr>
          <p:cNvPr id="290" name="Google Shape;290;g105e9140ba5_0_31"/>
          <p:cNvSpPr/>
          <p:nvPr/>
        </p:nvSpPr>
        <p:spPr>
          <a:xfrm>
            <a:off x="5130975" y="5065525"/>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Add the name of your</a:t>
            </a:r>
            <a:br>
              <a:rPr b="0" i="1" lang="en-US" sz="1400" u="none" cap="none" strike="noStrike">
                <a:solidFill>
                  <a:schemeClr val="accent2"/>
                </a:solidFill>
                <a:latin typeface="Arial"/>
                <a:ea typeface="Arial"/>
                <a:cs typeface="Arial"/>
                <a:sym typeface="Arial"/>
              </a:rPr>
            </a:br>
            <a:r>
              <a:rPr b="0" i="1" lang="en-US" sz="1400" u="none" cap="none" strike="noStrike">
                <a:solidFill>
                  <a:schemeClr val="accent2"/>
                </a:solidFill>
                <a:latin typeface="Arial"/>
                <a:ea typeface="Arial"/>
                <a:cs typeface="Arial"/>
                <a:sym typeface="Arial"/>
              </a:rPr>
              <a:t>algorithm</a:t>
            </a:r>
            <a:endParaRPr b="0" i="0" sz="1400" u="none" cap="none" strike="noStrike">
              <a:solidFill>
                <a:schemeClr val="accent2"/>
              </a:solidFill>
              <a:latin typeface="Arial"/>
              <a:ea typeface="Arial"/>
              <a:cs typeface="Arial"/>
              <a:sym typeface="Arial"/>
            </a:endParaRPr>
          </a:p>
        </p:txBody>
      </p:sp>
      <p:sp>
        <p:nvSpPr>
          <p:cNvPr id="291" name="Google Shape;291;g105e9140ba5_0_31"/>
          <p:cNvSpPr/>
          <p:nvPr/>
        </p:nvSpPr>
        <p:spPr>
          <a:xfrm flipH="1">
            <a:off x="6749563" y="3607027"/>
            <a:ext cx="420498" cy="139390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292" name="Google Shape;292;g105e9140ba5_0_31"/>
          <p:cNvSpPr/>
          <p:nvPr/>
        </p:nvSpPr>
        <p:spPr>
          <a:xfrm>
            <a:off x="4163690" y="9200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293" name="Google Shape;293;g105e9140ba5_0_31"/>
          <p:cNvSpPr/>
          <p:nvPr/>
        </p:nvSpPr>
        <p:spPr>
          <a:xfrm>
            <a:off x="5137450" y="1745713"/>
            <a:ext cx="2402700" cy="2289600"/>
          </a:xfrm>
          <a:prstGeom prst="cube">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1E33"/>
                </a:solidFill>
                <a:latin typeface="Arial"/>
                <a:ea typeface="Arial"/>
                <a:cs typeface="Arial"/>
                <a:sym typeface="Arial"/>
              </a:rPr>
              <a:t>Please type in the name of your algorithm</a:t>
            </a:r>
            <a:endParaRPr b="1" i="0" sz="2100" u="none" cap="none" strike="noStrike">
              <a:solidFill>
                <a:srgbClr val="001E33"/>
              </a:solidFill>
              <a:latin typeface="Arial"/>
              <a:ea typeface="Arial"/>
              <a:cs typeface="Arial"/>
              <a:sym typeface="Arial"/>
            </a:endParaRPr>
          </a:p>
        </p:txBody>
      </p:sp>
      <p:cxnSp>
        <p:nvCxnSpPr>
          <p:cNvPr id="294" name="Google Shape;294;g105e9140ba5_0_31"/>
          <p:cNvCxnSpPr/>
          <p:nvPr/>
        </p:nvCxnSpPr>
        <p:spPr>
          <a:xfrm>
            <a:off x="3999313" y="2644925"/>
            <a:ext cx="1118700" cy="0"/>
          </a:xfrm>
          <a:prstGeom prst="straightConnector1">
            <a:avLst/>
          </a:prstGeom>
          <a:noFill/>
          <a:ln cap="flat" cmpd="sng" w="28575">
            <a:solidFill>
              <a:srgbClr val="00AADB"/>
            </a:solidFill>
            <a:prstDash val="solid"/>
            <a:round/>
            <a:headEnd len="sm" w="sm" type="none"/>
            <a:tailEnd len="med" w="med" type="triangle"/>
          </a:ln>
        </p:spPr>
      </p:cxnSp>
      <p:cxnSp>
        <p:nvCxnSpPr>
          <p:cNvPr id="295" name="Google Shape;295;g105e9140ba5_0_31"/>
          <p:cNvCxnSpPr/>
          <p:nvPr/>
        </p:nvCxnSpPr>
        <p:spPr>
          <a:xfrm>
            <a:off x="3999313" y="3025925"/>
            <a:ext cx="1118700" cy="0"/>
          </a:xfrm>
          <a:prstGeom prst="straightConnector1">
            <a:avLst/>
          </a:prstGeom>
          <a:noFill/>
          <a:ln cap="flat" cmpd="sng" w="28575">
            <a:solidFill>
              <a:srgbClr val="00AADB"/>
            </a:solidFill>
            <a:prstDash val="solid"/>
            <a:round/>
            <a:headEnd len="sm" w="sm" type="none"/>
            <a:tailEnd len="med" w="med" type="triangle"/>
          </a:ln>
        </p:spPr>
      </p:cxnSp>
      <p:cxnSp>
        <p:nvCxnSpPr>
          <p:cNvPr id="296" name="Google Shape;296;g105e9140ba5_0_31"/>
          <p:cNvCxnSpPr/>
          <p:nvPr/>
        </p:nvCxnSpPr>
        <p:spPr>
          <a:xfrm>
            <a:off x="3999313" y="3483125"/>
            <a:ext cx="1118700" cy="0"/>
          </a:xfrm>
          <a:prstGeom prst="straightConnector1">
            <a:avLst/>
          </a:prstGeom>
          <a:noFill/>
          <a:ln cap="flat" cmpd="sng" w="28575">
            <a:solidFill>
              <a:srgbClr val="00AADB"/>
            </a:solidFill>
            <a:prstDash val="solid"/>
            <a:round/>
            <a:headEnd len="sm" w="sm" type="none"/>
            <a:tailEnd len="med" w="med" type="triangle"/>
          </a:ln>
        </p:spPr>
      </p:cxnSp>
      <p:grpSp>
        <p:nvGrpSpPr>
          <p:cNvPr id="297" name="Google Shape;297;g105e9140ba5_0_31"/>
          <p:cNvGrpSpPr/>
          <p:nvPr/>
        </p:nvGrpSpPr>
        <p:grpSpPr>
          <a:xfrm>
            <a:off x="9309025" y="2042950"/>
            <a:ext cx="1337625" cy="2131500"/>
            <a:chOff x="10299150" y="1494000"/>
            <a:chExt cx="1337625" cy="2131500"/>
          </a:xfrm>
        </p:grpSpPr>
        <p:sp>
          <p:nvSpPr>
            <p:cNvPr id="298" name="Google Shape;298;g105e9140ba5_0_31"/>
            <p:cNvSpPr/>
            <p:nvPr/>
          </p:nvSpPr>
          <p:spPr>
            <a:xfrm>
              <a:off x="10299150" y="14940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05e9140ba5_0_31"/>
            <p:cNvSpPr/>
            <p:nvPr/>
          </p:nvSpPr>
          <p:spPr>
            <a:xfrm>
              <a:off x="10299150" y="2103600"/>
              <a:ext cx="275700" cy="302700"/>
            </a:xfrm>
            <a:prstGeom prst="ellipse">
              <a:avLst/>
            </a:prstGeom>
            <a:solidFill>
              <a:srgbClr val="ED7D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05e9140ba5_0_31"/>
            <p:cNvSpPr/>
            <p:nvPr/>
          </p:nvSpPr>
          <p:spPr>
            <a:xfrm>
              <a:off x="10299150" y="27132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05e9140ba5_0_31"/>
            <p:cNvSpPr/>
            <p:nvPr/>
          </p:nvSpPr>
          <p:spPr>
            <a:xfrm>
              <a:off x="10832550" y="24084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05e9140ba5_0_31"/>
            <p:cNvSpPr/>
            <p:nvPr/>
          </p:nvSpPr>
          <p:spPr>
            <a:xfrm>
              <a:off x="10832550" y="29418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05e9140ba5_0_31"/>
            <p:cNvSpPr/>
            <p:nvPr/>
          </p:nvSpPr>
          <p:spPr>
            <a:xfrm>
              <a:off x="10832550" y="17988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05e9140ba5_0_31"/>
            <p:cNvSpPr/>
            <p:nvPr/>
          </p:nvSpPr>
          <p:spPr>
            <a:xfrm>
              <a:off x="11361075" y="2718275"/>
              <a:ext cx="275700" cy="302700"/>
            </a:xfrm>
            <a:prstGeom prst="ellipse">
              <a:avLst/>
            </a:prstGeom>
            <a:solidFill>
              <a:srgbClr val="00AA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105e9140ba5_0_31"/>
            <p:cNvSpPr/>
            <p:nvPr/>
          </p:nvSpPr>
          <p:spPr>
            <a:xfrm>
              <a:off x="11361075" y="20253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05e9140ba5_0_31"/>
            <p:cNvSpPr/>
            <p:nvPr/>
          </p:nvSpPr>
          <p:spPr>
            <a:xfrm>
              <a:off x="10299150" y="3322800"/>
              <a:ext cx="275700" cy="302700"/>
            </a:xfrm>
            <a:prstGeom prst="ellipse">
              <a:avLst/>
            </a:prstGeom>
            <a:solidFill>
              <a:srgbClr val="001E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7" name="Google Shape;307;g105e9140ba5_0_31"/>
            <p:cNvCxnSpPr>
              <a:stCxn id="298" idx="5"/>
              <a:endCxn id="303" idx="2"/>
            </p:cNvCxnSpPr>
            <p:nvPr/>
          </p:nvCxnSpPr>
          <p:spPr>
            <a:xfrm>
              <a:off x="10534475" y="1752371"/>
              <a:ext cx="298200" cy="197700"/>
            </a:xfrm>
            <a:prstGeom prst="straightConnector1">
              <a:avLst/>
            </a:prstGeom>
            <a:noFill/>
            <a:ln cap="flat" cmpd="sng" w="19050">
              <a:solidFill>
                <a:srgbClr val="001E33"/>
              </a:solidFill>
              <a:prstDash val="dash"/>
              <a:round/>
              <a:headEnd len="sm" w="sm" type="none"/>
              <a:tailEnd len="sm" w="sm" type="none"/>
            </a:ln>
          </p:spPr>
        </p:cxnSp>
        <p:cxnSp>
          <p:nvCxnSpPr>
            <p:cNvPr id="308" name="Google Shape;308;g105e9140ba5_0_31"/>
            <p:cNvCxnSpPr>
              <a:stCxn id="299" idx="6"/>
              <a:endCxn id="301" idx="1"/>
            </p:cNvCxnSpPr>
            <p:nvPr/>
          </p:nvCxnSpPr>
          <p:spPr>
            <a:xfrm>
              <a:off x="10574850" y="2254950"/>
              <a:ext cx="298200" cy="197700"/>
            </a:xfrm>
            <a:prstGeom prst="straightConnector1">
              <a:avLst/>
            </a:prstGeom>
            <a:noFill/>
            <a:ln cap="flat" cmpd="sng" w="38100">
              <a:solidFill>
                <a:srgbClr val="ED7D31"/>
              </a:solidFill>
              <a:prstDash val="dash"/>
              <a:round/>
              <a:headEnd len="sm" w="sm" type="none"/>
              <a:tailEnd len="sm" w="sm" type="none"/>
            </a:ln>
          </p:spPr>
        </p:cxnSp>
        <p:cxnSp>
          <p:nvCxnSpPr>
            <p:cNvPr id="309" name="Google Shape;309;g105e9140ba5_0_31"/>
            <p:cNvCxnSpPr>
              <a:stCxn id="300" idx="6"/>
              <a:endCxn id="302" idx="2"/>
            </p:cNvCxnSpPr>
            <p:nvPr/>
          </p:nvCxnSpPr>
          <p:spPr>
            <a:xfrm>
              <a:off x="10574850" y="2864550"/>
              <a:ext cx="257700" cy="228600"/>
            </a:xfrm>
            <a:prstGeom prst="straightConnector1">
              <a:avLst/>
            </a:prstGeom>
            <a:noFill/>
            <a:ln cap="flat" cmpd="sng" w="19050">
              <a:solidFill>
                <a:srgbClr val="001E33"/>
              </a:solidFill>
              <a:prstDash val="dash"/>
              <a:round/>
              <a:headEnd len="sm" w="sm" type="none"/>
              <a:tailEnd len="sm" w="sm" type="none"/>
            </a:ln>
          </p:spPr>
        </p:cxnSp>
        <p:cxnSp>
          <p:nvCxnSpPr>
            <p:cNvPr id="310" name="Google Shape;310;g105e9140ba5_0_31"/>
            <p:cNvCxnSpPr>
              <a:stCxn id="306" idx="7"/>
              <a:endCxn id="302" idx="3"/>
            </p:cNvCxnSpPr>
            <p:nvPr/>
          </p:nvCxnSpPr>
          <p:spPr>
            <a:xfrm flipH="1" rot="10800000">
              <a:off x="10534475" y="3200029"/>
              <a:ext cx="338400" cy="167100"/>
            </a:xfrm>
            <a:prstGeom prst="straightConnector1">
              <a:avLst/>
            </a:prstGeom>
            <a:noFill/>
            <a:ln cap="flat" cmpd="sng" w="19050">
              <a:solidFill>
                <a:srgbClr val="001E33"/>
              </a:solidFill>
              <a:prstDash val="dash"/>
              <a:round/>
              <a:headEnd len="sm" w="sm" type="none"/>
              <a:tailEnd len="sm" w="sm" type="none"/>
            </a:ln>
          </p:spPr>
        </p:cxnSp>
        <p:cxnSp>
          <p:nvCxnSpPr>
            <p:cNvPr id="311" name="Google Shape;311;g105e9140ba5_0_31"/>
            <p:cNvCxnSpPr>
              <a:stCxn id="300" idx="7"/>
              <a:endCxn id="301" idx="2"/>
            </p:cNvCxnSpPr>
            <p:nvPr/>
          </p:nvCxnSpPr>
          <p:spPr>
            <a:xfrm flipH="1" rot="10800000">
              <a:off x="10534475" y="2559829"/>
              <a:ext cx="298200" cy="197700"/>
            </a:xfrm>
            <a:prstGeom prst="straightConnector1">
              <a:avLst/>
            </a:prstGeom>
            <a:noFill/>
            <a:ln cap="flat" cmpd="sng" w="19050">
              <a:solidFill>
                <a:srgbClr val="001E33"/>
              </a:solidFill>
              <a:prstDash val="dash"/>
              <a:round/>
              <a:headEnd len="sm" w="sm" type="none"/>
              <a:tailEnd len="sm" w="sm" type="none"/>
            </a:ln>
          </p:spPr>
        </p:cxnSp>
        <p:cxnSp>
          <p:nvCxnSpPr>
            <p:cNvPr id="312" name="Google Shape;312;g105e9140ba5_0_31"/>
            <p:cNvCxnSpPr>
              <a:stCxn id="299" idx="7"/>
              <a:endCxn id="303" idx="3"/>
            </p:cNvCxnSpPr>
            <p:nvPr/>
          </p:nvCxnSpPr>
          <p:spPr>
            <a:xfrm flipH="1" rot="10800000">
              <a:off x="10534475" y="2057029"/>
              <a:ext cx="338400" cy="90900"/>
            </a:xfrm>
            <a:prstGeom prst="straightConnector1">
              <a:avLst/>
            </a:prstGeom>
            <a:noFill/>
            <a:ln cap="flat" cmpd="sng" w="19050">
              <a:solidFill>
                <a:srgbClr val="001E33"/>
              </a:solidFill>
              <a:prstDash val="dash"/>
              <a:round/>
              <a:headEnd len="sm" w="sm" type="none"/>
              <a:tailEnd len="sm" w="sm" type="none"/>
            </a:ln>
          </p:spPr>
        </p:cxnSp>
        <p:cxnSp>
          <p:nvCxnSpPr>
            <p:cNvPr id="313" name="Google Shape;313;g105e9140ba5_0_31"/>
            <p:cNvCxnSpPr>
              <a:stCxn id="301" idx="7"/>
              <a:endCxn id="305" idx="2"/>
            </p:cNvCxnSpPr>
            <p:nvPr/>
          </p:nvCxnSpPr>
          <p:spPr>
            <a:xfrm flipH="1" rot="10800000">
              <a:off x="11067875" y="2176729"/>
              <a:ext cx="293100" cy="276000"/>
            </a:xfrm>
            <a:prstGeom prst="straightConnector1">
              <a:avLst/>
            </a:prstGeom>
            <a:noFill/>
            <a:ln cap="flat" cmpd="sng" w="19050">
              <a:solidFill>
                <a:srgbClr val="001E33"/>
              </a:solidFill>
              <a:prstDash val="dash"/>
              <a:round/>
              <a:headEnd len="sm" w="sm" type="none"/>
              <a:tailEnd len="sm" w="sm" type="none"/>
            </a:ln>
          </p:spPr>
        </p:cxnSp>
        <p:cxnSp>
          <p:nvCxnSpPr>
            <p:cNvPr id="314" name="Google Shape;314;g105e9140ba5_0_31"/>
            <p:cNvCxnSpPr>
              <a:stCxn id="303" idx="5"/>
              <a:endCxn id="304" idx="1"/>
            </p:cNvCxnSpPr>
            <p:nvPr/>
          </p:nvCxnSpPr>
          <p:spPr>
            <a:xfrm>
              <a:off x="11067875" y="2057171"/>
              <a:ext cx="333600" cy="705300"/>
            </a:xfrm>
            <a:prstGeom prst="straightConnector1">
              <a:avLst/>
            </a:prstGeom>
            <a:noFill/>
            <a:ln cap="flat" cmpd="sng" w="19050">
              <a:solidFill>
                <a:srgbClr val="001E33"/>
              </a:solidFill>
              <a:prstDash val="dash"/>
              <a:round/>
              <a:headEnd len="sm" w="sm" type="none"/>
              <a:tailEnd len="sm" w="sm" type="none"/>
            </a:ln>
          </p:spPr>
        </p:cxnSp>
        <p:cxnSp>
          <p:nvCxnSpPr>
            <p:cNvPr id="315" name="Google Shape;315;g105e9140ba5_0_31"/>
            <p:cNvCxnSpPr>
              <a:stCxn id="302" idx="6"/>
              <a:endCxn id="304" idx="2"/>
            </p:cNvCxnSpPr>
            <p:nvPr/>
          </p:nvCxnSpPr>
          <p:spPr>
            <a:xfrm flipH="1" rot="10800000">
              <a:off x="11108250" y="2869650"/>
              <a:ext cx="252900" cy="223500"/>
            </a:xfrm>
            <a:prstGeom prst="straightConnector1">
              <a:avLst/>
            </a:prstGeom>
            <a:noFill/>
            <a:ln cap="flat" cmpd="sng" w="19050">
              <a:solidFill>
                <a:srgbClr val="001E33"/>
              </a:solidFill>
              <a:prstDash val="dash"/>
              <a:round/>
              <a:headEnd len="sm" w="sm" type="none"/>
              <a:tailEnd len="sm" w="sm" type="none"/>
            </a:ln>
          </p:spPr>
        </p:cxnSp>
        <p:cxnSp>
          <p:nvCxnSpPr>
            <p:cNvPr id="316" name="Google Shape;316;g105e9140ba5_0_31"/>
            <p:cNvCxnSpPr>
              <a:stCxn id="301" idx="6"/>
              <a:endCxn id="304" idx="1"/>
            </p:cNvCxnSpPr>
            <p:nvPr/>
          </p:nvCxnSpPr>
          <p:spPr>
            <a:xfrm>
              <a:off x="11108250" y="2559750"/>
              <a:ext cx="293100" cy="202800"/>
            </a:xfrm>
            <a:prstGeom prst="straightConnector1">
              <a:avLst/>
            </a:prstGeom>
            <a:noFill/>
            <a:ln cap="flat" cmpd="sng" w="38100">
              <a:solidFill>
                <a:srgbClr val="ED7D31"/>
              </a:solidFill>
              <a:prstDash val="dash"/>
              <a:round/>
              <a:headEnd len="sm" w="sm" type="none"/>
              <a:tailEnd len="sm" w="sm" type="none"/>
            </a:ln>
          </p:spPr>
        </p:cxnSp>
        <p:cxnSp>
          <p:nvCxnSpPr>
            <p:cNvPr id="317" name="Google Shape;317;g105e9140ba5_0_31"/>
            <p:cNvCxnSpPr>
              <a:stCxn id="302" idx="7"/>
              <a:endCxn id="305" idx="3"/>
            </p:cNvCxnSpPr>
            <p:nvPr/>
          </p:nvCxnSpPr>
          <p:spPr>
            <a:xfrm flipH="1" rot="10800000">
              <a:off x="11067875" y="2283529"/>
              <a:ext cx="333600" cy="702600"/>
            </a:xfrm>
            <a:prstGeom prst="straightConnector1">
              <a:avLst/>
            </a:prstGeom>
            <a:noFill/>
            <a:ln cap="flat" cmpd="sng" w="19050">
              <a:solidFill>
                <a:srgbClr val="001E33"/>
              </a:solidFill>
              <a:prstDash val="dash"/>
              <a:round/>
              <a:headEnd len="sm" w="sm" type="none"/>
              <a:tailEnd len="sm" w="sm" type="none"/>
            </a:ln>
          </p:spPr>
        </p:cxnSp>
      </p:grpSp>
      <p:cxnSp>
        <p:nvCxnSpPr>
          <p:cNvPr id="318" name="Google Shape;318;g105e9140ba5_0_31"/>
          <p:cNvCxnSpPr/>
          <p:nvPr/>
        </p:nvCxnSpPr>
        <p:spPr>
          <a:xfrm>
            <a:off x="7580713" y="3025925"/>
            <a:ext cx="1118700" cy="0"/>
          </a:xfrm>
          <a:prstGeom prst="straightConnector1">
            <a:avLst/>
          </a:prstGeom>
          <a:noFill/>
          <a:ln cap="flat" cmpd="sng" w="28575">
            <a:solidFill>
              <a:srgbClr val="00AADB"/>
            </a:solidFill>
            <a:prstDash val="solid"/>
            <a:round/>
            <a:headEnd len="sm" w="sm" type="none"/>
            <a:tailEnd len="med" w="med" type="triangle"/>
          </a:ln>
        </p:spPr>
      </p:cxnSp>
      <p:sp>
        <p:nvSpPr>
          <p:cNvPr id="319" name="Google Shape;319;g105e9140ba5_0_31"/>
          <p:cNvSpPr/>
          <p:nvPr/>
        </p:nvSpPr>
        <p:spPr>
          <a:xfrm>
            <a:off x="8325537" y="4241025"/>
            <a:ext cx="3544500" cy="759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200"/>
              <a:buFont typeface="Arial"/>
              <a:buNone/>
            </a:pPr>
            <a:r>
              <a:rPr b="1" i="0" lang="en-US" sz="2500" u="none" cap="none" strike="noStrike">
                <a:solidFill>
                  <a:srgbClr val="001E33"/>
                </a:solidFill>
                <a:latin typeface="Arial"/>
                <a:ea typeface="Arial"/>
                <a:cs typeface="Arial"/>
                <a:sym typeface="Arial"/>
              </a:rPr>
              <a:t>A path that reduces both distance and harassment</a:t>
            </a:r>
            <a:endParaRPr b="1" i="1" sz="22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1" i="1" sz="2500" u="none" cap="none" strike="noStrike">
              <a:solidFill>
                <a:srgbClr val="001E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1E33"/>
              </a:solidFill>
              <a:latin typeface="Arial"/>
              <a:ea typeface="Arial"/>
              <a:cs typeface="Arial"/>
              <a:sym typeface="Arial"/>
            </a:endParaRPr>
          </a:p>
        </p:txBody>
      </p:sp>
      <p:cxnSp>
        <p:nvCxnSpPr>
          <p:cNvPr id="320" name="Google Shape;320;g105e9140ba5_0_31"/>
          <p:cNvCxnSpPr/>
          <p:nvPr/>
        </p:nvCxnSpPr>
        <p:spPr>
          <a:xfrm>
            <a:off x="3999313" y="3864125"/>
            <a:ext cx="1118700" cy="0"/>
          </a:xfrm>
          <a:prstGeom prst="straightConnector1">
            <a:avLst/>
          </a:prstGeom>
          <a:noFill/>
          <a:ln cap="flat" cmpd="sng" w="28575">
            <a:solidFill>
              <a:srgbClr val="00AADB"/>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3"/>
          <p:cNvPicPr preferRelativeResize="0"/>
          <p:nvPr/>
        </p:nvPicPr>
        <p:blipFill rotWithShape="1">
          <a:blip r:embed="rId3">
            <a:alphaModFix/>
          </a:blip>
          <a:srcRect b="0" l="0" r="0" t="0"/>
          <a:stretch/>
        </p:blipFill>
        <p:spPr>
          <a:xfrm>
            <a:off x="-2880" y="0"/>
            <a:ext cx="12196080" cy="6855840"/>
          </a:xfrm>
          <a:prstGeom prst="rect">
            <a:avLst/>
          </a:prstGeom>
          <a:noFill/>
          <a:ln>
            <a:noFill/>
          </a:ln>
        </p:spPr>
      </p:pic>
      <p:sp>
        <p:nvSpPr>
          <p:cNvPr id="326" name="Google Shape;326;p3"/>
          <p:cNvSpPr/>
          <p:nvPr/>
        </p:nvSpPr>
        <p:spPr>
          <a:xfrm>
            <a:off x="265324" y="376925"/>
            <a:ext cx="4863900" cy="424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Explanation of the algorithm</a:t>
            </a:r>
            <a:endParaRPr b="0" i="0" sz="2200" u="none" cap="none" strike="noStrike">
              <a:solidFill>
                <a:srgbClr val="000000"/>
              </a:solidFill>
              <a:latin typeface="Arial"/>
              <a:ea typeface="Arial"/>
              <a:cs typeface="Arial"/>
              <a:sym typeface="Arial"/>
            </a:endParaRPr>
          </a:p>
        </p:txBody>
      </p:sp>
      <p:sp>
        <p:nvSpPr>
          <p:cNvPr id="327" name="Google Shape;327;p3"/>
          <p:cNvSpPr/>
          <p:nvPr/>
        </p:nvSpPr>
        <p:spPr>
          <a:xfrm>
            <a:off x="162000" y="4973275"/>
            <a:ext cx="6983100" cy="72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rgbClr val="001E33"/>
                </a:solidFill>
                <a:latin typeface="Arial"/>
                <a:ea typeface="Arial"/>
                <a:cs typeface="Arial"/>
                <a:sym typeface="Arial"/>
              </a:rPr>
              <a:t>Name of the algorithm for the path that reduces both harassment and distance.</a:t>
            </a:r>
            <a:br>
              <a:rPr b="0" i="0" lang="en-US" sz="2200" u="none" cap="none" strike="noStrike">
                <a:solidFill>
                  <a:srgbClr val="001E33"/>
                </a:solidFill>
                <a:latin typeface="Arial"/>
                <a:ea typeface="Arial"/>
                <a:cs typeface="Arial"/>
                <a:sym typeface="Arial"/>
              </a:rPr>
            </a:br>
            <a:r>
              <a:rPr b="0" i="0" lang="en-US" sz="1400" u="none" cap="none" strike="noStrike">
                <a:solidFill>
                  <a:srgbClr val="ED7D31"/>
                </a:solidFill>
                <a:latin typeface="Arial"/>
                <a:ea typeface="Arial"/>
                <a:cs typeface="Arial"/>
                <a:sym typeface="Arial"/>
              </a:rPr>
              <a:t>(</a:t>
            </a:r>
            <a:r>
              <a:rPr b="0" i="1" lang="en-US" sz="1400" u="none" cap="none" strike="noStrike">
                <a:solidFill>
                  <a:srgbClr val="ED7D31"/>
                </a:solidFill>
                <a:latin typeface="Arial"/>
                <a:ea typeface="Arial"/>
                <a:cs typeface="Arial"/>
                <a:sym typeface="Arial"/>
              </a:rPr>
              <a:t>In this semester, it could be DFS, BFS, Dijkstra, A*... </a:t>
            </a:r>
            <a:r>
              <a:rPr b="1" i="1" lang="en-US" sz="1400" u="none" cap="none" strike="noStrike">
                <a:solidFill>
                  <a:srgbClr val="ED7D31"/>
                </a:solidFill>
                <a:latin typeface="Arial"/>
                <a:ea typeface="Arial"/>
                <a:cs typeface="Arial"/>
                <a:sym typeface="Arial"/>
              </a:rPr>
              <a:t>please choose</a:t>
            </a:r>
            <a:r>
              <a:rPr b="0" i="0" lang="en-US" sz="1400" u="none" cap="none" strike="noStrike">
                <a:solidFill>
                  <a:srgbClr val="ED7D31"/>
                </a:solidFill>
                <a:latin typeface="Arial"/>
                <a:ea typeface="Arial"/>
                <a:cs typeface="Arial"/>
                <a:sym typeface="Arial"/>
              </a:rPr>
              <a:t>)</a:t>
            </a:r>
            <a:r>
              <a:rPr b="0" i="0" lang="en-US" sz="1400" u="none" cap="none" strike="noStrike">
                <a:solidFill>
                  <a:srgbClr val="001E33"/>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28" name="Google Shape;328;p3"/>
          <p:cNvSpPr/>
          <p:nvPr/>
        </p:nvSpPr>
        <p:spPr>
          <a:xfrm flipH="1" rot="10800000">
            <a:off x="2829600" y="195259"/>
            <a:ext cx="838566" cy="23095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329" name="Google Shape;329;p3"/>
          <p:cNvSpPr/>
          <p:nvPr/>
        </p:nvSpPr>
        <p:spPr>
          <a:xfrm>
            <a:off x="3356280" y="-44400"/>
            <a:ext cx="2402700" cy="3027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330" name="Google Shape;330;p3"/>
          <p:cNvSpPr/>
          <p:nvPr/>
        </p:nvSpPr>
        <p:spPr>
          <a:xfrm>
            <a:off x="5168160" y="914400"/>
            <a:ext cx="3425400" cy="729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Design your own figures in Lucidchart or equivalent: https://www.lucidchart.com/ </a:t>
            </a:r>
            <a:endParaRPr b="0" i="0" sz="1400" u="none" cap="none" strike="noStrike">
              <a:solidFill>
                <a:schemeClr val="accent2"/>
              </a:solidFill>
              <a:latin typeface="Arial"/>
              <a:ea typeface="Arial"/>
              <a:cs typeface="Arial"/>
              <a:sym typeface="Arial"/>
            </a:endParaRPr>
          </a:p>
        </p:txBody>
      </p:sp>
      <p:sp>
        <p:nvSpPr>
          <p:cNvPr id="331" name="Google Shape;331;p3"/>
          <p:cNvSpPr/>
          <p:nvPr/>
        </p:nvSpPr>
        <p:spPr>
          <a:xfrm>
            <a:off x="4875120" y="6301560"/>
            <a:ext cx="2932500" cy="516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Explain the graphs in your</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own words</a:t>
            </a:r>
            <a:endParaRPr b="0" i="0" sz="1400" u="none" cap="none" strike="noStrike">
              <a:solidFill>
                <a:schemeClr val="accent2"/>
              </a:solidFill>
              <a:latin typeface="Arial"/>
              <a:ea typeface="Arial"/>
              <a:cs typeface="Arial"/>
              <a:sym typeface="Arial"/>
            </a:endParaRPr>
          </a:p>
        </p:txBody>
      </p:sp>
      <p:sp>
        <p:nvSpPr>
          <p:cNvPr id="332" name="Google Shape;332;p3"/>
          <p:cNvSpPr/>
          <p:nvPr/>
        </p:nvSpPr>
        <p:spPr>
          <a:xfrm>
            <a:off x="4386257" y="5965671"/>
            <a:ext cx="671004" cy="57547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333" name="Google Shape;333;p3"/>
          <p:cNvSpPr/>
          <p:nvPr/>
        </p:nvSpPr>
        <p:spPr>
          <a:xfrm>
            <a:off x="7958640" y="4993080"/>
            <a:ext cx="2932500" cy="729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Include a high-definition image related to the problem of sexual street harassment.</a:t>
            </a:r>
            <a:endParaRPr b="0" i="0" sz="1400" u="none" cap="none" strike="noStrike">
              <a:solidFill>
                <a:schemeClr val="accent2"/>
              </a:solidFill>
              <a:latin typeface="Arial"/>
              <a:ea typeface="Arial"/>
              <a:cs typeface="Arial"/>
              <a:sym typeface="Arial"/>
            </a:endParaRPr>
          </a:p>
        </p:txBody>
      </p:sp>
      <p:sp>
        <p:nvSpPr>
          <p:cNvPr id="334" name="Google Shape;334;p3"/>
          <p:cNvSpPr/>
          <p:nvPr/>
        </p:nvSpPr>
        <p:spPr>
          <a:xfrm>
            <a:off x="10589366" y="753258"/>
            <a:ext cx="110592" cy="72900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335" name="Google Shape;335;p3"/>
          <p:cNvSpPr/>
          <p:nvPr/>
        </p:nvSpPr>
        <p:spPr>
          <a:xfrm>
            <a:off x="9558000" y="1083240"/>
            <a:ext cx="3425400" cy="729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Use these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colors for </a:t>
            </a:r>
            <a:br>
              <a:rPr b="0" i="1" lang="en-US" sz="1400" u="none" cap="none" strike="noStrike">
                <a:solidFill>
                  <a:schemeClr val="accent2"/>
                </a:solidFill>
                <a:latin typeface="Arial"/>
                <a:ea typeface="Arial"/>
                <a:cs typeface="Arial"/>
                <a:sym typeface="Arial"/>
              </a:rPr>
            </a:br>
            <a:r>
              <a:rPr b="0" i="1" lang="en-US" sz="1400" u="none" cap="none" strike="noStrike">
                <a:solidFill>
                  <a:schemeClr val="accent2"/>
                </a:solidFill>
                <a:latin typeface="Arial"/>
                <a:ea typeface="Arial"/>
                <a:cs typeface="Arial"/>
                <a:sym typeface="Arial"/>
              </a:rPr>
              <a:t>graphics</a:t>
            </a:r>
            <a:endParaRPr b="0" i="0" sz="1400" u="none" cap="none" strike="noStrike">
              <a:solidFill>
                <a:schemeClr val="accent2"/>
              </a:solidFill>
              <a:latin typeface="Arial"/>
              <a:ea typeface="Arial"/>
              <a:cs typeface="Arial"/>
              <a:sym typeface="Arial"/>
            </a:endParaRPr>
          </a:p>
        </p:txBody>
      </p:sp>
      <p:sp>
        <p:nvSpPr>
          <p:cNvPr id="336" name="Google Shape;336;p3"/>
          <p:cNvSpPr/>
          <p:nvPr/>
        </p:nvSpPr>
        <p:spPr>
          <a:xfrm>
            <a:off x="8229600" y="124200"/>
            <a:ext cx="2114640" cy="729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second installment</a:t>
            </a:r>
            <a:endParaRPr b="0" i="0" sz="1400" u="none" cap="none" strike="noStrike">
              <a:solidFill>
                <a:schemeClr val="accent2"/>
              </a:solidFill>
              <a:latin typeface="Arial"/>
              <a:ea typeface="Arial"/>
              <a:cs typeface="Arial"/>
              <a:sym typeface="Arial"/>
            </a:endParaRPr>
          </a:p>
        </p:txBody>
      </p:sp>
      <p:sp>
        <p:nvSpPr>
          <p:cNvPr id="337" name="Google Shape;337;p3"/>
          <p:cNvSpPr/>
          <p:nvPr/>
        </p:nvSpPr>
        <p:spPr>
          <a:xfrm>
            <a:off x="548240" y="9594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grpSp>
        <p:nvGrpSpPr>
          <p:cNvPr id="338" name="Google Shape;338;p3"/>
          <p:cNvGrpSpPr/>
          <p:nvPr/>
        </p:nvGrpSpPr>
        <p:grpSpPr>
          <a:xfrm>
            <a:off x="445904" y="1762990"/>
            <a:ext cx="5974004" cy="3227596"/>
            <a:chOff x="2667000" y="1475498"/>
            <a:chExt cx="6858000" cy="3938975"/>
          </a:xfrm>
        </p:grpSpPr>
        <p:pic>
          <p:nvPicPr>
            <p:cNvPr id="339" name="Google Shape;339;p3"/>
            <p:cNvPicPr preferRelativeResize="0"/>
            <p:nvPr/>
          </p:nvPicPr>
          <p:blipFill rotWithShape="1">
            <a:blip r:embed="rId4">
              <a:alphaModFix/>
            </a:blip>
            <a:srcRect b="11400" l="0" r="0" t="12021"/>
            <a:stretch/>
          </p:blipFill>
          <p:spPr>
            <a:xfrm>
              <a:off x="2667000" y="1475498"/>
              <a:ext cx="6858000" cy="3938975"/>
            </a:xfrm>
            <a:prstGeom prst="rect">
              <a:avLst/>
            </a:prstGeom>
            <a:noFill/>
            <a:ln>
              <a:noFill/>
            </a:ln>
          </p:spPr>
        </p:pic>
        <p:sp>
          <p:nvSpPr>
            <p:cNvPr id="340" name="Google Shape;340;p3"/>
            <p:cNvSpPr/>
            <p:nvPr/>
          </p:nvSpPr>
          <p:spPr>
            <a:xfrm>
              <a:off x="2770375" y="1526325"/>
              <a:ext cx="2655300" cy="82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p:nvPr/>
          </p:nvSpPr>
          <p:spPr>
            <a:xfrm>
              <a:off x="3379975" y="1602525"/>
              <a:ext cx="2655300" cy="57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 name="Google Shape;342;p3"/>
          <p:cNvSpPr/>
          <p:nvPr/>
        </p:nvSpPr>
        <p:spPr>
          <a:xfrm flipH="1" rot="10800000">
            <a:off x="4495000" y="1171452"/>
            <a:ext cx="671004" cy="57547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pic>
        <p:nvPicPr>
          <p:cNvPr id="343" name="Google Shape;343;p3"/>
          <p:cNvPicPr preferRelativeResize="0"/>
          <p:nvPr/>
        </p:nvPicPr>
        <p:blipFill rotWithShape="1">
          <a:blip r:embed="rId5">
            <a:alphaModFix/>
          </a:blip>
          <a:srcRect b="0" l="0" r="0" t="0"/>
          <a:stretch/>
        </p:blipFill>
        <p:spPr>
          <a:xfrm>
            <a:off x="7263775" y="2042306"/>
            <a:ext cx="4191000" cy="2357450"/>
          </a:xfrm>
          <a:prstGeom prst="rect">
            <a:avLst/>
          </a:prstGeom>
          <a:noFill/>
          <a:ln>
            <a:noFill/>
          </a:ln>
        </p:spPr>
      </p:pic>
      <p:sp>
        <p:nvSpPr>
          <p:cNvPr id="344" name="Google Shape;344;p3"/>
          <p:cNvSpPr/>
          <p:nvPr/>
        </p:nvSpPr>
        <p:spPr>
          <a:xfrm flipH="1">
            <a:off x="10058881" y="4146423"/>
            <a:ext cx="671004" cy="958986"/>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
          <p:cNvPicPr preferRelativeResize="0"/>
          <p:nvPr/>
        </p:nvPicPr>
        <p:blipFill rotWithShape="1">
          <a:blip r:embed="rId3">
            <a:alphaModFix/>
          </a:blip>
          <a:srcRect b="0" l="0" r="0" t="0"/>
          <a:stretch/>
        </p:blipFill>
        <p:spPr>
          <a:xfrm>
            <a:off x="-2880" y="0"/>
            <a:ext cx="12196080" cy="6855840"/>
          </a:xfrm>
          <a:prstGeom prst="rect">
            <a:avLst/>
          </a:prstGeom>
          <a:noFill/>
          <a:ln>
            <a:noFill/>
          </a:ln>
        </p:spPr>
      </p:pic>
      <p:sp>
        <p:nvSpPr>
          <p:cNvPr id="350" name="Google Shape;350;p5"/>
          <p:cNvSpPr/>
          <p:nvPr/>
        </p:nvSpPr>
        <p:spPr>
          <a:xfrm>
            <a:off x="265329" y="376925"/>
            <a:ext cx="5883300" cy="424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Complexity of the algorithm</a:t>
            </a:r>
            <a:endParaRPr b="0" i="0" sz="2200" u="none" cap="none" strike="noStrike">
              <a:solidFill>
                <a:srgbClr val="000000"/>
              </a:solidFill>
              <a:latin typeface="Arial"/>
              <a:ea typeface="Arial"/>
              <a:cs typeface="Arial"/>
              <a:sym typeface="Arial"/>
            </a:endParaRPr>
          </a:p>
        </p:txBody>
      </p:sp>
      <p:sp>
        <p:nvSpPr>
          <p:cNvPr id="351" name="Google Shape;351;p5"/>
          <p:cNvSpPr/>
          <p:nvPr/>
        </p:nvSpPr>
        <p:spPr>
          <a:xfrm>
            <a:off x="584652" y="4173125"/>
            <a:ext cx="6090300" cy="942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rgbClr val="001E33"/>
                </a:solidFill>
                <a:latin typeface="Arial"/>
                <a:ea typeface="Arial"/>
                <a:cs typeface="Arial"/>
                <a:sym typeface="Arial"/>
              </a:rPr>
              <a:t>Time and memory complexity of the algorithm name. V is...E is... </a:t>
            </a:r>
            <a:r>
              <a:rPr b="0" i="0" lang="en-US" sz="1400" u="none" cap="none" strike="noStrike">
                <a:solidFill>
                  <a:srgbClr val="ED7D31"/>
                </a:solidFill>
                <a:latin typeface="Arial"/>
                <a:ea typeface="Arial"/>
                <a:cs typeface="Arial"/>
                <a:sym typeface="Arial"/>
              </a:rPr>
              <a:t>(In this semester, it could be DFS, BFS, Dijkstra, A*). Please explain what V and E mean in this problem. </a:t>
            </a:r>
            <a:r>
              <a:rPr b="1" i="0" lang="en-US" sz="1400" u="none" cap="none" strike="noStrike">
                <a:solidFill>
                  <a:srgbClr val="ED7D31"/>
                </a:solidFill>
                <a:latin typeface="Arial"/>
                <a:ea typeface="Arial"/>
                <a:cs typeface="Arial"/>
                <a:sym typeface="Arial"/>
              </a:rPr>
              <a:t>PLEASE, it is not helpful to put 'n'.</a:t>
            </a:r>
            <a:endParaRPr b="1" i="0" sz="1400" u="none" cap="none" strike="noStrike">
              <a:solidFill>
                <a:srgbClr val="ED7D31"/>
              </a:solidFill>
              <a:latin typeface="Arial"/>
              <a:ea typeface="Arial"/>
              <a:cs typeface="Arial"/>
              <a:sym typeface="Arial"/>
            </a:endParaRPr>
          </a:p>
        </p:txBody>
      </p:sp>
      <p:sp>
        <p:nvSpPr>
          <p:cNvPr id="352" name="Google Shape;352;p5"/>
          <p:cNvSpPr/>
          <p:nvPr/>
        </p:nvSpPr>
        <p:spPr>
          <a:xfrm flipH="1" rot="10800000">
            <a:off x="3356267" y="269947"/>
            <a:ext cx="1300860" cy="6199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353" name="Google Shape;353;p5"/>
          <p:cNvSpPr/>
          <p:nvPr/>
        </p:nvSpPr>
        <p:spPr>
          <a:xfrm>
            <a:off x="4149080" y="70200"/>
            <a:ext cx="2402700" cy="3027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354" name="Google Shape;354;p5"/>
          <p:cNvSpPr/>
          <p:nvPr/>
        </p:nvSpPr>
        <p:spPr>
          <a:xfrm>
            <a:off x="6812235" y="1064500"/>
            <a:ext cx="3425400" cy="729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Create the table in Powerpoint. Do not copy pixelated screenshots of the white paper, please.</a:t>
            </a:r>
            <a:endParaRPr b="0" i="0" sz="1400" u="none" cap="none" strike="noStrike">
              <a:solidFill>
                <a:schemeClr val="accent2"/>
              </a:solidFill>
              <a:latin typeface="Arial"/>
              <a:ea typeface="Arial"/>
              <a:cs typeface="Arial"/>
              <a:sym typeface="Arial"/>
            </a:endParaRPr>
          </a:p>
        </p:txBody>
      </p:sp>
      <p:sp>
        <p:nvSpPr>
          <p:cNvPr id="355" name="Google Shape;355;p5"/>
          <p:cNvSpPr/>
          <p:nvPr/>
        </p:nvSpPr>
        <p:spPr>
          <a:xfrm flipH="1" rot="10800000">
            <a:off x="4567200" y="1174620"/>
            <a:ext cx="602262" cy="46072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356" name="Google Shape;356;p5"/>
          <p:cNvSpPr/>
          <p:nvPr/>
        </p:nvSpPr>
        <p:spPr>
          <a:xfrm>
            <a:off x="3742440" y="5360880"/>
            <a:ext cx="2932500" cy="516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Explain the tables in your</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own words</a:t>
            </a:r>
            <a:endParaRPr b="0" i="0" sz="1400" u="none" cap="none" strike="noStrike">
              <a:solidFill>
                <a:schemeClr val="accent2"/>
              </a:solidFill>
              <a:latin typeface="Arial"/>
              <a:ea typeface="Arial"/>
              <a:cs typeface="Arial"/>
              <a:sym typeface="Arial"/>
            </a:endParaRPr>
          </a:p>
        </p:txBody>
      </p:sp>
      <p:sp>
        <p:nvSpPr>
          <p:cNvPr id="357" name="Google Shape;357;p5"/>
          <p:cNvSpPr/>
          <p:nvPr/>
        </p:nvSpPr>
        <p:spPr>
          <a:xfrm>
            <a:off x="3546805" y="5357025"/>
            <a:ext cx="602262" cy="46072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358" name="Google Shape;358;p5"/>
          <p:cNvSpPr/>
          <p:nvPr/>
        </p:nvSpPr>
        <p:spPr>
          <a:xfrm>
            <a:off x="8034840" y="5069280"/>
            <a:ext cx="2932500" cy="729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chemeClr val="dk1"/>
              </a:buClr>
              <a:buSzPts val="1400"/>
              <a:buFont typeface="Arial"/>
              <a:buNone/>
            </a:pPr>
            <a:r>
              <a:rPr b="0" i="1" lang="en-US" sz="1400" u="none" cap="none" strike="noStrike">
                <a:solidFill>
                  <a:schemeClr val="accent2"/>
                </a:solidFill>
                <a:latin typeface="Arial"/>
                <a:ea typeface="Arial"/>
                <a:cs typeface="Arial"/>
                <a:sym typeface="Arial"/>
              </a:rPr>
              <a:t>Include a high-definition image related to the problem of sexual street harassment.</a:t>
            </a:r>
            <a:endParaRPr b="0" i="0" sz="1400" u="none" cap="none" strike="noStrike">
              <a:solidFill>
                <a:srgbClr val="000000"/>
              </a:solidFill>
              <a:latin typeface="Arial"/>
              <a:ea typeface="Arial"/>
              <a:cs typeface="Arial"/>
              <a:sym typeface="Arial"/>
            </a:endParaRPr>
          </a:p>
        </p:txBody>
      </p:sp>
      <p:sp>
        <p:nvSpPr>
          <p:cNvPr id="359" name="Google Shape;359;p5"/>
          <p:cNvSpPr/>
          <p:nvPr/>
        </p:nvSpPr>
        <p:spPr>
          <a:xfrm>
            <a:off x="7257944" y="4937746"/>
            <a:ext cx="602262" cy="51586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graphicFrame>
        <p:nvGraphicFramePr>
          <p:cNvPr id="360" name="Google Shape;360;p5"/>
          <p:cNvGraphicFramePr/>
          <p:nvPr/>
        </p:nvGraphicFramePr>
        <p:xfrm>
          <a:off x="471720" y="1194240"/>
          <a:ext cx="3000000" cy="3000000"/>
        </p:xfrm>
        <a:graphic>
          <a:graphicData uri="http://schemas.openxmlformats.org/drawingml/2006/table">
            <a:tbl>
              <a:tblPr>
                <a:noFill/>
                <a:tableStyleId>{6AE14788-8E30-4C6D-8B4F-72BFB00EB405}</a:tableStyleId>
              </a:tblPr>
              <a:tblGrid>
                <a:gridCol w="2261475"/>
                <a:gridCol w="1902275"/>
                <a:gridCol w="2082750"/>
              </a:tblGrid>
              <a:tr h="10972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1E3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2200" u="none" cap="none" strike="noStrike">
                          <a:solidFill>
                            <a:schemeClr val="accent2"/>
                          </a:solidFill>
                          <a:latin typeface="Arial"/>
                          <a:ea typeface="Arial"/>
                          <a:cs typeface="Arial"/>
                          <a:sym typeface="Arial"/>
                        </a:rPr>
                        <a:t>Time complexity</a:t>
                      </a:r>
                      <a:endParaRPr b="0" sz="2200" u="none" cap="none" strike="noStrike">
                        <a:solidFill>
                          <a:schemeClr val="accent2"/>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1E3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2200" u="none" cap="none" strike="noStrike">
                          <a:solidFill>
                            <a:schemeClr val="accent4"/>
                          </a:solidFill>
                          <a:latin typeface="Arial"/>
                          <a:ea typeface="Arial"/>
                          <a:cs typeface="Arial"/>
                          <a:sym typeface="Arial"/>
                        </a:rPr>
                        <a:t>Complexity of memory</a:t>
                      </a:r>
                      <a:endParaRPr b="0" sz="2200" u="none" cap="none" strike="noStrike">
                        <a:solidFill>
                          <a:schemeClr val="accent4"/>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1E33"/>
                    </a:solidFill>
                  </a:tcPr>
                </a:tc>
              </a:tr>
              <a:tr h="762000">
                <a:tc>
                  <a:txBody>
                    <a:bodyPr/>
                    <a:lstStyle/>
                    <a:p>
                      <a:pPr indent="0" lvl="0" marL="0" marR="0" rtl="0" algn="l">
                        <a:lnSpc>
                          <a:spcPct val="100000"/>
                        </a:lnSpc>
                        <a:spcBef>
                          <a:spcPts val="0"/>
                        </a:spcBef>
                        <a:spcAft>
                          <a:spcPts val="0"/>
                        </a:spcAft>
                        <a:buClr>
                          <a:srgbClr val="000000"/>
                        </a:buClr>
                        <a:buSzPts val="1800"/>
                        <a:buFont typeface="Arial"/>
                        <a:buNone/>
                      </a:pPr>
                      <a:r>
                        <a:rPr lang="en-US" sz="2200" u="none" cap="none" strike="noStrike">
                          <a:solidFill>
                            <a:srgbClr val="FFFFFF"/>
                          </a:solidFill>
                        </a:rPr>
                        <a:t>Algorithm name </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1E33"/>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2200" u="none" cap="none" strike="noStrike">
                          <a:solidFill>
                            <a:srgbClr val="FFFFFF"/>
                          </a:solidFill>
                          <a:latin typeface="Arial"/>
                          <a:ea typeface="Arial"/>
                          <a:cs typeface="Arial"/>
                          <a:sym typeface="Arial"/>
                        </a:rPr>
                        <a:t>O(</a:t>
                      </a:r>
                      <a:r>
                        <a:rPr lang="en-US" sz="2200" u="none" cap="none" strike="noStrike">
                          <a:solidFill>
                            <a:srgbClr val="FFFFFF"/>
                          </a:solidFill>
                        </a:rPr>
                        <a:t>V</a:t>
                      </a:r>
                      <a:r>
                        <a:rPr b="0" baseline="30000" lang="en-US" sz="2200" u="none" cap="none" strike="noStrike">
                          <a:solidFill>
                            <a:srgbClr val="FFFFFF"/>
                          </a:solidFill>
                          <a:latin typeface="Arial"/>
                          <a:ea typeface="Arial"/>
                          <a:cs typeface="Arial"/>
                          <a:sym typeface="Arial"/>
                        </a:rPr>
                        <a:t>2</a:t>
                      </a:r>
                      <a:r>
                        <a:rPr b="0" lang="en-US" sz="2200" u="none" cap="none" strike="noStrike">
                          <a:solidFill>
                            <a:srgbClr val="FFFFFF"/>
                          </a:solidFill>
                          <a:latin typeface="Arial"/>
                          <a:ea typeface="Arial"/>
                          <a:cs typeface="Arial"/>
                          <a:sym typeface="Arial"/>
                        </a:rPr>
                        <a:t> *E*2</a:t>
                      </a:r>
                      <a:r>
                        <a:rPr baseline="30000" lang="en-US" sz="2200" u="none" cap="none" strike="noStrike">
                          <a:solidFill>
                            <a:srgbClr val="FFFFFF"/>
                          </a:solidFill>
                        </a:rPr>
                        <a:t>V</a:t>
                      </a:r>
                      <a:r>
                        <a:rPr b="0" lang="en-US" sz="2200" u="none" cap="none" strike="noStrike">
                          <a:solidFill>
                            <a:srgbClr val="FFFFFF"/>
                          </a:solidFill>
                          <a:latin typeface="Arial"/>
                          <a:ea typeface="Arial"/>
                          <a:cs typeface="Arial"/>
                          <a:sym typeface="Arial"/>
                        </a:rPr>
                        <a:t> )</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1E33"/>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2200" u="none" cap="none" strike="noStrike">
                          <a:solidFill>
                            <a:srgbClr val="FFFFFF"/>
                          </a:solidFill>
                          <a:latin typeface="Arial"/>
                          <a:ea typeface="Arial"/>
                          <a:cs typeface="Arial"/>
                          <a:sym typeface="Arial"/>
                        </a:rPr>
                        <a:t>O(E!*V*E*E*2</a:t>
                      </a:r>
                      <a:r>
                        <a:rPr baseline="30000" lang="en-US" sz="2200" u="none" cap="none" strike="noStrike">
                          <a:solidFill>
                            <a:srgbClr val="FFFFFF"/>
                          </a:solidFill>
                        </a:rPr>
                        <a:t>E</a:t>
                      </a:r>
                      <a:r>
                        <a:rPr b="0" lang="en-US" sz="2200" u="none" cap="none" strike="noStrike">
                          <a:solidFill>
                            <a:srgbClr val="FFFFFF"/>
                          </a:solidFill>
                          <a:latin typeface="Arial"/>
                          <a:ea typeface="Arial"/>
                          <a:cs typeface="Arial"/>
                          <a:sym typeface="Arial"/>
                        </a:rPr>
                        <a:t> )</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1E33"/>
                    </a:solidFill>
                  </a:tcPr>
                </a:tc>
              </a:tr>
              <a:tr h="1097300">
                <a:tc>
                  <a:txBody>
                    <a:bodyPr/>
                    <a:lstStyle/>
                    <a:p>
                      <a:pPr indent="0" lvl="0" marL="0" marR="0" rtl="0" algn="l">
                        <a:lnSpc>
                          <a:spcPct val="100000"/>
                        </a:lnSpc>
                        <a:spcBef>
                          <a:spcPts val="0"/>
                        </a:spcBef>
                        <a:spcAft>
                          <a:spcPts val="0"/>
                        </a:spcAft>
                        <a:buClr>
                          <a:srgbClr val="000000"/>
                        </a:buClr>
                        <a:buSzPts val="1800"/>
                        <a:buFont typeface="Arial"/>
                        <a:buNone/>
                      </a:pPr>
                      <a:r>
                        <a:rPr lang="en-US" sz="2200" u="none" cap="none" strike="noStrike">
                          <a:solidFill>
                            <a:srgbClr val="FFFFFF"/>
                          </a:solidFill>
                        </a:rPr>
                        <a:t>Algorithm name </a:t>
                      </a:r>
                      <a:r>
                        <a:rPr lang="en-US" sz="2200" u="none" cap="none" strike="noStrike">
                          <a:solidFill>
                            <a:schemeClr val="accent2"/>
                          </a:solidFill>
                        </a:rPr>
                        <a:t>(if you have tried two)</a:t>
                      </a:r>
                      <a:endParaRPr b="0" sz="2200" u="none" cap="none" strike="noStrike">
                        <a:solidFill>
                          <a:schemeClr val="accent2"/>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1E33"/>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2200" u="none" cap="none" strike="noStrike">
                          <a:solidFill>
                            <a:srgbClr val="FFFFFF"/>
                          </a:solidFill>
                          <a:latin typeface="Arial"/>
                          <a:ea typeface="Arial"/>
                          <a:cs typeface="Arial"/>
                          <a:sym typeface="Arial"/>
                        </a:rPr>
                        <a:t>O(</a:t>
                      </a:r>
                      <a:r>
                        <a:rPr lang="en-US" sz="2200" u="none" cap="none" strike="noStrike">
                          <a:solidFill>
                            <a:srgbClr val="FFFFFF"/>
                          </a:solidFill>
                        </a:rPr>
                        <a:t>V*V*E*E*E</a:t>
                      </a:r>
                      <a:r>
                        <a:rPr b="0" lang="en-US" sz="2200" u="none" cap="none" strike="noStrike">
                          <a:solidFill>
                            <a:srgbClr val="FFFFFF"/>
                          </a:solidFill>
                          <a:latin typeface="Arial"/>
                          <a:ea typeface="Arial"/>
                          <a:cs typeface="Arial"/>
                          <a:sym typeface="Arial"/>
                        </a:rPr>
                        <a:t>)</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1E33"/>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2200" u="none" cap="none" strike="noStrike">
                          <a:solidFill>
                            <a:srgbClr val="FFFFFF"/>
                          </a:solidFill>
                          <a:latin typeface="Arial"/>
                          <a:ea typeface="Arial"/>
                          <a:cs typeface="Arial"/>
                          <a:sym typeface="Arial"/>
                        </a:rPr>
                        <a:t>O(</a:t>
                      </a:r>
                      <a:r>
                        <a:rPr lang="en-US" sz="2200" u="none" cap="none" strike="noStrike">
                          <a:solidFill>
                            <a:srgbClr val="FFFFFF"/>
                          </a:solidFill>
                        </a:rPr>
                        <a:t>E!)</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1E33"/>
                    </a:solidFill>
                  </a:tcPr>
                </a:tc>
              </a:tr>
            </a:tbl>
          </a:graphicData>
        </a:graphic>
      </p:graphicFrame>
      <p:sp>
        <p:nvSpPr>
          <p:cNvPr id="361" name="Google Shape;361;p5"/>
          <p:cNvSpPr/>
          <p:nvPr/>
        </p:nvSpPr>
        <p:spPr>
          <a:xfrm>
            <a:off x="8229600" y="124200"/>
            <a:ext cx="2114640" cy="5158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third installment</a:t>
            </a:r>
            <a:endParaRPr b="0" i="0" sz="1400" u="none" cap="none" strike="noStrike">
              <a:solidFill>
                <a:schemeClr val="accent2"/>
              </a:solidFill>
              <a:latin typeface="Arial"/>
              <a:ea typeface="Arial"/>
              <a:cs typeface="Arial"/>
              <a:sym typeface="Arial"/>
            </a:endParaRPr>
          </a:p>
        </p:txBody>
      </p:sp>
      <p:sp>
        <p:nvSpPr>
          <p:cNvPr id="362" name="Google Shape;362;p5"/>
          <p:cNvSpPr/>
          <p:nvPr/>
        </p:nvSpPr>
        <p:spPr>
          <a:xfrm>
            <a:off x="10164765" y="11952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363" name="Google Shape;363;p5"/>
          <p:cNvSpPr/>
          <p:nvPr/>
        </p:nvSpPr>
        <p:spPr>
          <a:xfrm>
            <a:off x="542040" y="6046680"/>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rgbClr val="ED7D31"/>
                </a:solidFill>
                <a:latin typeface="Arial"/>
                <a:ea typeface="Arial"/>
                <a:cs typeface="Arial"/>
                <a:sym typeface="Arial"/>
              </a:rPr>
              <a:t>Use superscripts to represent exponents. </a:t>
            </a:r>
            <a:r>
              <a:rPr b="1" i="1" lang="en-US" sz="1400" u="none" cap="none" strike="noStrike">
                <a:solidFill>
                  <a:srgbClr val="ED7D31"/>
                </a:solidFill>
                <a:latin typeface="Arial"/>
                <a:ea typeface="Arial"/>
                <a:cs typeface="Arial"/>
                <a:sym typeface="Arial"/>
              </a:rPr>
              <a:t>Do NOT use the ^ symbol.</a:t>
            </a:r>
            <a:endParaRPr b="1" i="0" sz="1400" u="none" cap="none" strike="noStrike">
              <a:solidFill>
                <a:srgbClr val="ED7D31"/>
              </a:solidFill>
              <a:latin typeface="Arial"/>
              <a:ea typeface="Arial"/>
              <a:cs typeface="Arial"/>
              <a:sym typeface="Arial"/>
            </a:endParaRPr>
          </a:p>
        </p:txBody>
      </p:sp>
      <p:sp>
        <p:nvSpPr>
          <p:cNvPr id="364" name="Google Shape;364;p5"/>
          <p:cNvSpPr/>
          <p:nvPr/>
        </p:nvSpPr>
        <p:spPr>
          <a:xfrm flipH="1">
            <a:off x="2232538" y="5453601"/>
            <a:ext cx="317358" cy="593082"/>
          </a:xfrm>
          <a:custGeom>
            <a:rect b="b" l="l" r="r" t="t"/>
            <a:pathLst>
              <a:path extrusionOk="0" h="21600" w="21600">
                <a:moveTo>
                  <a:pt x="0" y="0"/>
                </a:moveTo>
                <a:lnTo>
                  <a:pt x="21600" y="21600"/>
                </a:lnTo>
              </a:path>
            </a:pathLst>
          </a:custGeom>
          <a:noFill/>
          <a:ln cap="flat" cmpd="sng" w="76300">
            <a:solidFill>
              <a:srgbClr val="ED7D31"/>
            </a:solidFill>
            <a:prstDash val="solid"/>
            <a:round/>
            <a:headEnd len="sm" w="sm" type="none"/>
            <a:tailEnd len="med" w="med" type="triangle"/>
          </a:ln>
        </p:spPr>
      </p:sp>
      <p:pic>
        <p:nvPicPr>
          <p:cNvPr id="365" name="Google Shape;365;p5"/>
          <p:cNvPicPr preferRelativeResize="0"/>
          <p:nvPr/>
        </p:nvPicPr>
        <p:blipFill rotWithShape="1">
          <a:blip r:embed="rId4">
            <a:alphaModFix/>
          </a:blip>
          <a:srcRect b="0" l="0" r="0" t="0"/>
          <a:stretch/>
        </p:blipFill>
        <p:spPr>
          <a:xfrm>
            <a:off x="7150250" y="1768400"/>
            <a:ext cx="4157674" cy="3118250"/>
          </a:xfrm>
          <a:prstGeom prst="rect">
            <a:avLst/>
          </a:prstGeom>
          <a:noFill/>
          <a:ln>
            <a:noFill/>
          </a:ln>
        </p:spPr>
      </p:pic>
      <p:sp>
        <p:nvSpPr>
          <p:cNvPr id="366" name="Google Shape;366;p5"/>
          <p:cNvSpPr txBox="1"/>
          <p:nvPr/>
        </p:nvSpPr>
        <p:spPr>
          <a:xfrm>
            <a:off x="6707225" y="6014975"/>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The font size must be at least 22 points.</a:t>
            </a:r>
            <a:endParaRPr b="1" i="0" sz="1400" u="none" cap="none" strike="noStrike">
              <a:solidFill>
                <a:schemeClr val="accent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g13694941206_0_0"/>
          <p:cNvPicPr preferRelativeResize="0"/>
          <p:nvPr/>
        </p:nvPicPr>
        <p:blipFill rotWithShape="1">
          <a:blip r:embed="rId3">
            <a:alphaModFix/>
          </a:blip>
          <a:srcRect b="0" l="0" r="0" t="0"/>
          <a:stretch/>
        </p:blipFill>
        <p:spPr>
          <a:xfrm>
            <a:off x="-2880" y="0"/>
            <a:ext cx="12196075" cy="6855842"/>
          </a:xfrm>
          <a:prstGeom prst="rect">
            <a:avLst/>
          </a:prstGeom>
          <a:noFill/>
          <a:ln>
            <a:noFill/>
          </a:ln>
        </p:spPr>
      </p:pic>
      <p:sp>
        <p:nvSpPr>
          <p:cNvPr id="372" name="Google Shape;372;g13694941206_0_0"/>
          <p:cNvSpPr/>
          <p:nvPr/>
        </p:nvSpPr>
        <p:spPr>
          <a:xfrm>
            <a:off x="265329" y="376925"/>
            <a:ext cx="5883300" cy="42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First path minimizing d = ???</a:t>
            </a:r>
            <a:endParaRPr b="0" i="0" sz="2200" u="none" cap="none" strike="noStrike">
              <a:solidFill>
                <a:srgbClr val="000000"/>
              </a:solidFill>
              <a:latin typeface="Arial"/>
              <a:ea typeface="Arial"/>
              <a:cs typeface="Arial"/>
              <a:sym typeface="Arial"/>
            </a:endParaRPr>
          </a:p>
        </p:txBody>
      </p:sp>
      <p:sp>
        <p:nvSpPr>
          <p:cNvPr id="373" name="Google Shape;373;g13694941206_0_0"/>
          <p:cNvSpPr/>
          <p:nvPr/>
        </p:nvSpPr>
        <p:spPr>
          <a:xfrm>
            <a:off x="356050" y="3106325"/>
            <a:ext cx="11175000" cy="942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rgbClr val="001E33"/>
                </a:solidFill>
                <a:latin typeface="Arial"/>
                <a:ea typeface="Arial"/>
                <a:cs typeface="Arial"/>
                <a:sym typeface="Arial"/>
              </a:rPr>
              <a:t>Distance and risk of harassment for the path that minimizes d = ??. Execution time of ?? seconds.</a:t>
            </a:r>
            <a:endParaRPr b="0" i="1" sz="2200" u="none" cap="none" strike="noStrike">
              <a:solidFill>
                <a:srgbClr val="000000"/>
              </a:solidFill>
              <a:latin typeface="Arial"/>
              <a:ea typeface="Arial"/>
              <a:cs typeface="Arial"/>
              <a:sym typeface="Arial"/>
            </a:endParaRPr>
          </a:p>
        </p:txBody>
      </p:sp>
      <p:sp>
        <p:nvSpPr>
          <p:cNvPr id="374" name="Google Shape;374;g13694941206_0_0"/>
          <p:cNvSpPr/>
          <p:nvPr/>
        </p:nvSpPr>
        <p:spPr>
          <a:xfrm flipH="1" rot="10800000">
            <a:off x="3356267" y="269947"/>
            <a:ext cx="1300860" cy="6199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375" name="Google Shape;375;g13694941206_0_0"/>
          <p:cNvSpPr/>
          <p:nvPr/>
        </p:nvSpPr>
        <p:spPr>
          <a:xfrm>
            <a:off x="4606280" y="70200"/>
            <a:ext cx="2402700" cy="30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376" name="Google Shape;376;g13694941206_0_0"/>
          <p:cNvSpPr/>
          <p:nvPr/>
        </p:nvSpPr>
        <p:spPr>
          <a:xfrm>
            <a:off x="5015760" y="762000"/>
            <a:ext cx="3425400" cy="729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Create the table in Powerpoint. Do not copy pixelated screenshots from the white paper, please.</a:t>
            </a:r>
            <a:endParaRPr b="0" i="0" sz="1400" u="none" cap="none" strike="noStrike">
              <a:solidFill>
                <a:schemeClr val="accent2"/>
              </a:solidFill>
              <a:latin typeface="Arial"/>
              <a:ea typeface="Arial"/>
              <a:cs typeface="Arial"/>
              <a:sym typeface="Arial"/>
            </a:endParaRPr>
          </a:p>
        </p:txBody>
      </p:sp>
      <p:sp>
        <p:nvSpPr>
          <p:cNvPr id="377" name="Google Shape;377;g13694941206_0_0"/>
          <p:cNvSpPr/>
          <p:nvPr/>
        </p:nvSpPr>
        <p:spPr>
          <a:xfrm flipH="1" rot="10800000">
            <a:off x="4491000" y="1022220"/>
            <a:ext cx="602262" cy="46072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378" name="Google Shape;378;g13694941206_0_0"/>
          <p:cNvSpPr/>
          <p:nvPr/>
        </p:nvSpPr>
        <p:spPr>
          <a:xfrm>
            <a:off x="3437640" y="3684480"/>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Explain the tables in your</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own words</a:t>
            </a:r>
            <a:endParaRPr b="0" i="0" sz="1400" u="none" cap="none" strike="noStrike">
              <a:solidFill>
                <a:schemeClr val="accent2"/>
              </a:solidFill>
              <a:latin typeface="Arial"/>
              <a:ea typeface="Arial"/>
              <a:cs typeface="Arial"/>
              <a:sym typeface="Arial"/>
            </a:endParaRPr>
          </a:p>
        </p:txBody>
      </p:sp>
      <p:sp>
        <p:nvSpPr>
          <p:cNvPr id="379" name="Google Shape;379;g13694941206_0_0"/>
          <p:cNvSpPr/>
          <p:nvPr/>
        </p:nvSpPr>
        <p:spPr>
          <a:xfrm>
            <a:off x="3356273" y="3514123"/>
            <a:ext cx="455058" cy="72900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graphicFrame>
        <p:nvGraphicFramePr>
          <p:cNvPr id="380" name="Google Shape;380;g13694941206_0_0"/>
          <p:cNvGraphicFramePr/>
          <p:nvPr/>
        </p:nvGraphicFramePr>
        <p:xfrm>
          <a:off x="333820" y="1499040"/>
          <a:ext cx="3000000" cy="3000000"/>
        </p:xfrm>
        <a:graphic>
          <a:graphicData uri="http://schemas.openxmlformats.org/drawingml/2006/table">
            <a:tbl>
              <a:tblPr>
                <a:noFill/>
                <a:tableStyleId>{6AE14788-8E30-4C6D-8B4F-72BFB00EB405}</a:tableStyleId>
              </a:tblPr>
              <a:tblGrid>
                <a:gridCol w="2852000"/>
                <a:gridCol w="3225850"/>
                <a:gridCol w="1540850"/>
                <a:gridCol w="3691900"/>
              </a:tblGrid>
              <a:tr h="739200">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001E33"/>
                          </a:solidFill>
                        </a:rPr>
                        <a:t>Origin</a:t>
                      </a:r>
                      <a:endParaRPr b="1" sz="2200" u="none" cap="none" strike="noStrike">
                        <a:solidFill>
                          <a:srgbClr val="001E33"/>
                        </a:solidFill>
                      </a:endParaRPr>
                    </a:p>
                  </a:txBody>
                  <a:tcPr marT="91425" marB="91425" marR="91425" marL="91425">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rgbClr val="00AAD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2200" u="none" cap="none" strike="noStrike">
                          <a:solidFill>
                            <a:srgbClr val="001E33"/>
                          </a:solidFill>
                        </a:rPr>
                        <a:t>Destination</a:t>
                      </a:r>
                      <a:endParaRPr b="1" sz="2200" u="none" cap="none" strike="noStrike">
                        <a:solidFill>
                          <a:srgbClr val="001E33"/>
                        </a:solidFill>
                      </a:endParaRPr>
                    </a:p>
                  </a:txBody>
                  <a:tcPr marT="91425" marB="91425" marR="91425" marL="91425">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rgbClr val="00AADB"/>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2200" u="none" cap="none" strike="noStrike">
                          <a:solidFill>
                            <a:srgbClr val="001E33"/>
                          </a:solidFill>
                        </a:rPr>
                        <a:t>Distance (meters)</a:t>
                      </a:r>
                      <a:endParaRPr b="0" sz="2200" u="none" cap="none" strike="noStrike">
                        <a:solidFill>
                          <a:srgbClr val="001E33"/>
                        </a:solidFill>
                        <a:latin typeface="Arial"/>
                        <a:ea typeface="Arial"/>
                        <a:cs typeface="Arial"/>
                        <a:sym typeface="Aria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rgbClr val="00AADB"/>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001E33"/>
                          </a:solidFill>
                        </a:rPr>
                        <a:t>Risk of harassment </a:t>
                      </a:r>
                      <a:br>
                        <a:rPr b="1" lang="en-US" sz="2200" u="none" cap="none" strike="noStrike">
                          <a:solidFill>
                            <a:srgbClr val="001E33"/>
                          </a:solidFill>
                        </a:rPr>
                      </a:br>
                      <a:r>
                        <a:rPr b="1" lang="en-US" sz="2200" u="none" cap="none" strike="noStrike">
                          <a:solidFill>
                            <a:srgbClr val="001E33"/>
                          </a:solidFill>
                        </a:rPr>
                        <a:t>(between 0 and 1)</a:t>
                      </a:r>
                      <a:endParaRPr b="1" sz="2200" u="none" cap="none" strike="noStrike">
                        <a:solidFill>
                          <a:srgbClr val="001E33"/>
                        </a:solidFil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rgbClr val="00AADB"/>
                    </a:solidFill>
                  </a:tcPr>
                </a:tc>
              </a:tr>
              <a:tr h="71965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1E33"/>
                          </a:solidFill>
                        </a:rPr>
                        <a:t>EAFIT University</a:t>
                      </a:r>
                      <a:endParaRPr sz="2200" u="none" cap="none" strike="noStrike">
                        <a:solidFill>
                          <a:srgbClr val="001E33"/>
                        </a:solidFil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2200" u="none" cap="none" strike="noStrike">
                          <a:solidFill>
                            <a:srgbClr val="001E33"/>
                          </a:solidFill>
                        </a:rPr>
                        <a:t>National University</a:t>
                      </a:r>
                      <a:endParaRPr b="0" sz="2200" u="none" cap="none" strike="noStrike">
                        <a:solidFill>
                          <a:srgbClr val="001E33"/>
                        </a:solidFill>
                        <a:latin typeface="Arial"/>
                        <a:ea typeface="Arial"/>
                        <a:cs typeface="Arial"/>
                        <a:sym typeface="Aria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2200" u="none" cap="none" strike="noStrike">
                          <a:solidFill>
                            <a:srgbClr val="001E33"/>
                          </a:solidFill>
                        </a:rPr>
                        <a:t>??</a:t>
                      </a:r>
                      <a:endParaRPr b="0" sz="2200" u="none" cap="none" strike="noStrike">
                        <a:solidFill>
                          <a:srgbClr val="001E33"/>
                        </a:solidFill>
                        <a:latin typeface="Arial"/>
                        <a:ea typeface="Arial"/>
                        <a:cs typeface="Arial"/>
                        <a:sym typeface="Aria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1E33"/>
                          </a:solidFill>
                        </a:rPr>
                        <a:t>??</a:t>
                      </a:r>
                      <a:endParaRPr sz="2200" u="none" cap="none" strike="noStrike">
                        <a:solidFill>
                          <a:srgbClr val="001E33"/>
                        </a:solidFil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r>
            </a:tbl>
          </a:graphicData>
        </a:graphic>
      </p:graphicFrame>
      <p:sp>
        <p:nvSpPr>
          <p:cNvPr id="381" name="Google Shape;381;g13694941206_0_0"/>
          <p:cNvSpPr/>
          <p:nvPr/>
        </p:nvSpPr>
        <p:spPr>
          <a:xfrm>
            <a:off x="8229600" y="12420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third installment</a:t>
            </a:r>
            <a:endParaRPr b="0" i="0" sz="1400" u="none" cap="none" strike="noStrike">
              <a:solidFill>
                <a:schemeClr val="accent2"/>
              </a:solidFill>
              <a:latin typeface="Arial"/>
              <a:ea typeface="Arial"/>
              <a:cs typeface="Arial"/>
              <a:sym typeface="Arial"/>
            </a:endParaRPr>
          </a:p>
        </p:txBody>
      </p:sp>
      <p:sp>
        <p:nvSpPr>
          <p:cNvPr id="382" name="Google Shape;382;g13694941206_0_0"/>
          <p:cNvSpPr/>
          <p:nvPr/>
        </p:nvSpPr>
        <p:spPr>
          <a:xfrm>
            <a:off x="548240" y="9594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383" name="Google Shape;383;g13694941206_0_0"/>
          <p:cNvSpPr txBox="1"/>
          <p:nvPr/>
        </p:nvSpPr>
        <p:spPr>
          <a:xfrm>
            <a:off x="6707225" y="6014975"/>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The font size must be at least 22 points.</a:t>
            </a:r>
            <a:endParaRPr b="1" i="0" sz="1400" u="none" cap="none" strike="noStrike">
              <a:solidFill>
                <a:schemeClr val="accent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gadd317ae2b_0_201"/>
          <p:cNvPicPr preferRelativeResize="0"/>
          <p:nvPr/>
        </p:nvPicPr>
        <p:blipFill rotWithShape="1">
          <a:blip r:embed="rId3">
            <a:alphaModFix/>
          </a:blip>
          <a:srcRect b="0" l="0" r="0" t="0"/>
          <a:stretch/>
        </p:blipFill>
        <p:spPr>
          <a:xfrm>
            <a:off x="-2880" y="0"/>
            <a:ext cx="12196077" cy="6855841"/>
          </a:xfrm>
          <a:prstGeom prst="rect">
            <a:avLst/>
          </a:prstGeom>
          <a:noFill/>
          <a:ln>
            <a:noFill/>
          </a:ln>
        </p:spPr>
      </p:pic>
      <p:sp>
        <p:nvSpPr>
          <p:cNvPr id="389" name="Google Shape;389;gadd317ae2b_0_201"/>
          <p:cNvSpPr/>
          <p:nvPr/>
        </p:nvSpPr>
        <p:spPr>
          <a:xfrm>
            <a:off x="265329" y="376925"/>
            <a:ext cx="5883300" cy="42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Second path </a:t>
            </a:r>
            <a:r>
              <a:rPr b="1" lang="en-US" sz="2200">
                <a:solidFill>
                  <a:srgbClr val="FFFFFF"/>
                </a:solidFill>
              </a:rPr>
              <a:t>minimizing</a:t>
            </a:r>
            <a:r>
              <a:rPr b="1" i="0" lang="en-US" sz="2200" u="none" cap="none" strike="noStrike">
                <a:solidFill>
                  <a:srgbClr val="FFFFFF"/>
                </a:solidFill>
                <a:latin typeface="Arial"/>
                <a:ea typeface="Arial"/>
                <a:cs typeface="Arial"/>
                <a:sym typeface="Arial"/>
              </a:rPr>
              <a:t> d = ???</a:t>
            </a:r>
            <a:endParaRPr b="0" i="0" sz="2200" u="none" cap="none" strike="noStrike">
              <a:solidFill>
                <a:srgbClr val="000000"/>
              </a:solidFill>
              <a:latin typeface="Arial"/>
              <a:ea typeface="Arial"/>
              <a:cs typeface="Arial"/>
              <a:sym typeface="Arial"/>
            </a:endParaRPr>
          </a:p>
        </p:txBody>
      </p:sp>
      <p:sp>
        <p:nvSpPr>
          <p:cNvPr id="390" name="Google Shape;390;gadd317ae2b_0_201"/>
          <p:cNvSpPr/>
          <p:nvPr/>
        </p:nvSpPr>
        <p:spPr>
          <a:xfrm flipH="1" rot="10800000">
            <a:off x="3356267" y="269947"/>
            <a:ext cx="1300860" cy="6199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391" name="Google Shape;391;gadd317ae2b_0_201"/>
          <p:cNvSpPr/>
          <p:nvPr/>
        </p:nvSpPr>
        <p:spPr>
          <a:xfrm>
            <a:off x="4606280" y="70200"/>
            <a:ext cx="2402700" cy="30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392" name="Google Shape;392;gadd317ae2b_0_201"/>
          <p:cNvSpPr/>
          <p:nvPr/>
        </p:nvSpPr>
        <p:spPr>
          <a:xfrm>
            <a:off x="5015760" y="762000"/>
            <a:ext cx="3425400" cy="729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Create the table in Powerpoint. Do not copy pixelated screenshots of the white paper, please.</a:t>
            </a:r>
            <a:endParaRPr b="0" i="0" sz="1400" u="none" cap="none" strike="noStrike">
              <a:solidFill>
                <a:schemeClr val="accent2"/>
              </a:solidFill>
              <a:latin typeface="Arial"/>
              <a:ea typeface="Arial"/>
              <a:cs typeface="Arial"/>
              <a:sym typeface="Arial"/>
            </a:endParaRPr>
          </a:p>
        </p:txBody>
      </p:sp>
      <p:sp>
        <p:nvSpPr>
          <p:cNvPr id="393" name="Google Shape;393;gadd317ae2b_0_201"/>
          <p:cNvSpPr/>
          <p:nvPr/>
        </p:nvSpPr>
        <p:spPr>
          <a:xfrm flipH="1" rot="10800000">
            <a:off x="4491000" y="1022220"/>
            <a:ext cx="602262" cy="46072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graphicFrame>
        <p:nvGraphicFramePr>
          <p:cNvPr id="394" name="Google Shape;394;gadd317ae2b_0_201"/>
          <p:cNvGraphicFramePr/>
          <p:nvPr/>
        </p:nvGraphicFramePr>
        <p:xfrm>
          <a:off x="333820" y="1499040"/>
          <a:ext cx="3000000" cy="3000000"/>
        </p:xfrm>
        <a:graphic>
          <a:graphicData uri="http://schemas.openxmlformats.org/drawingml/2006/table">
            <a:tbl>
              <a:tblPr>
                <a:noFill/>
                <a:tableStyleId>{6AE14788-8E30-4C6D-8B4F-72BFB00EB405}</a:tableStyleId>
              </a:tblPr>
              <a:tblGrid>
                <a:gridCol w="2852000"/>
                <a:gridCol w="3225850"/>
                <a:gridCol w="1540850"/>
                <a:gridCol w="3691900"/>
              </a:tblGrid>
              <a:tr h="739200">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001E33"/>
                          </a:solidFill>
                        </a:rPr>
                        <a:t>Origin</a:t>
                      </a:r>
                      <a:endParaRPr b="1" sz="2200" u="none" cap="none" strike="noStrike">
                        <a:solidFill>
                          <a:srgbClr val="001E33"/>
                        </a:solidFill>
                      </a:endParaRPr>
                    </a:p>
                  </a:txBody>
                  <a:tcPr marT="91425" marB="91425" marR="91425" marL="91425">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2200" u="none" cap="none" strike="noStrike">
                          <a:solidFill>
                            <a:srgbClr val="001E33"/>
                          </a:solidFill>
                        </a:rPr>
                        <a:t>Destination</a:t>
                      </a:r>
                      <a:endParaRPr b="1" sz="2200" u="none" cap="none" strike="noStrike">
                        <a:solidFill>
                          <a:srgbClr val="001E33"/>
                        </a:solidFill>
                      </a:endParaRPr>
                    </a:p>
                  </a:txBody>
                  <a:tcPr marT="91425" marB="91425" marR="91425" marL="91425">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2200" u="none" cap="none" strike="noStrike">
                          <a:solidFill>
                            <a:srgbClr val="001E33"/>
                          </a:solidFill>
                        </a:rPr>
                        <a:t>Distance (meters)</a:t>
                      </a:r>
                      <a:endParaRPr b="0" sz="2200" u="none" cap="none" strike="noStrike">
                        <a:solidFill>
                          <a:srgbClr val="001E33"/>
                        </a:solidFill>
                        <a:latin typeface="Arial"/>
                        <a:ea typeface="Arial"/>
                        <a:cs typeface="Arial"/>
                        <a:sym typeface="Aria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001E33"/>
                          </a:solidFill>
                        </a:rPr>
                        <a:t>Risk of harassment </a:t>
                      </a:r>
                      <a:br>
                        <a:rPr b="1" lang="en-US" sz="2200" u="none" cap="none" strike="noStrike">
                          <a:solidFill>
                            <a:srgbClr val="001E33"/>
                          </a:solidFill>
                        </a:rPr>
                      </a:br>
                      <a:r>
                        <a:rPr b="1" lang="en-US" sz="2200" u="none" cap="none" strike="noStrike">
                          <a:solidFill>
                            <a:srgbClr val="001E33"/>
                          </a:solidFill>
                        </a:rPr>
                        <a:t>(between 0 and 1)</a:t>
                      </a:r>
                      <a:endParaRPr b="1" sz="2200" u="none" cap="none" strike="noStrike">
                        <a:solidFill>
                          <a:srgbClr val="001E33"/>
                        </a:solidFil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accent6"/>
                    </a:solidFill>
                  </a:tcPr>
                </a:tc>
              </a:tr>
              <a:tr h="71965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1E33"/>
                          </a:solidFill>
                        </a:rPr>
                        <a:t>EAFIT University</a:t>
                      </a:r>
                      <a:endParaRPr sz="2200" u="none" cap="none" strike="noStrike">
                        <a:solidFill>
                          <a:srgbClr val="001E33"/>
                        </a:solidFil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2200" u="none" cap="none" strike="noStrike">
                          <a:solidFill>
                            <a:srgbClr val="001E33"/>
                          </a:solidFill>
                        </a:rPr>
                        <a:t>National University</a:t>
                      </a:r>
                      <a:endParaRPr b="0" sz="2200" u="none" cap="none" strike="noStrike">
                        <a:solidFill>
                          <a:srgbClr val="001E33"/>
                        </a:solidFill>
                        <a:latin typeface="Arial"/>
                        <a:ea typeface="Arial"/>
                        <a:cs typeface="Arial"/>
                        <a:sym typeface="Aria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2200" u="none" cap="none" strike="noStrike">
                          <a:solidFill>
                            <a:srgbClr val="001E33"/>
                          </a:solidFill>
                        </a:rPr>
                        <a:t>??</a:t>
                      </a:r>
                      <a:endParaRPr b="0" sz="2200" u="none" cap="none" strike="noStrike">
                        <a:solidFill>
                          <a:srgbClr val="001E33"/>
                        </a:solidFill>
                        <a:latin typeface="Arial"/>
                        <a:ea typeface="Arial"/>
                        <a:cs typeface="Arial"/>
                        <a:sym typeface="Aria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1E33"/>
                          </a:solidFill>
                        </a:rPr>
                        <a:t>??</a:t>
                      </a:r>
                      <a:endParaRPr sz="2200" u="none" cap="none" strike="noStrike">
                        <a:solidFill>
                          <a:srgbClr val="001E33"/>
                        </a:solidFil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r>
            </a:tbl>
          </a:graphicData>
        </a:graphic>
      </p:graphicFrame>
      <p:sp>
        <p:nvSpPr>
          <p:cNvPr id="395" name="Google Shape;395;gadd317ae2b_0_201"/>
          <p:cNvSpPr/>
          <p:nvPr/>
        </p:nvSpPr>
        <p:spPr>
          <a:xfrm>
            <a:off x="8229600" y="12420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third installment</a:t>
            </a:r>
            <a:endParaRPr b="0" i="0" sz="1400" u="none" cap="none" strike="noStrike">
              <a:solidFill>
                <a:schemeClr val="accent2"/>
              </a:solidFill>
              <a:latin typeface="Arial"/>
              <a:ea typeface="Arial"/>
              <a:cs typeface="Arial"/>
              <a:sym typeface="Arial"/>
            </a:endParaRPr>
          </a:p>
        </p:txBody>
      </p:sp>
      <p:sp>
        <p:nvSpPr>
          <p:cNvPr id="396" name="Google Shape;396;gadd317ae2b_0_201"/>
          <p:cNvSpPr/>
          <p:nvPr/>
        </p:nvSpPr>
        <p:spPr>
          <a:xfrm>
            <a:off x="548240" y="9594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397" name="Google Shape;397;gadd317ae2b_0_201"/>
          <p:cNvSpPr txBox="1"/>
          <p:nvPr/>
        </p:nvSpPr>
        <p:spPr>
          <a:xfrm>
            <a:off x="6707225" y="6014975"/>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The font size must be at least 22 points.</a:t>
            </a:r>
            <a:endParaRPr b="1" i="0" sz="1400" u="none" cap="none" strike="noStrike">
              <a:solidFill>
                <a:schemeClr val="accent2"/>
              </a:solidFill>
              <a:latin typeface="Arial"/>
              <a:ea typeface="Arial"/>
              <a:cs typeface="Arial"/>
              <a:sym typeface="Arial"/>
            </a:endParaRPr>
          </a:p>
        </p:txBody>
      </p:sp>
      <p:sp>
        <p:nvSpPr>
          <p:cNvPr id="398" name="Google Shape;398;gadd317ae2b_0_201"/>
          <p:cNvSpPr/>
          <p:nvPr/>
        </p:nvSpPr>
        <p:spPr>
          <a:xfrm>
            <a:off x="356050" y="3106325"/>
            <a:ext cx="11175000" cy="942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rgbClr val="001E33"/>
                </a:solidFill>
                <a:latin typeface="Arial"/>
                <a:ea typeface="Arial"/>
                <a:cs typeface="Arial"/>
                <a:sym typeface="Arial"/>
              </a:rPr>
              <a:t>Distance and risk of harassment for the path that minimizes d = ??. Execution time of ?? seconds.</a:t>
            </a:r>
            <a:endParaRPr b="0" i="1" sz="2200" u="none" cap="none" strike="noStrike">
              <a:solidFill>
                <a:srgbClr val="000000"/>
              </a:solidFill>
              <a:latin typeface="Arial"/>
              <a:ea typeface="Arial"/>
              <a:cs typeface="Arial"/>
              <a:sym typeface="Arial"/>
            </a:endParaRPr>
          </a:p>
        </p:txBody>
      </p:sp>
      <p:sp>
        <p:nvSpPr>
          <p:cNvPr id="399" name="Google Shape;399;gadd317ae2b_0_201"/>
          <p:cNvSpPr/>
          <p:nvPr/>
        </p:nvSpPr>
        <p:spPr>
          <a:xfrm>
            <a:off x="3437640" y="3684480"/>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Explain the tables in your</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own words</a:t>
            </a:r>
            <a:endParaRPr b="0" i="0" sz="1400" u="none" cap="none" strike="noStrike">
              <a:solidFill>
                <a:schemeClr val="accent2"/>
              </a:solidFill>
              <a:latin typeface="Arial"/>
              <a:ea typeface="Arial"/>
              <a:cs typeface="Arial"/>
              <a:sym typeface="Arial"/>
            </a:endParaRPr>
          </a:p>
        </p:txBody>
      </p:sp>
      <p:sp>
        <p:nvSpPr>
          <p:cNvPr id="400" name="Google Shape;400;gadd317ae2b_0_201"/>
          <p:cNvSpPr/>
          <p:nvPr/>
        </p:nvSpPr>
        <p:spPr>
          <a:xfrm>
            <a:off x="3356273" y="3514123"/>
            <a:ext cx="455058" cy="72900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g13694941206_0_16"/>
          <p:cNvPicPr preferRelativeResize="0"/>
          <p:nvPr/>
        </p:nvPicPr>
        <p:blipFill rotWithShape="1">
          <a:blip r:embed="rId3">
            <a:alphaModFix/>
          </a:blip>
          <a:srcRect b="0" l="0" r="0" t="0"/>
          <a:stretch/>
        </p:blipFill>
        <p:spPr>
          <a:xfrm>
            <a:off x="-2880" y="0"/>
            <a:ext cx="12196075" cy="6855842"/>
          </a:xfrm>
          <a:prstGeom prst="rect">
            <a:avLst/>
          </a:prstGeom>
          <a:noFill/>
          <a:ln>
            <a:noFill/>
          </a:ln>
        </p:spPr>
      </p:pic>
      <p:sp>
        <p:nvSpPr>
          <p:cNvPr id="406" name="Google Shape;406;g13694941206_0_16"/>
          <p:cNvSpPr/>
          <p:nvPr/>
        </p:nvSpPr>
        <p:spPr>
          <a:xfrm>
            <a:off x="265329" y="376925"/>
            <a:ext cx="5883300" cy="42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Third path minimizing d = ???</a:t>
            </a:r>
            <a:endParaRPr b="0" i="0" sz="2200" u="none" cap="none" strike="noStrike">
              <a:solidFill>
                <a:srgbClr val="000000"/>
              </a:solidFill>
              <a:latin typeface="Arial"/>
              <a:ea typeface="Arial"/>
              <a:cs typeface="Arial"/>
              <a:sym typeface="Arial"/>
            </a:endParaRPr>
          </a:p>
        </p:txBody>
      </p:sp>
      <p:sp>
        <p:nvSpPr>
          <p:cNvPr id="407" name="Google Shape;407;g13694941206_0_16"/>
          <p:cNvSpPr/>
          <p:nvPr/>
        </p:nvSpPr>
        <p:spPr>
          <a:xfrm flipH="1" rot="10800000">
            <a:off x="3356267" y="269947"/>
            <a:ext cx="1300860" cy="61992"/>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
        <p:nvSpPr>
          <p:cNvPr id="408" name="Google Shape;408;g13694941206_0_16"/>
          <p:cNvSpPr/>
          <p:nvPr/>
        </p:nvSpPr>
        <p:spPr>
          <a:xfrm>
            <a:off x="4606280" y="70200"/>
            <a:ext cx="2402700" cy="30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Keep this title</a:t>
            </a:r>
            <a:endParaRPr b="0" i="0" sz="1400" u="none" cap="none" strike="noStrike">
              <a:solidFill>
                <a:schemeClr val="accent2"/>
              </a:solidFill>
              <a:latin typeface="Arial"/>
              <a:ea typeface="Arial"/>
              <a:cs typeface="Arial"/>
              <a:sym typeface="Arial"/>
            </a:endParaRPr>
          </a:p>
        </p:txBody>
      </p:sp>
      <p:sp>
        <p:nvSpPr>
          <p:cNvPr id="409" name="Google Shape;409;g13694941206_0_16"/>
          <p:cNvSpPr/>
          <p:nvPr/>
        </p:nvSpPr>
        <p:spPr>
          <a:xfrm>
            <a:off x="5015760" y="762000"/>
            <a:ext cx="3425400" cy="729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Create the table in Powerpoint. Do not copy pixelated screenshots of the white paper, please.</a:t>
            </a:r>
            <a:endParaRPr b="0" i="0" sz="1400" u="none" cap="none" strike="noStrike">
              <a:solidFill>
                <a:schemeClr val="accent2"/>
              </a:solidFill>
              <a:latin typeface="Arial"/>
              <a:ea typeface="Arial"/>
              <a:cs typeface="Arial"/>
              <a:sym typeface="Arial"/>
            </a:endParaRPr>
          </a:p>
        </p:txBody>
      </p:sp>
      <p:sp>
        <p:nvSpPr>
          <p:cNvPr id="410" name="Google Shape;410;g13694941206_0_16"/>
          <p:cNvSpPr/>
          <p:nvPr/>
        </p:nvSpPr>
        <p:spPr>
          <a:xfrm flipH="1" rot="10800000">
            <a:off x="4491000" y="1022220"/>
            <a:ext cx="602262" cy="460728"/>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graphicFrame>
        <p:nvGraphicFramePr>
          <p:cNvPr id="411" name="Google Shape;411;g13694941206_0_16"/>
          <p:cNvGraphicFramePr/>
          <p:nvPr/>
        </p:nvGraphicFramePr>
        <p:xfrm>
          <a:off x="333820" y="1499040"/>
          <a:ext cx="3000000" cy="3000000"/>
        </p:xfrm>
        <a:graphic>
          <a:graphicData uri="http://schemas.openxmlformats.org/drawingml/2006/table">
            <a:tbl>
              <a:tblPr>
                <a:noFill/>
                <a:tableStyleId>{6AE14788-8E30-4C6D-8B4F-72BFB00EB405}</a:tableStyleId>
              </a:tblPr>
              <a:tblGrid>
                <a:gridCol w="2852000"/>
                <a:gridCol w="3225850"/>
                <a:gridCol w="1540850"/>
                <a:gridCol w="3691900"/>
              </a:tblGrid>
              <a:tr h="739200">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001E33"/>
                          </a:solidFill>
                        </a:rPr>
                        <a:t>Origin</a:t>
                      </a:r>
                      <a:endParaRPr b="1" sz="2200" u="none" cap="none" strike="noStrike">
                        <a:solidFill>
                          <a:srgbClr val="001E33"/>
                        </a:solidFill>
                      </a:endParaRPr>
                    </a:p>
                  </a:txBody>
                  <a:tcPr marT="91425" marB="91425" marR="91425" marL="91425">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2200" u="none" cap="none" strike="noStrike">
                          <a:solidFill>
                            <a:srgbClr val="001E33"/>
                          </a:solidFill>
                        </a:rPr>
                        <a:t>Destination</a:t>
                      </a:r>
                      <a:endParaRPr b="1" sz="2200" u="none" cap="none" strike="noStrike">
                        <a:solidFill>
                          <a:srgbClr val="001E33"/>
                        </a:solidFill>
                      </a:endParaRPr>
                    </a:p>
                  </a:txBody>
                  <a:tcPr marT="91425" marB="91425" marR="91425" marL="91425">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2200" u="none" cap="none" strike="noStrike">
                          <a:solidFill>
                            <a:srgbClr val="001E33"/>
                          </a:solidFill>
                        </a:rPr>
                        <a:t>Distance (meters)</a:t>
                      </a:r>
                      <a:endParaRPr b="0" sz="2200" u="none" cap="none" strike="noStrike">
                        <a:solidFill>
                          <a:srgbClr val="001E33"/>
                        </a:solidFill>
                        <a:latin typeface="Arial"/>
                        <a:ea typeface="Arial"/>
                        <a:cs typeface="Arial"/>
                        <a:sym typeface="Aria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001E33"/>
                          </a:solidFill>
                        </a:rPr>
                        <a:t>Risk of harassment </a:t>
                      </a:r>
                      <a:br>
                        <a:rPr b="1" lang="en-US" sz="2200" u="none" cap="none" strike="noStrike">
                          <a:solidFill>
                            <a:srgbClr val="001E33"/>
                          </a:solidFill>
                        </a:rPr>
                      </a:br>
                      <a:r>
                        <a:rPr b="1" lang="en-US" sz="2200" u="none" cap="none" strike="noStrike">
                          <a:solidFill>
                            <a:srgbClr val="001E33"/>
                          </a:solidFill>
                        </a:rPr>
                        <a:t>(between 0 and 1)</a:t>
                      </a:r>
                      <a:endParaRPr b="1" sz="2200" u="none" cap="none" strike="noStrike">
                        <a:solidFill>
                          <a:srgbClr val="001E33"/>
                        </a:solidFil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accent4"/>
                    </a:solidFill>
                  </a:tcPr>
                </a:tc>
              </a:tr>
              <a:tr h="71965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1E33"/>
                          </a:solidFill>
                        </a:rPr>
                        <a:t>EAFIT University</a:t>
                      </a:r>
                      <a:endParaRPr sz="2200" u="none" cap="none" strike="noStrike">
                        <a:solidFill>
                          <a:srgbClr val="001E33"/>
                        </a:solidFil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2200" u="none" cap="none" strike="noStrike">
                          <a:solidFill>
                            <a:srgbClr val="001E33"/>
                          </a:solidFill>
                        </a:rPr>
                        <a:t>National University</a:t>
                      </a:r>
                      <a:endParaRPr b="0" sz="2200" u="none" cap="none" strike="noStrike">
                        <a:solidFill>
                          <a:srgbClr val="001E33"/>
                        </a:solidFill>
                        <a:latin typeface="Arial"/>
                        <a:ea typeface="Arial"/>
                        <a:cs typeface="Arial"/>
                        <a:sym typeface="Aria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2200" u="none" cap="none" strike="noStrike">
                          <a:solidFill>
                            <a:srgbClr val="001E33"/>
                          </a:solidFill>
                        </a:rPr>
                        <a:t>??</a:t>
                      </a:r>
                      <a:endParaRPr b="0" sz="2200" u="none" cap="none" strike="noStrike">
                        <a:solidFill>
                          <a:srgbClr val="001E33"/>
                        </a:solidFill>
                        <a:latin typeface="Arial"/>
                        <a:ea typeface="Arial"/>
                        <a:cs typeface="Arial"/>
                        <a:sym typeface="Aria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1E33"/>
                          </a:solidFill>
                        </a:rPr>
                        <a:t>??</a:t>
                      </a:r>
                      <a:endParaRPr sz="2200" u="none" cap="none" strike="noStrike">
                        <a:solidFill>
                          <a:srgbClr val="001E33"/>
                        </a:solidFill>
                      </a:endParaRPr>
                    </a:p>
                  </a:txBody>
                  <a:tcPr marT="45725" marB="45725" marR="90000" marL="90000">
                    <a:lnL cap="flat" cmpd="sng" w="9525">
                      <a:solidFill>
                        <a:srgbClr val="001E33"/>
                      </a:solidFill>
                      <a:prstDash val="solid"/>
                      <a:round/>
                      <a:headEnd len="sm" w="sm" type="none"/>
                      <a:tailEnd len="sm" w="sm" type="none"/>
                    </a:lnL>
                    <a:lnR cap="flat" cmpd="sng" w="9525">
                      <a:solidFill>
                        <a:srgbClr val="001E33"/>
                      </a:solidFill>
                      <a:prstDash val="solid"/>
                      <a:round/>
                      <a:headEnd len="sm" w="sm" type="none"/>
                      <a:tailEnd len="sm" w="sm" type="none"/>
                    </a:lnR>
                    <a:lnT cap="flat" cmpd="sng" w="9525">
                      <a:solidFill>
                        <a:srgbClr val="001E33"/>
                      </a:solidFill>
                      <a:prstDash val="solid"/>
                      <a:round/>
                      <a:headEnd len="sm" w="sm" type="none"/>
                      <a:tailEnd len="sm" w="sm" type="none"/>
                    </a:lnT>
                    <a:lnB cap="flat" cmpd="sng" w="9525">
                      <a:solidFill>
                        <a:srgbClr val="001E33"/>
                      </a:solidFill>
                      <a:prstDash val="solid"/>
                      <a:round/>
                      <a:headEnd len="sm" w="sm" type="none"/>
                      <a:tailEnd len="sm" w="sm" type="none"/>
                    </a:lnB>
                    <a:solidFill>
                      <a:schemeClr val="lt2"/>
                    </a:solidFill>
                  </a:tcPr>
                </a:tc>
              </a:tr>
            </a:tbl>
          </a:graphicData>
        </a:graphic>
      </p:graphicFrame>
      <p:sp>
        <p:nvSpPr>
          <p:cNvPr id="412" name="Google Shape;412;g13694941206_0_16"/>
          <p:cNvSpPr/>
          <p:nvPr/>
        </p:nvSpPr>
        <p:spPr>
          <a:xfrm>
            <a:off x="8229600" y="124200"/>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Complete this slide</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For the third installment</a:t>
            </a:r>
            <a:endParaRPr b="0" i="0" sz="1400" u="none" cap="none" strike="noStrike">
              <a:solidFill>
                <a:schemeClr val="accent2"/>
              </a:solidFill>
              <a:latin typeface="Arial"/>
              <a:ea typeface="Arial"/>
              <a:cs typeface="Arial"/>
              <a:sym typeface="Arial"/>
            </a:endParaRPr>
          </a:p>
        </p:txBody>
      </p:sp>
      <p:sp>
        <p:nvSpPr>
          <p:cNvPr id="413" name="Google Shape;413;g13694941206_0_16"/>
          <p:cNvSpPr/>
          <p:nvPr/>
        </p:nvSpPr>
        <p:spPr>
          <a:xfrm>
            <a:off x="548240" y="959495"/>
            <a:ext cx="21147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Do NOT use red on the slides.</a:t>
            </a:r>
            <a:endParaRPr b="0" i="0" sz="1400" u="none" cap="none" strike="noStrike">
              <a:solidFill>
                <a:schemeClr val="accent2"/>
              </a:solidFill>
              <a:latin typeface="Arial"/>
              <a:ea typeface="Arial"/>
              <a:cs typeface="Arial"/>
              <a:sym typeface="Arial"/>
            </a:endParaRPr>
          </a:p>
        </p:txBody>
      </p:sp>
      <p:sp>
        <p:nvSpPr>
          <p:cNvPr id="414" name="Google Shape;414;g13694941206_0_16"/>
          <p:cNvSpPr txBox="1"/>
          <p:nvPr/>
        </p:nvSpPr>
        <p:spPr>
          <a:xfrm>
            <a:off x="6707225" y="6014975"/>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The font size must be at least 22 points.</a:t>
            </a:r>
            <a:endParaRPr b="1" i="0" sz="1400" u="none" cap="none" strike="noStrike">
              <a:solidFill>
                <a:schemeClr val="accent2"/>
              </a:solidFill>
              <a:latin typeface="Arial"/>
              <a:ea typeface="Arial"/>
              <a:cs typeface="Arial"/>
              <a:sym typeface="Arial"/>
            </a:endParaRPr>
          </a:p>
        </p:txBody>
      </p:sp>
      <p:sp>
        <p:nvSpPr>
          <p:cNvPr id="415" name="Google Shape;415;g13694941206_0_16"/>
          <p:cNvSpPr/>
          <p:nvPr/>
        </p:nvSpPr>
        <p:spPr>
          <a:xfrm>
            <a:off x="356050" y="3106325"/>
            <a:ext cx="11175000" cy="942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rgbClr val="001E33"/>
                </a:solidFill>
                <a:latin typeface="Arial"/>
                <a:ea typeface="Arial"/>
                <a:cs typeface="Arial"/>
                <a:sym typeface="Arial"/>
              </a:rPr>
              <a:t>Distance and risk of harassment for the path that minimizes d = ??. Execution time of ?? seconds.</a:t>
            </a:r>
            <a:endParaRPr b="0" i="1" sz="2200" u="none" cap="none" strike="noStrike">
              <a:solidFill>
                <a:srgbClr val="000000"/>
              </a:solidFill>
              <a:latin typeface="Arial"/>
              <a:ea typeface="Arial"/>
              <a:cs typeface="Arial"/>
              <a:sym typeface="Arial"/>
            </a:endParaRPr>
          </a:p>
        </p:txBody>
      </p:sp>
      <p:sp>
        <p:nvSpPr>
          <p:cNvPr id="416" name="Google Shape;416;g13694941206_0_16"/>
          <p:cNvSpPr/>
          <p:nvPr/>
        </p:nvSpPr>
        <p:spPr>
          <a:xfrm>
            <a:off x="3437640" y="3684480"/>
            <a:ext cx="2932500" cy="51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Explain the tables in your</a:t>
            </a:r>
            <a:endParaRPr b="0" i="0" sz="14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accent2"/>
                </a:solidFill>
                <a:latin typeface="Arial"/>
                <a:ea typeface="Arial"/>
                <a:cs typeface="Arial"/>
                <a:sym typeface="Arial"/>
              </a:rPr>
              <a:t>own words</a:t>
            </a:r>
            <a:endParaRPr b="0" i="0" sz="1400" u="none" cap="none" strike="noStrike">
              <a:solidFill>
                <a:schemeClr val="accent2"/>
              </a:solidFill>
              <a:latin typeface="Arial"/>
              <a:ea typeface="Arial"/>
              <a:cs typeface="Arial"/>
              <a:sym typeface="Arial"/>
            </a:endParaRPr>
          </a:p>
        </p:txBody>
      </p:sp>
      <p:sp>
        <p:nvSpPr>
          <p:cNvPr id="417" name="Google Shape;417;g13694941206_0_16"/>
          <p:cNvSpPr/>
          <p:nvPr/>
        </p:nvSpPr>
        <p:spPr>
          <a:xfrm>
            <a:off x="3356273" y="3514123"/>
            <a:ext cx="455058" cy="729000"/>
          </a:xfrm>
          <a:custGeom>
            <a:rect b="b" l="l" r="r" t="t"/>
            <a:pathLst>
              <a:path extrusionOk="0" h="21600" w="21600">
                <a:moveTo>
                  <a:pt x="0" y="0"/>
                </a:moveTo>
                <a:lnTo>
                  <a:pt x="21600" y="21600"/>
                </a:lnTo>
              </a:path>
            </a:pathLst>
          </a:custGeom>
          <a:noFill/>
          <a:ln cap="flat" cmpd="sng" w="76300">
            <a:solidFill>
              <a:schemeClr val="accent2"/>
            </a:solidFill>
            <a:prstDash val="solid"/>
            <a:round/>
            <a:headEnd len="sm" w="sm" type="none"/>
            <a:tailEnd len="med" w="med" type="triangle"/>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