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6858000" cx="12192000"/>
  <p:notesSz cx="7772400" cy="10058400"/>
  <p:embeddedFontLst>
    <p:embeddedFont>
      <p:font typeface="Fira Sans Extra Condense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hW1P6JIqx8DD3rXqODyHuTukK0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37583F-BA25-485B-AF93-03D8D4629FEE}">
  <a:tblStyle styleId="{E437583F-BA25-485B-AF93-03D8D4629FE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FiraSansExtraCondensed-regular.fntdata"/><Relationship Id="rId21" Type="http://schemas.openxmlformats.org/officeDocument/2006/relationships/slide" Target="slides/slide14.xml"/><Relationship Id="rId24" Type="http://schemas.openxmlformats.org/officeDocument/2006/relationships/font" Target="fonts/FiraSansExtraCondensed-italic.fntdata"/><Relationship Id="rId23" Type="http://schemas.openxmlformats.org/officeDocument/2006/relationships/font" Target="fonts/FiraSansExtraCondense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customschemas.google.com/relationships/presentationmetadata" Target="metadata"/><Relationship Id="rId25" Type="http://schemas.openxmlformats.org/officeDocument/2006/relationships/font" Target="fonts/FiraSansExtraCondensed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3694941206_0_3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0" name="Google Shape;420;g13694941206_0_3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066244c191_0_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433" name="Google Shape;433;g1066244c191_0_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066244c191_0_13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498" name="Google Shape;498;g1066244c191_0_13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3" name="Google Shape;563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dd317ae2b_0_117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600" lIns="102600" spcFirstLastPara="1" rIns="102600" wrap="square" tIns="102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588" name="Google Shape;588;gadd317ae2b_0_117:notes"/>
          <p:cNvSpPr/>
          <p:nvPr>
            <p:ph idx="2" type="sldImg"/>
          </p:nvPr>
        </p:nvSpPr>
        <p:spPr>
          <a:xfrm>
            <a:off x="1295655" y="754380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5e9140ba5_0_3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g105e9140ba5_0_3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3" name="Google Shape;323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7" name="Google Shape;347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694941206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9" name="Google Shape;369;g13694941206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add317ae2b_0_20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6" name="Google Shape;386;gadd317ae2b_0_20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3694941206_0_1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3" name="Google Shape;403;g13694941206_0_1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9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9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1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1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1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1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1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9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0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0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0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0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0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add317ae2b_0_1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add317ae2b_0_13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add317ae2b_0_13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add317ae2b_0_1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add317ae2b_0_12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5" name="Google Shape;125;gadd317ae2b_0_12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add317ae2b_0_1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add317ae2b_0_1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add317ae2b_0_14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1" name="Google Shape;131;gadd317ae2b_0_14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add317ae2b_0_1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add317ae2b_0_1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add317ae2b_0_14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gadd317ae2b_0_14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gadd317ae2b_0_1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add317ae2b_0_14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add317ae2b_0_1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add317ae2b_0_154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4" name="Google Shape;144;gadd317ae2b_0_154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gadd317ae2b_0_154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6" name="Google Shape;146;gadd317ae2b_0_154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gadd317ae2b_0_15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add317ae2b_0_1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add317ae2b_0_1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add317ae2b_0_16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add317ae2b_0_16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add317ae2b_0_16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add317ae2b_0_16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add317ae2b_0_1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gadd317ae2b_0_172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62" name="Google Shape;162;gadd317ae2b_0_172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3" name="Google Shape;163;gadd317ae2b_0_17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gadd317ae2b_0_17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gadd317ae2b_0_17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gadd317ae2b_0_179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gadd317ae2b_0_179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0" name="Google Shape;170;gadd317ae2b_0_17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gadd317ae2b_0_17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gadd317ae2b_0_17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gadd317ae2b_0_186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gadd317ae2b_0_18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add317ae2b_0_18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gadd317ae2b_0_18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gadd317ae2b_0_19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gadd317ae2b_0_19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gadd317ae2b_0_19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gadd317ae2b_0_19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7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gadd317ae2b_0_1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gadd317ae2b_0_1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gadd317ae2b_0_1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gadd317ae2b_0_1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image" Target="../media/image5.png"/><Relationship Id="rId6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301989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b="0" l="0" r="0"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45720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MISMO TÍTULO QUE UTILIZÓ EN EL INFORME TÉCNICO VA AQUÍ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7499160" y="11430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Utilice el mismo título que en el informe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 flipH="1" rot="10800000">
            <a:off x="6732350" y="1475135"/>
            <a:ext cx="800658" cy="7638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95" name="Google Shape;195;p1"/>
          <p:cNvSpPr/>
          <p:nvPr/>
        </p:nvSpPr>
        <p:spPr>
          <a:xfrm flipH="1" rot="10800000">
            <a:off x="4292075" y="947310"/>
            <a:ext cx="800658" cy="7638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96" name="Google Shape;196;p1"/>
          <p:cNvSpPr/>
          <p:nvPr/>
        </p:nvSpPr>
        <p:spPr>
          <a:xfrm>
            <a:off x="4703260" y="50087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Puede cambiar esta fotografía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g13694941206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75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g13694941206_0_38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FFFFFF"/>
                </a:solidFill>
              </a:rPr>
              <a:t>Comparación visual de los tres caminos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13694941206_0_38"/>
          <p:cNvSpPr/>
          <p:nvPr/>
        </p:nvSpPr>
        <p:spPr>
          <a:xfrm flipH="1" rot="10800000">
            <a:off x="3356267" y="269947"/>
            <a:ext cx="1300860" cy="619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25" name="Google Shape;425;g13694941206_0_38"/>
          <p:cNvSpPr/>
          <p:nvPr/>
        </p:nvSpPr>
        <p:spPr>
          <a:xfrm>
            <a:off x="46062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13694941206_0_38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13694941206_0_38"/>
          <p:cNvSpPr/>
          <p:nvPr/>
        </p:nvSpPr>
        <p:spPr>
          <a:xfrm>
            <a:off x="265315" y="611457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13694941206_0_38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g13694941206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1475" y="917335"/>
            <a:ext cx="9529050" cy="48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13694941206_0_38"/>
          <p:cNvSpPr/>
          <p:nvPr/>
        </p:nvSpPr>
        <p:spPr>
          <a:xfrm>
            <a:off x="0" y="1659575"/>
            <a:ext cx="1300800" cy="3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US">
                <a:solidFill>
                  <a:schemeClr val="accent2"/>
                </a:solidFill>
              </a:rPr>
              <a:t>Utiliza una librería para dibujar el mapa y en el mapa grafica los tres caminos entre Eafit y Universidad Nacional. Por ejemplo, utiliza geopandas, pydeck o google maps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g1066244c191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g1066244c191_0_1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Direcciones de trabajo futuras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1066244c191_0_1"/>
          <p:cNvSpPr/>
          <p:nvPr/>
        </p:nvSpPr>
        <p:spPr>
          <a:xfrm>
            <a:off x="859448" y="1291400"/>
            <a:ext cx="1993200" cy="4230000"/>
          </a:xfrm>
          <a:prstGeom prst="roundRect">
            <a:avLst>
              <a:gd fmla="val 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1066244c191_0_1"/>
          <p:cNvSpPr/>
          <p:nvPr/>
        </p:nvSpPr>
        <p:spPr>
          <a:xfrm>
            <a:off x="9488921" y="1291400"/>
            <a:ext cx="1993200" cy="4230000"/>
          </a:xfrm>
          <a:prstGeom prst="roundRect">
            <a:avLst>
              <a:gd fmla="val 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1066244c191_0_1"/>
          <p:cNvSpPr/>
          <p:nvPr/>
        </p:nvSpPr>
        <p:spPr>
          <a:xfrm>
            <a:off x="3812548" y="1291400"/>
            <a:ext cx="1993200" cy="4230000"/>
          </a:xfrm>
          <a:prstGeom prst="roundRect">
            <a:avLst>
              <a:gd fmla="val 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1066244c191_0_1"/>
          <p:cNvSpPr/>
          <p:nvPr/>
        </p:nvSpPr>
        <p:spPr>
          <a:xfrm>
            <a:off x="6632743" y="1286300"/>
            <a:ext cx="1993200" cy="4230000"/>
          </a:xfrm>
          <a:prstGeom prst="roundRect">
            <a:avLst>
              <a:gd fmla="val 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1066244c191_0_1"/>
          <p:cNvSpPr/>
          <p:nvPr/>
        </p:nvSpPr>
        <p:spPr>
          <a:xfrm>
            <a:off x="9488720" y="1291400"/>
            <a:ext cx="1809900" cy="587400"/>
          </a:xfrm>
          <a:prstGeom prst="homePlate">
            <a:avLst>
              <a:gd fmla="val 40073" name="adj"/>
            </a:avLst>
          </a:prstGeom>
          <a:solidFill>
            <a:srgbClr val="00AA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1066244c191_0_1"/>
          <p:cNvSpPr/>
          <p:nvPr/>
        </p:nvSpPr>
        <p:spPr>
          <a:xfrm>
            <a:off x="6630898" y="1286300"/>
            <a:ext cx="1809900" cy="587400"/>
          </a:xfrm>
          <a:prstGeom prst="homePlate">
            <a:avLst>
              <a:gd fmla="val 40073" name="adj"/>
            </a:avLst>
          </a:prstGeom>
          <a:solidFill>
            <a:srgbClr val="48AC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1066244c191_0_1"/>
          <p:cNvSpPr/>
          <p:nvPr/>
        </p:nvSpPr>
        <p:spPr>
          <a:xfrm>
            <a:off x="3811772" y="1291400"/>
            <a:ext cx="1809900" cy="587400"/>
          </a:xfrm>
          <a:prstGeom prst="homePlate">
            <a:avLst>
              <a:gd fmla="val 40073" name="adj"/>
            </a:avLst>
          </a:prstGeom>
          <a:solidFill>
            <a:srgbClr val="00AA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1066244c191_0_1"/>
          <p:cNvSpPr/>
          <p:nvPr/>
        </p:nvSpPr>
        <p:spPr>
          <a:xfrm>
            <a:off x="859046" y="1291400"/>
            <a:ext cx="1809900" cy="587400"/>
          </a:xfrm>
          <a:prstGeom prst="homePlate">
            <a:avLst>
              <a:gd fmla="val 40073" name="adj"/>
            </a:avLst>
          </a:prstGeom>
          <a:solidFill>
            <a:srgbClr val="48AC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1066244c191_0_1"/>
          <p:cNvSpPr/>
          <p:nvPr/>
        </p:nvSpPr>
        <p:spPr>
          <a:xfrm>
            <a:off x="6649700" y="13286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Estadística 2</a:t>
            </a:r>
            <a:endParaRPr b="1" i="0" sz="22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6" name="Google Shape;446;g1066244c191_0_1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Optimización 1</a:t>
            </a:r>
            <a:endParaRPr b="1" i="0" sz="22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7" name="Google Shape;447;g1066244c191_0_1"/>
          <p:cNvSpPr/>
          <p:nvPr/>
        </p:nvSpPr>
        <p:spPr>
          <a:xfrm>
            <a:off x="810150" y="1333775"/>
            <a:ext cx="1582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Probabilidad</a:t>
            </a:r>
            <a:endParaRPr b="1" i="0" sz="22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8" name="Google Shape;448;g1066244c191_0_1"/>
          <p:cNvSpPr/>
          <p:nvPr/>
        </p:nvSpPr>
        <p:spPr>
          <a:xfrm>
            <a:off x="9495625" y="1333775"/>
            <a:ext cx="16437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 &amp; S 4</a:t>
            </a:r>
            <a:endParaRPr b="1" i="0" sz="22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49" name="Google Shape;449;g1066244c191_0_1"/>
          <p:cNvGrpSpPr/>
          <p:nvPr/>
        </p:nvGrpSpPr>
        <p:grpSpPr>
          <a:xfrm>
            <a:off x="7016850" y="2306088"/>
            <a:ext cx="1088700" cy="830400"/>
            <a:chOff x="368350" y="2234988"/>
            <a:chExt cx="1088700" cy="830400"/>
          </a:xfrm>
        </p:grpSpPr>
        <p:sp>
          <p:nvSpPr>
            <p:cNvPr id="450" name="Google Shape;450;g1066244c191_0_1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Estimaciones de riesgo MV</a:t>
              </a:r>
              <a:endParaRPr b="1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1" name="Google Shape;451;g1066244c191_0_1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2" name="Google Shape;452;g1066244c191_0_1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3" name="Google Shape;453;g1066244c191_0_1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4" name="Google Shape;454;g1066244c191_0_1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5" name="Google Shape;455;g1066244c191_0_1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6" name="Google Shape;456;g1066244c191_0_1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57" name="Google Shape;457;g1066244c191_0_1"/>
          <p:cNvGrpSpPr/>
          <p:nvPr/>
        </p:nvGrpSpPr>
        <p:grpSpPr>
          <a:xfrm>
            <a:off x="4216100" y="2367863"/>
            <a:ext cx="1088700" cy="830400"/>
            <a:chOff x="673150" y="2539788"/>
            <a:chExt cx="1088700" cy="830400"/>
          </a:xfrm>
        </p:grpSpPr>
        <p:sp>
          <p:nvSpPr>
            <p:cNvPr id="458" name="Google Shape;458;g1066244c191_0_1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Otimización </a:t>
              </a:r>
              <a:r>
                <a:rPr b="1" i="0" lang="en-US" sz="14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Bi objetivo</a:t>
              </a:r>
              <a:endParaRPr b="1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9" name="Google Shape;459;g1066244c191_0_1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0" name="Google Shape;460;g1066244c191_0_1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1" name="Google Shape;461;g1066244c191_0_1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2" name="Google Shape;462;g1066244c191_0_1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3" name="Google Shape;463;g1066244c191_0_1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4" name="Google Shape;464;g1066244c191_0_1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65" name="Google Shape;465;g1066244c191_0_1"/>
          <p:cNvGrpSpPr/>
          <p:nvPr/>
        </p:nvGrpSpPr>
        <p:grpSpPr>
          <a:xfrm>
            <a:off x="1242275" y="2378663"/>
            <a:ext cx="1088700" cy="830400"/>
            <a:chOff x="673150" y="2539788"/>
            <a:chExt cx="1088700" cy="830400"/>
          </a:xfrm>
        </p:grpSpPr>
        <p:sp>
          <p:nvSpPr>
            <p:cNvPr id="466" name="Google Shape;466;g1066244c191_0_1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3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Otras estimaciones de riesgo</a:t>
              </a:r>
              <a:endParaRPr b="1" i="0" sz="13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7" name="Google Shape;467;g1066244c191_0_1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8" name="Google Shape;468;g1066244c191_0_1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9" name="Google Shape;469;g1066244c191_0_1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0" name="Google Shape;470;g1066244c191_0_1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1" name="Google Shape;471;g1066244c191_0_1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2" name="Google Shape;472;g1066244c191_0_1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73" name="Google Shape;473;g1066244c191_0_1"/>
          <p:cNvGrpSpPr/>
          <p:nvPr/>
        </p:nvGrpSpPr>
        <p:grpSpPr>
          <a:xfrm>
            <a:off x="9836250" y="2306088"/>
            <a:ext cx="1088700" cy="830400"/>
            <a:chOff x="368350" y="2234988"/>
            <a:chExt cx="1088700" cy="830400"/>
          </a:xfrm>
        </p:grpSpPr>
        <p:sp>
          <p:nvSpPr>
            <p:cNvPr id="474" name="Google Shape;474;g1066244c191_0_1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Estimación de Tráfico</a:t>
              </a:r>
              <a:endParaRPr b="1" i="0" sz="16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5" name="Google Shape;475;g1066244c191_0_1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6" name="Google Shape;476;g1066244c191_0_1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7" name="Google Shape;477;g1066244c191_0_1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8" name="Google Shape;478;g1066244c191_0_1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9" name="Google Shape;479;g1066244c191_0_1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0" name="Google Shape;480;g1066244c191_0_1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81" name="Google Shape;481;g1066244c191_0_1"/>
          <p:cNvSpPr/>
          <p:nvPr/>
        </p:nvSpPr>
        <p:spPr>
          <a:xfrm flipH="1" rot="10800000">
            <a:off x="4819328" y="514742"/>
            <a:ext cx="826794" cy="457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82" name="Google Shape;482;g1066244c191_0_1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1066244c191_0_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1066244c191_0_1"/>
          <p:cNvSpPr/>
          <p:nvPr/>
        </p:nvSpPr>
        <p:spPr>
          <a:xfrm>
            <a:off x="265315" y="80232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1066244c191_0_1"/>
          <p:cNvSpPr txBox="1"/>
          <p:nvPr/>
        </p:nvSpPr>
        <p:spPr>
          <a:xfrm>
            <a:off x="2745075" y="6052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1066244c191_0_1"/>
          <p:cNvSpPr/>
          <p:nvPr/>
        </p:nvSpPr>
        <p:spPr>
          <a:xfrm>
            <a:off x="7457802" y="594958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Puede añadir, eliminar o cambiar algunas direcciones de trabajo futuras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1066244c191_0_1"/>
          <p:cNvSpPr/>
          <p:nvPr/>
        </p:nvSpPr>
        <p:spPr>
          <a:xfrm>
            <a:off x="-141598" y="4099808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Eliminar esto</a:t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estudia </a:t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Ingeniería de</a:t>
            </a:r>
            <a:b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sistemas</a:t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1066244c191_0_1"/>
          <p:cNvSpPr/>
          <p:nvPr/>
        </p:nvSpPr>
        <p:spPr>
          <a:xfrm>
            <a:off x="5646138" y="802325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nombra los cursos en los que podrías seguir trabajando en este proyecto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1066244c191_0_1"/>
          <p:cNvSpPr/>
          <p:nvPr/>
        </p:nvSpPr>
        <p:spPr>
          <a:xfrm flipH="1" rot="10800000">
            <a:off x="5050475" y="1024007"/>
            <a:ext cx="811836" cy="2944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90" name="Google Shape;490;g1066244c191_0_1"/>
          <p:cNvSpPr/>
          <p:nvPr/>
        </p:nvSpPr>
        <p:spPr>
          <a:xfrm rot="10800000">
            <a:off x="10334499" y="947808"/>
            <a:ext cx="806652" cy="43264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91" name="Google Shape;491;g1066244c191_0_1"/>
          <p:cNvSpPr/>
          <p:nvPr/>
        </p:nvSpPr>
        <p:spPr>
          <a:xfrm rot="-3788704">
            <a:off x="8003177" y="1401254"/>
            <a:ext cx="806653" cy="4326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92" name="Google Shape;492;g1066244c191_0_1"/>
          <p:cNvSpPr/>
          <p:nvPr/>
        </p:nvSpPr>
        <p:spPr>
          <a:xfrm>
            <a:off x="4407763" y="3990850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diga qué podría hacer, en los siguientes cursos, para mejorar este proyecto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1066244c191_0_1"/>
          <p:cNvSpPr/>
          <p:nvPr/>
        </p:nvSpPr>
        <p:spPr>
          <a:xfrm flipH="1" rot="5763114">
            <a:off x="4821883" y="3386199"/>
            <a:ext cx="811824" cy="2944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94" name="Google Shape;494;g1066244c191_0_1"/>
          <p:cNvSpPr/>
          <p:nvPr/>
        </p:nvSpPr>
        <p:spPr>
          <a:xfrm flipH="1" rot="5763114">
            <a:off x="7260283" y="3386199"/>
            <a:ext cx="811824" cy="2944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95" name="Google Shape;495;g1066244c191_0_1"/>
          <p:cNvSpPr/>
          <p:nvPr/>
        </p:nvSpPr>
        <p:spPr>
          <a:xfrm flipH="1" rot="9163861">
            <a:off x="8936681" y="3462420"/>
            <a:ext cx="811824" cy="29440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g1066244c191_0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g1066244c191_0_133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Direcciones de trabajo futuras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1066244c191_0_133"/>
          <p:cNvSpPr/>
          <p:nvPr/>
        </p:nvSpPr>
        <p:spPr>
          <a:xfrm>
            <a:off x="859448" y="1291400"/>
            <a:ext cx="1993200" cy="4230000"/>
          </a:xfrm>
          <a:prstGeom prst="roundRect">
            <a:avLst>
              <a:gd fmla="val 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1066244c191_0_133"/>
          <p:cNvSpPr/>
          <p:nvPr/>
        </p:nvSpPr>
        <p:spPr>
          <a:xfrm>
            <a:off x="9488921" y="1291400"/>
            <a:ext cx="1993200" cy="4230000"/>
          </a:xfrm>
          <a:prstGeom prst="roundRect">
            <a:avLst>
              <a:gd fmla="val 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1066244c191_0_133"/>
          <p:cNvSpPr/>
          <p:nvPr/>
        </p:nvSpPr>
        <p:spPr>
          <a:xfrm>
            <a:off x="3812548" y="1291400"/>
            <a:ext cx="1993200" cy="4230000"/>
          </a:xfrm>
          <a:prstGeom prst="roundRect">
            <a:avLst>
              <a:gd fmla="val 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1066244c191_0_133"/>
          <p:cNvSpPr/>
          <p:nvPr/>
        </p:nvSpPr>
        <p:spPr>
          <a:xfrm>
            <a:off x="6632743" y="1286300"/>
            <a:ext cx="1993200" cy="4230000"/>
          </a:xfrm>
          <a:prstGeom prst="roundRect">
            <a:avLst>
              <a:gd fmla="val 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1066244c191_0_133"/>
          <p:cNvSpPr/>
          <p:nvPr/>
        </p:nvSpPr>
        <p:spPr>
          <a:xfrm>
            <a:off x="9488720" y="1291400"/>
            <a:ext cx="1809900" cy="587400"/>
          </a:xfrm>
          <a:prstGeom prst="homePlate">
            <a:avLst>
              <a:gd fmla="val 40073" name="adj"/>
            </a:avLst>
          </a:prstGeom>
          <a:solidFill>
            <a:srgbClr val="00AA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1066244c191_0_133"/>
          <p:cNvSpPr/>
          <p:nvPr/>
        </p:nvSpPr>
        <p:spPr>
          <a:xfrm>
            <a:off x="6630898" y="1286300"/>
            <a:ext cx="1809900" cy="587400"/>
          </a:xfrm>
          <a:prstGeom prst="homePlate">
            <a:avLst>
              <a:gd fmla="val 40073" name="adj"/>
            </a:avLst>
          </a:prstGeom>
          <a:solidFill>
            <a:srgbClr val="48AC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1066244c191_0_133"/>
          <p:cNvSpPr/>
          <p:nvPr/>
        </p:nvSpPr>
        <p:spPr>
          <a:xfrm>
            <a:off x="3811772" y="1291400"/>
            <a:ext cx="1809900" cy="587400"/>
          </a:xfrm>
          <a:prstGeom prst="homePlate">
            <a:avLst>
              <a:gd fmla="val 40073" name="adj"/>
            </a:avLst>
          </a:prstGeom>
          <a:solidFill>
            <a:srgbClr val="00AA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1066244c191_0_133"/>
          <p:cNvSpPr/>
          <p:nvPr/>
        </p:nvSpPr>
        <p:spPr>
          <a:xfrm>
            <a:off x="859046" y="1291400"/>
            <a:ext cx="1809900" cy="587400"/>
          </a:xfrm>
          <a:prstGeom prst="homePlate">
            <a:avLst>
              <a:gd fmla="val 40073" name="adj"/>
            </a:avLst>
          </a:prstGeom>
          <a:solidFill>
            <a:srgbClr val="48AC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1066244c191_0_133"/>
          <p:cNvSpPr/>
          <p:nvPr/>
        </p:nvSpPr>
        <p:spPr>
          <a:xfrm>
            <a:off x="6649700" y="13286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Ing. Software </a:t>
            </a:r>
            <a:endParaRPr b="1" i="0" sz="22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1" name="Google Shape;511;g1066244c191_0_133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Proyecto 1</a:t>
            </a:r>
            <a:endParaRPr b="1" i="0" sz="22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2" name="Google Shape;512;g1066244c191_0_133"/>
          <p:cNvSpPr/>
          <p:nvPr/>
        </p:nvSpPr>
        <p:spPr>
          <a:xfrm>
            <a:off x="810150" y="1333775"/>
            <a:ext cx="1582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9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Bases de datos</a:t>
            </a:r>
            <a:endParaRPr b="1" i="0" sz="19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3" name="Google Shape;513;g1066244c191_0_133"/>
          <p:cNvSpPr/>
          <p:nvPr/>
        </p:nvSpPr>
        <p:spPr>
          <a:xfrm>
            <a:off x="9495625" y="1333775"/>
            <a:ext cx="16437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Proyecto 2</a:t>
            </a:r>
            <a:endParaRPr b="1" i="0" sz="22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4" name="Google Shape;514;g1066244c191_0_133"/>
          <p:cNvGrpSpPr/>
          <p:nvPr/>
        </p:nvGrpSpPr>
        <p:grpSpPr>
          <a:xfrm>
            <a:off x="7016850" y="2306088"/>
            <a:ext cx="1088700" cy="830400"/>
            <a:chOff x="368350" y="2234988"/>
            <a:chExt cx="1088700" cy="830400"/>
          </a:xfrm>
        </p:grpSpPr>
        <p:sp>
          <p:nvSpPr>
            <p:cNvPr id="515" name="Google Shape;515;g1066244c191_0_133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Aplicación </a:t>
              </a:r>
              <a:r>
                <a:rPr b="1" lang="en-US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móvil</a:t>
              </a:r>
              <a:endParaRPr b="1" i="0" sz="16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6" name="Google Shape;516;g1066244c191_0_133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7" name="Google Shape;517;g1066244c191_0_133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8" name="Google Shape;518;g1066244c191_0_133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9" name="Google Shape;519;g1066244c191_0_133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0" name="Google Shape;520;g1066244c191_0_133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1" name="Google Shape;521;g1066244c191_0_133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22" name="Google Shape;522;g1066244c191_0_133"/>
          <p:cNvGrpSpPr/>
          <p:nvPr/>
        </p:nvGrpSpPr>
        <p:grpSpPr>
          <a:xfrm>
            <a:off x="4216100" y="2367863"/>
            <a:ext cx="1088700" cy="830400"/>
            <a:chOff x="673150" y="2539788"/>
            <a:chExt cx="1088700" cy="830400"/>
          </a:xfrm>
        </p:grpSpPr>
        <p:sp>
          <p:nvSpPr>
            <p:cNvPr id="523" name="Google Shape;523;g1066244c191_0_133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Aplicación web</a:t>
              </a:r>
              <a:endParaRPr b="1" i="0" sz="16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4" name="Google Shape;524;g1066244c191_0_133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5" name="Google Shape;525;g1066244c191_0_133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6" name="Google Shape;526;g1066244c191_0_133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7" name="Google Shape;527;g1066244c191_0_133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8" name="Google Shape;528;g1066244c191_0_133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9" name="Google Shape;529;g1066244c191_0_133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30" name="Google Shape;530;g1066244c191_0_133"/>
          <p:cNvGrpSpPr/>
          <p:nvPr/>
        </p:nvGrpSpPr>
        <p:grpSpPr>
          <a:xfrm>
            <a:off x="1242275" y="2378663"/>
            <a:ext cx="1088700" cy="830400"/>
            <a:chOff x="673150" y="2539788"/>
            <a:chExt cx="1088700" cy="830400"/>
          </a:xfrm>
        </p:grpSpPr>
        <p:sp>
          <p:nvSpPr>
            <p:cNvPr id="531" name="Google Shape;531;g1066244c191_0_133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Otras variables</a:t>
              </a:r>
              <a:endParaRPr b="1" i="0" sz="17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g1066244c191_0_133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3" name="Google Shape;533;g1066244c191_0_133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4" name="Google Shape;534;g1066244c191_0_133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5" name="Google Shape;535;g1066244c191_0_133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6" name="Google Shape;536;g1066244c191_0_133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7" name="Google Shape;537;g1066244c191_0_133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38" name="Google Shape;538;g1066244c191_0_133"/>
          <p:cNvGrpSpPr/>
          <p:nvPr/>
        </p:nvGrpSpPr>
        <p:grpSpPr>
          <a:xfrm>
            <a:off x="9836250" y="2306088"/>
            <a:ext cx="1088700" cy="830400"/>
            <a:chOff x="368350" y="2234988"/>
            <a:chExt cx="1088700" cy="830400"/>
          </a:xfrm>
        </p:grpSpPr>
        <p:sp>
          <p:nvSpPr>
            <p:cNvPr id="539" name="Google Shape;539;g1066244c191_0_133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Incluir ML o VR</a:t>
              </a:r>
              <a:endParaRPr b="1" i="0" sz="18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0" name="Google Shape;540;g1066244c191_0_133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1" name="Google Shape;541;g1066244c191_0_133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2" name="Google Shape;542;g1066244c191_0_133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3" name="Google Shape;543;g1066244c191_0_133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4" name="Google Shape;544;g1066244c191_0_133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5" name="Google Shape;545;g1066244c191_0_133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46" name="Google Shape;546;g1066244c191_0_133"/>
          <p:cNvSpPr/>
          <p:nvPr/>
        </p:nvSpPr>
        <p:spPr>
          <a:xfrm flipH="1" rot="10800000">
            <a:off x="4819328" y="514742"/>
            <a:ext cx="826794" cy="457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47" name="Google Shape;547;g1066244c191_0_133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1066244c191_0_133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1066244c191_0_133"/>
          <p:cNvSpPr/>
          <p:nvPr/>
        </p:nvSpPr>
        <p:spPr>
          <a:xfrm>
            <a:off x="265315" y="80232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1066244c191_0_133"/>
          <p:cNvSpPr txBox="1"/>
          <p:nvPr/>
        </p:nvSpPr>
        <p:spPr>
          <a:xfrm>
            <a:off x="2745075" y="6052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1066244c191_0_133"/>
          <p:cNvSpPr/>
          <p:nvPr/>
        </p:nvSpPr>
        <p:spPr>
          <a:xfrm>
            <a:off x="7457802" y="594958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Puede añadir, eliminar o cambiar algunas direcciones de trabajo futuras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g1066244c191_0_133"/>
          <p:cNvSpPr/>
          <p:nvPr/>
        </p:nvSpPr>
        <p:spPr>
          <a:xfrm>
            <a:off x="69002" y="381273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Eliminar esto</a:t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estudias</a:t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Ingeniería</a:t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Matemática</a:t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1066244c191_0_133"/>
          <p:cNvSpPr/>
          <p:nvPr/>
        </p:nvSpPr>
        <p:spPr>
          <a:xfrm>
            <a:off x="5646138" y="802325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nombra los cursos en los que podrías seguir trabajando en este proyecto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g1066244c191_0_133"/>
          <p:cNvSpPr/>
          <p:nvPr/>
        </p:nvSpPr>
        <p:spPr>
          <a:xfrm flipH="1" rot="10800000">
            <a:off x="5050475" y="1024007"/>
            <a:ext cx="811836" cy="2944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55" name="Google Shape;555;g1066244c191_0_133"/>
          <p:cNvSpPr/>
          <p:nvPr/>
        </p:nvSpPr>
        <p:spPr>
          <a:xfrm rot="10800000">
            <a:off x="10334499" y="947808"/>
            <a:ext cx="806652" cy="43264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56" name="Google Shape;556;g1066244c191_0_133"/>
          <p:cNvSpPr/>
          <p:nvPr/>
        </p:nvSpPr>
        <p:spPr>
          <a:xfrm rot="-3788704">
            <a:off x="8003177" y="1401254"/>
            <a:ext cx="806653" cy="4326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57" name="Google Shape;557;g1066244c191_0_133"/>
          <p:cNvSpPr/>
          <p:nvPr/>
        </p:nvSpPr>
        <p:spPr>
          <a:xfrm>
            <a:off x="4407763" y="3990850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diga qué podría hacer, en los siguientes cursos, para mejorar este proyecto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1066244c191_0_133"/>
          <p:cNvSpPr/>
          <p:nvPr/>
        </p:nvSpPr>
        <p:spPr>
          <a:xfrm flipH="1" rot="5763114">
            <a:off x="4821883" y="3386199"/>
            <a:ext cx="811824" cy="2944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59" name="Google Shape;559;g1066244c191_0_133"/>
          <p:cNvSpPr/>
          <p:nvPr/>
        </p:nvSpPr>
        <p:spPr>
          <a:xfrm flipH="1" rot="5763114">
            <a:off x="7260283" y="3386199"/>
            <a:ext cx="811824" cy="2944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60" name="Google Shape;560;g1066244c191_0_133"/>
          <p:cNvSpPr/>
          <p:nvPr/>
        </p:nvSpPr>
        <p:spPr>
          <a:xfrm flipH="1" rot="9163861">
            <a:off x="8936681" y="3462420"/>
            <a:ext cx="811824" cy="29440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OSF.IO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0"/>
          <p:cNvSpPr/>
          <p:nvPr/>
        </p:nvSpPr>
        <p:spPr>
          <a:xfrm flipH="1" rot="10800000">
            <a:off x="4321521" y="468155"/>
            <a:ext cx="945756" cy="839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68" name="Google Shape;568;p10"/>
          <p:cNvSpPr/>
          <p:nvPr/>
        </p:nvSpPr>
        <p:spPr>
          <a:xfrm>
            <a:off x="49717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0"/>
          <p:cNvSpPr/>
          <p:nvPr/>
        </p:nvSpPr>
        <p:spPr>
          <a:xfrm>
            <a:off x="2623800" y="2240875"/>
            <a:ext cx="3649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OSF PREPRINTS y el enlace. No, no en los OSF projects, </a:t>
            </a:r>
            <a:r>
              <a:rPr i="1" lang="en-US">
                <a:solidFill>
                  <a:schemeClr val="accent2"/>
                </a:solidFill>
              </a:rPr>
              <a:t>es e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 OSF Preprints.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0"/>
          <p:cNvSpPr/>
          <p:nvPr/>
        </p:nvSpPr>
        <p:spPr>
          <a:xfrm flipH="1" rot="10800000">
            <a:off x="2087873" y="2693743"/>
            <a:ext cx="618840" cy="48951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71" name="Google Shape;571;p10"/>
          <p:cNvSpPr/>
          <p:nvPr/>
        </p:nvSpPr>
        <p:spPr>
          <a:xfrm>
            <a:off x="418325" y="3107875"/>
            <a:ext cx="61260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Julián Ramírez, Andrés Salazar, Simón Marín, Mauricio Toro. Energy and Storage Optimization in Precision Livestock Farming. Informe técnico, Universidad EAFIT, 2021. https://doi.org/10.31219/osf.io/du8yt</a:t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0"/>
          <p:cNvSpPr/>
          <p:nvPr/>
        </p:nvSpPr>
        <p:spPr>
          <a:xfrm>
            <a:off x="2640426" y="5215875"/>
            <a:ext cx="35088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una captura de pantalla de su informe publicado en osf.io y elimine el círculo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0"/>
          <p:cNvSpPr/>
          <p:nvPr/>
        </p:nvSpPr>
        <p:spPr>
          <a:xfrm flipH="1">
            <a:off x="7405536" y="5261857"/>
            <a:ext cx="530658" cy="8330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76" name="Google Shape;576;p10"/>
          <p:cNvSpPr/>
          <p:nvPr/>
        </p:nvSpPr>
        <p:spPr>
          <a:xfrm>
            <a:off x="5509326" y="612875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 los monitores y al profesores entre los autores, por favor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7" name="Google Shape;57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1576" y="1829064"/>
            <a:ext cx="5550945" cy="36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10"/>
          <p:cNvSpPr/>
          <p:nvPr/>
        </p:nvSpPr>
        <p:spPr>
          <a:xfrm flipH="1">
            <a:off x="5920511" y="4581882"/>
            <a:ext cx="530658" cy="8330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79" name="Google Shape;579;p10"/>
          <p:cNvSpPr txBox="1"/>
          <p:nvPr/>
        </p:nvSpPr>
        <p:spPr>
          <a:xfrm>
            <a:off x="926000" y="60463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0"/>
          <p:cNvSpPr/>
          <p:nvPr/>
        </p:nvSpPr>
        <p:spPr>
          <a:xfrm>
            <a:off x="4321529" y="10574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Elimine esta diapositiva si su informe no fue presentado a OSF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0"/>
          <p:cNvSpPr/>
          <p:nvPr/>
        </p:nvSpPr>
        <p:spPr>
          <a:xfrm flipH="1" rot="9395086">
            <a:off x="716280" y="2541321"/>
            <a:ext cx="618825" cy="4895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82" name="Google Shape;582;p10"/>
          <p:cNvSpPr/>
          <p:nvPr/>
        </p:nvSpPr>
        <p:spPr>
          <a:xfrm>
            <a:off x="121679" y="19409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Este es un ejemplo de citación </a:t>
            </a:r>
            <a:b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 un informe anterior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0"/>
          <p:cNvSpPr/>
          <p:nvPr/>
        </p:nvSpPr>
        <p:spPr>
          <a:xfrm flipH="1" rot="9395086">
            <a:off x="8474505" y="1542496"/>
            <a:ext cx="618825" cy="4895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84" name="Google Shape;584;p10"/>
          <p:cNvSpPr/>
          <p:nvPr/>
        </p:nvSpPr>
        <p:spPr>
          <a:xfrm>
            <a:off x="8413304" y="9421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Este es un ejemplo de captura de pantalla </a:t>
            </a:r>
            <a:b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 un informe anterior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0"/>
          <p:cNvSpPr/>
          <p:nvPr/>
        </p:nvSpPr>
        <p:spPr>
          <a:xfrm>
            <a:off x="6751675" y="1710075"/>
            <a:ext cx="1339800" cy="424800"/>
          </a:xfrm>
          <a:prstGeom prst="ellipse">
            <a:avLst/>
          </a:prstGeom>
          <a:noFill/>
          <a:ln cap="flat" cmpd="sng" w="1905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oogle Shape;590;gadd317ae2b_0_117"/>
          <p:cNvPicPr preferRelativeResize="0"/>
          <p:nvPr/>
        </p:nvPicPr>
        <p:blipFill rotWithShape="1">
          <a:blip r:embed="rId3">
            <a:alphaModFix/>
          </a:blip>
          <a:srcRect b="0" l="20134" r="0" t="0"/>
          <a:stretch/>
        </p:blipFill>
        <p:spPr>
          <a:xfrm>
            <a:off x="-47400" y="0"/>
            <a:ext cx="9787201" cy="68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7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¡GRACIAS!</a:t>
            </a: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5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 el apoyo de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fueron apoyados por la beca Sapiencia, financiada por el municipio de Medellín. Todos los autores agradecen a la Vicerrectoría de Descubrimiento y Creación, de la Universidad EAFIT, su apoyo en esta investigación.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olvides los reconocimientos a tu beca (si la tienes) Para los demás, para quien paga tu matrícula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gadd317ae2b_0_117"/>
          <p:cNvSpPr/>
          <p:nvPr/>
        </p:nvSpPr>
        <p:spPr>
          <a:xfrm rot="10800000">
            <a:off x="6307580" y="3556275"/>
            <a:ext cx="324270" cy="84304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95" name="Google Shape;595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gadd317ae2b_0_117"/>
          <p:cNvSpPr txBox="1"/>
          <p:nvPr/>
        </p:nvSpPr>
        <p:spPr>
          <a:xfrm>
            <a:off x="8236550" y="60702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gadd317ae2b_0_117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add317ae2b_0_117"/>
          <p:cNvSpPr/>
          <p:nvPr/>
        </p:nvSpPr>
        <p:spPr>
          <a:xfrm flipH="1" rot="10800000">
            <a:off x="2539475" y="566310"/>
            <a:ext cx="800658" cy="7638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99" name="Google Shape;599;gadd317ae2b_0_117"/>
          <p:cNvSpPr/>
          <p:nvPr/>
        </p:nvSpPr>
        <p:spPr>
          <a:xfrm>
            <a:off x="2950660" y="11987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Puede cambiar esta fotografía</a:t>
            </a:r>
            <a:endParaRPr b="0" i="0" sz="1400" u="none" cap="none" strike="noStrik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"/>
          <p:cNvSpPr/>
          <p:nvPr/>
        </p:nvSpPr>
        <p:spPr>
          <a:xfrm flipH="1" rot="10800000">
            <a:off x="2829600" y="206772"/>
            <a:ext cx="919620" cy="29581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04" name="Google Shape;204;p2"/>
          <p:cNvSpPr/>
          <p:nvPr/>
        </p:nvSpPr>
        <p:spPr>
          <a:xfrm>
            <a:off x="32800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rect b="b" l="l" r="r" t="t"/>
              <a:pathLst>
                <a:path extrusionOk="0" h="7621" w="7875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728640" y="1900800"/>
            <a:ext cx="2102100" cy="21936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9349125" y="4180675"/>
            <a:ext cx="26232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Preparación </a:t>
            </a:r>
            <a:b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los datos</a:t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3551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Segundo autor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¿qué has hecho?</a:t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635040" y="4180680"/>
            <a:ext cx="219276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Primer autor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¿qué has hecho?</a:t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"/>
          <p:cNvSpPr/>
          <p:nvPr/>
        </p:nvSpPr>
        <p:spPr>
          <a:xfrm>
            <a:off x="3135855" y="1064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Ponga una foto sonriente y</a:t>
            </a:r>
            <a:b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 nombre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"/>
          <p:cNvSpPr/>
          <p:nvPr/>
        </p:nvSpPr>
        <p:spPr>
          <a:xfrm flipH="1" rot="10800000">
            <a:off x="2555175" y="1727038"/>
            <a:ext cx="774144" cy="29581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15" name="Google Shape;215;p2"/>
          <p:cNvSpPr/>
          <p:nvPr/>
        </p:nvSpPr>
        <p:spPr>
          <a:xfrm>
            <a:off x="1924350" y="5292650"/>
            <a:ext cx="3223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incluya cuál fue su contribución a este trabajo (</a:t>
            </a:r>
            <a:r>
              <a:rPr b="1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2-3 palabras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"/>
          <p:cNvSpPr/>
          <p:nvPr/>
        </p:nvSpPr>
        <p:spPr>
          <a:xfrm rot="10800000">
            <a:off x="4018650" y="1644327"/>
            <a:ext cx="637686" cy="42865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17" name="Google Shape;217;p2"/>
          <p:cNvSpPr/>
          <p:nvPr/>
        </p:nvSpPr>
        <p:spPr>
          <a:xfrm>
            <a:off x="9692640" y="85572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primera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http://github.com/yourUserName/proyecto/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023825" y="4180675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 Serna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Revisión de </a:t>
            </a:r>
            <a:b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literatura</a:t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7682150" y="604527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URL donde</a:t>
            </a:r>
            <a:b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 encuentra su proyecto</a:t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 eliminar el círculo</a:t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6996626" y="6335156"/>
            <a:ext cx="1009314" cy="977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23" name="Google Shape;223;p2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5971272" y="1633070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6">
              <a:alphaModFix/>
            </a:blip>
            <a:srcRect b="16685" l="0" r="0" t="0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rect b="b" l="l" r="r" t="t"/>
              <a:pathLst>
                <a:path extrusionOk="0" h="7367" w="9399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7" name="Google Shape;227;p2"/>
          <p:cNvSpPr/>
          <p:nvPr/>
        </p:nvSpPr>
        <p:spPr>
          <a:xfrm>
            <a:off x="3261725" y="6188925"/>
            <a:ext cx="2114700" cy="424800"/>
          </a:xfrm>
          <a:prstGeom prst="ellipse">
            <a:avLst/>
          </a:prstGeom>
          <a:noFill/>
          <a:ln cap="flat" cmpd="sng" w="1905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"/>
          <p:cNvSpPr/>
          <p:nvPr/>
        </p:nvSpPr>
        <p:spPr>
          <a:xfrm>
            <a:off x="674065" y="27891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incluya primero a la estudiante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65327" y="376925"/>
            <a:ext cx="45300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6"/>
          <p:cNvSpPr/>
          <p:nvPr/>
        </p:nvSpPr>
        <p:spPr>
          <a:xfrm flipH="1" rot="10800000">
            <a:off x="4268012" y="544355"/>
            <a:ext cx="1136430" cy="839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36" name="Google Shape;236;p6"/>
          <p:cNvSpPr/>
          <p:nvPr/>
        </p:nvSpPr>
        <p:spPr>
          <a:xfrm>
            <a:off x="51088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6"/>
          <p:cNvSpPr/>
          <p:nvPr/>
        </p:nvSpPr>
        <p:spPr>
          <a:xfrm>
            <a:off x="8163950" y="54435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primera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Tal vez no sea necesario</a:t>
            </a:r>
            <a:b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cambiar nada en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6"/>
          <p:cNvSpPr/>
          <p:nvPr/>
        </p:nvSpPr>
        <p:spPr>
          <a:xfrm>
            <a:off x="4435001" y="5216481"/>
            <a:ext cx="1009314" cy="977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41" name="Google Shape;241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fmla="val 25000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</a:t>
            </a:r>
            <a:r>
              <a:rPr b="1" lang="en-US" sz="2100">
                <a:solidFill>
                  <a:schemeClr val="lt1"/>
                </a:solidFill>
              </a:rPr>
              <a:t>para el</a:t>
            </a:r>
            <a:r>
              <a:rPr b="1" i="0" lang="en-US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camino más corto 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" name="Google Shape;244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" name="Google Shape;245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6" name="Google Shape;246;p6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7" name="Google Shape;247;p6"/>
          <p:cNvSpPr/>
          <p:nvPr/>
        </p:nvSpPr>
        <p:spPr>
          <a:xfrm>
            <a:off x="7942524" y="4241025"/>
            <a:ext cx="39276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001E33"/>
                </a:solidFill>
              </a:rPr>
              <a:t>Tres</a:t>
            </a: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caminos </a:t>
            </a:r>
            <a:r>
              <a:rPr b="1" lang="en-US" sz="2200">
                <a:solidFill>
                  <a:srgbClr val="001E33"/>
                </a:solidFill>
              </a:rPr>
              <a:t>que reducen tanto el riesgo de acoso como la distancia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b="0" l="6175" r="19325" t="4461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4">
            <a:alphaModFix/>
          </a:blip>
          <a:srcRect b="0" l="6175" r="19325" t="4461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10257050" y="2555975"/>
            <a:ext cx="272675" cy="735200"/>
          </a:xfrm>
          <a:custGeom>
            <a:rect b="b" l="l" r="r" t="t"/>
            <a:pathLst>
              <a:path extrusionOk="0" h="29408" w="10907">
                <a:moveTo>
                  <a:pt x="0" y="29408"/>
                </a:moveTo>
                <a:cubicBezTo>
                  <a:pt x="1768" y="26757"/>
                  <a:pt x="9401" y="18400"/>
                  <a:pt x="10606" y="13499"/>
                </a:cubicBezTo>
                <a:cubicBezTo>
                  <a:pt x="11811" y="8598"/>
                  <a:pt x="7794" y="2250"/>
                  <a:pt x="7231" y="0"/>
                </a:cubicBezTo>
              </a:path>
            </a:pathLst>
          </a:custGeom>
          <a:noFill/>
          <a:ln cap="flat" cmpd="sng" w="38100">
            <a:solidFill>
              <a:srgbClr val="ED7D3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7" name="Google Shape;257;p6"/>
          <p:cNvSpPr/>
          <p:nvPr/>
        </p:nvSpPr>
        <p:spPr>
          <a:xfrm>
            <a:off x="10244975" y="2568025"/>
            <a:ext cx="805925" cy="769375"/>
          </a:xfrm>
          <a:custGeom>
            <a:rect b="b" l="l" r="r" t="t"/>
            <a:pathLst>
              <a:path extrusionOk="0" h="30775" w="32237">
                <a:moveTo>
                  <a:pt x="0" y="29890"/>
                </a:moveTo>
                <a:cubicBezTo>
                  <a:pt x="2893" y="29971"/>
                  <a:pt x="12133" y="31177"/>
                  <a:pt x="17356" y="30373"/>
                </a:cubicBezTo>
                <a:cubicBezTo>
                  <a:pt x="22579" y="29570"/>
                  <a:pt x="29249" y="27801"/>
                  <a:pt x="31338" y="25069"/>
                </a:cubicBezTo>
                <a:cubicBezTo>
                  <a:pt x="33427" y="22337"/>
                  <a:pt x="31177" y="17195"/>
                  <a:pt x="29891" y="13981"/>
                </a:cubicBezTo>
                <a:cubicBezTo>
                  <a:pt x="28605" y="10767"/>
                  <a:pt x="27401" y="8115"/>
                  <a:pt x="23624" y="5785"/>
                </a:cubicBezTo>
                <a:cubicBezTo>
                  <a:pt x="19848" y="3455"/>
                  <a:pt x="9964" y="964"/>
                  <a:pt x="7232" y="0"/>
                </a:cubicBezTo>
              </a:path>
            </a:pathLst>
          </a:custGeom>
          <a:noFill/>
          <a:ln cap="flat" cmpd="sng" w="38100">
            <a:solidFill>
              <a:srgbClr val="00AADB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Google Shape;258;p6"/>
          <p:cNvSpPr/>
          <p:nvPr/>
        </p:nvSpPr>
        <p:spPr>
          <a:xfrm>
            <a:off x="10111689" y="2578900"/>
            <a:ext cx="332475" cy="690550"/>
          </a:xfrm>
          <a:custGeom>
            <a:rect b="b" l="l" r="r" t="t"/>
            <a:pathLst>
              <a:path extrusionOk="0" h="27622" w="13299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g105e9140ba5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105e9140ba5_0_3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FFFFFF"/>
                </a:solidFill>
              </a:rPr>
              <a:t>A</a:t>
            </a: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lgoritmo de soluci</a:t>
            </a:r>
            <a:r>
              <a:rPr b="1" lang="en-US" sz="2200">
                <a:solidFill>
                  <a:srgbClr val="FFFFFF"/>
                </a:solidFill>
              </a:rPr>
              <a:t>ón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05e9140ba5_0_31"/>
          <p:cNvSpPr/>
          <p:nvPr/>
        </p:nvSpPr>
        <p:spPr>
          <a:xfrm flipH="1" rot="10800000">
            <a:off x="3506012" y="544355"/>
            <a:ext cx="1136430" cy="839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66" name="Google Shape;266;g105e9140ba5_0_31"/>
          <p:cNvSpPr/>
          <p:nvPr/>
        </p:nvSpPr>
        <p:spPr>
          <a:xfrm>
            <a:off x="43468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105e9140ba5_0_3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segunda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g105e9140ba5_0_31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269" name="Google Shape;269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8" name="Google Shape;278;g105e9140ba5_0_31"/>
            <p:cNvCxnSpPr>
              <a:stCxn id="269" idx="5"/>
              <a:endCxn id="274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9" name="Google Shape;279;g105e9140ba5_0_31"/>
            <p:cNvCxnSpPr>
              <a:stCxn id="270" idx="6"/>
              <a:endCxn id="272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g105e9140ba5_0_31"/>
            <p:cNvCxnSpPr>
              <a:stCxn id="271" idx="6"/>
              <a:endCxn id="273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1" name="Google Shape;281;g105e9140ba5_0_31"/>
            <p:cNvCxnSpPr>
              <a:stCxn id="277" idx="7"/>
              <a:endCxn id="273" idx="3"/>
            </p:cNvCxnSpPr>
            <p:nvPr/>
          </p:nvCxnSpPr>
          <p:spPr>
            <a:xfrm flipH="1" rot="10800000">
              <a:off x="10534475" y="3200029"/>
              <a:ext cx="338400" cy="1671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2" name="Google Shape;282;g105e9140ba5_0_31"/>
            <p:cNvCxnSpPr>
              <a:stCxn id="271" idx="7"/>
              <a:endCxn id="272" idx="2"/>
            </p:cNvCxnSpPr>
            <p:nvPr/>
          </p:nvCxnSpPr>
          <p:spPr>
            <a:xfrm flipH="1" rot="10800000">
              <a:off x="10534475" y="2559829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3" name="Google Shape;283;g105e9140ba5_0_31"/>
            <p:cNvCxnSpPr>
              <a:stCxn id="270" idx="7"/>
              <a:endCxn id="274" idx="3"/>
            </p:cNvCxnSpPr>
            <p:nvPr/>
          </p:nvCxnSpPr>
          <p:spPr>
            <a:xfrm flipH="1" rot="10800000">
              <a:off x="10534475" y="2057029"/>
              <a:ext cx="338400" cy="909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4" name="Google Shape;284;g105e9140ba5_0_31"/>
            <p:cNvCxnSpPr>
              <a:stCxn id="272" idx="7"/>
              <a:endCxn id="276" idx="2"/>
            </p:cNvCxnSpPr>
            <p:nvPr/>
          </p:nvCxnSpPr>
          <p:spPr>
            <a:xfrm flipH="1" rot="10800000">
              <a:off x="11067875" y="2176729"/>
              <a:ext cx="293100" cy="2760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5" name="Google Shape;285;g105e9140ba5_0_31"/>
            <p:cNvCxnSpPr>
              <a:stCxn id="274" idx="5"/>
              <a:endCxn id="275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6" name="Google Shape;286;g105e9140ba5_0_31"/>
            <p:cNvCxnSpPr>
              <a:stCxn id="273" idx="6"/>
              <a:endCxn id="275" idx="2"/>
            </p:cNvCxnSpPr>
            <p:nvPr/>
          </p:nvCxnSpPr>
          <p:spPr>
            <a:xfrm flipH="1" rot="10800000">
              <a:off x="11108250" y="2869650"/>
              <a:ext cx="252900" cy="2235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7" name="Google Shape;287;g105e9140ba5_0_31"/>
            <p:cNvCxnSpPr>
              <a:stCxn id="272" idx="6"/>
              <a:endCxn id="275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8" name="Google Shape;288;g105e9140ba5_0_31"/>
            <p:cNvCxnSpPr>
              <a:stCxn id="273" idx="7"/>
              <a:endCxn id="276" idx="3"/>
            </p:cNvCxnSpPr>
            <p:nvPr/>
          </p:nvCxnSpPr>
          <p:spPr>
            <a:xfrm flipH="1" rot="10800000">
              <a:off x="11067875" y="2283529"/>
              <a:ext cx="333600" cy="702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89" name="Google Shape;289;g105e9140ba5_0_31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05e9140ba5_0_31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Añada el nombre de su</a:t>
            </a:r>
            <a:b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05e9140ba5_0_31"/>
          <p:cNvSpPr/>
          <p:nvPr/>
        </p:nvSpPr>
        <p:spPr>
          <a:xfrm flipH="1">
            <a:off x="5338488" y="4414727"/>
            <a:ext cx="420498" cy="13939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92" name="Google Shape;292;g105e9140ba5_0_31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05e9140ba5_0_31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fmla="val 25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Por favor, escriba el nombre de su algoritmo</a:t>
            </a:r>
            <a:endParaRPr b="1" i="0" sz="21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g105e9140ba5_0_31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5" name="Google Shape;295;g105e9140ba5_0_31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6" name="Google Shape;296;g105e9140ba5_0_31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97" name="Google Shape;297;g105e9140ba5_0_31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298" name="Google Shape;298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7" name="Google Shape;307;g105e9140ba5_0_31"/>
            <p:cNvCxnSpPr>
              <a:stCxn id="298" idx="5"/>
              <a:endCxn id="303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g105e9140ba5_0_31"/>
            <p:cNvCxnSpPr>
              <a:stCxn id="299" idx="6"/>
              <a:endCxn id="301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cap="flat" cmpd="sng" w="38100">
              <a:solidFill>
                <a:srgbClr val="ED7D3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9" name="Google Shape;309;g105e9140ba5_0_31"/>
            <p:cNvCxnSpPr>
              <a:stCxn id="300" idx="6"/>
              <a:endCxn id="302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g105e9140ba5_0_31"/>
            <p:cNvCxnSpPr>
              <a:stCxn id="306" idx="7"/>
              <a:endCxn id="302" idx="3"/>
            </p:cNvCxnSpPr>
            <p:nvPr/>
          </p:nvCxnSpPr>
          <p:spPr>
            <a:xfrm flipH="1" rot="10800000">
              <a:off x="10534475" y="3200029"/>
              <a:ext cx="338400" cy="1671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g105e9140ba5_0_31"/>
            <p:cNvCxnSpPr>
              <a:stCxn id="300" idx="7"/>
              <a:endCxn id="301" idx="2"/>
            </p:cNvCxnSpPr>
            <p:nvPr/>
          </p:nvCxnSpPr>
          <p:spPr>
            <a:xfrm flipH="1" rot="10800000">
              <a:off x="10534475" y="2559829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g105e9140ba5_0_31"/>
            <p:cNvCxnSpPr>
              <a:stCxn id="299" idx="7"/>
              <a:endCxn id="303" idx="3"/>
            </p:cNvCxnSpPr>
            <p:nvPr/>
          </p:nvCxnSpPr>
          <p:spPr>
            <a:xfrm flipH="1" rot="10800000">
              <a:off x="10534475" y="2057029"/>
              <a:ext cx="338400" cy="909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g105e9140ba5_0_31"/>
            <p:cNvCxnSpPr>
              <a:stCxn id="301" idx="7"/>
              <a:endCxn id="305" idx="2"/>
            </p:cNvCxnSpPr>
            <p:nvPr/>
          </p:nvCxnSpPr>
          <p:spPr>
            <a:xfrm flipH="1" rot="10800000">
              <a:off x="11067875" y="2176729"/>
              <a:ext cx="293100" cy="2760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g105e9140ba5_0_31"/>
            <p:cNvCxnSpPr>
              <a:stCxn id="303" idx="5"/>
              <a:endCxn id="304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g105e9140ba5_0_31"/>
            <p:cNvCxnSpPr>
              <a:stCxn id="302" idx="6"/>
              <a:endCxn id="304" idx="2"/>
            </p:cNvCxnSpPr>
            <p:nvPr/>
          </p:nvCxnSpPr>
          <p:spPr>
            <a:xfrm flipH="1" rot="10800000">
              <a:off x="11108250" y="2869650"/>
              <a:ext cx="252900" cy="2235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6" name="Google Shape;316;g105e9140ba5_0_31"/>
            <p:cNvCxnSpPr>
              <a:stCxn id="301" idx="6"/>
              <a:endCxn id="304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cap="flat" cmpd="sng" w="38100">
              <a:solidFill>
                <a:srgbClr val="ED7D3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7" name="Google Shape;317;g105e9140ba5_0_31"/>
            <p:cNvCxnSpPr>
              <a:stCxn id="302" idx="7"/>
              <a:endCxn id="305" idx="3"/>
            </p:cNvCxnSpPr>
            <p:nvPr/>
          </p:nvCxnSpPr>
          <p:spPr>
            <a:xfrm flipH="1" rot="10800000">
              <a:off x="11067875" y="2283529"/>
              <a:ext cx="333600" cy="702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cxnSp>
        <p:nvCxnSpPr>
          <p:cNvPr id="318" name="Google Shape;318;g105e9140ba5_0_31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9" name="Google Shape;319;g105e9140ba5_0_31"/>
          <p:cNvSpPr/>
          <p:nvPr/>
        </p:nvSpPr>
        <p:spPr>
          <a:xfrm>
            <a:off x="8325537" y="424102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500">
                <a:solidFill>
                  <a:srgbClr val="001E33"/>
                </a:solidFill>
              </a:rPr>
              <a:t>Un camino que reduce tanto la distancia como el acoso</a:t>
            </a:r>
            <a:endParaRPr b="1" i="1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1" sz="25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g105e9140ba5_0_31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Explicación del algoritmo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>
            <a:off x="162000" y="4973275"/>
            <a:ext cx="69831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Nombre del algoritmo para el camino</a:t>
            </a:r>
            <a:r>
              <a:rPr lang="en-US" sz="2200">
                <a:solidFill>
                  <a:srgbClr val="001E33"/>
                </a:solidFill>
              </a:rPr>
              <a:t> que reducen tanto el acoso como la distancia</a:t>
            </a:r>
            <a:br>
              <a:rPr lang="en-US" sz="2200">
                <a:solidFill>
                  <a:srgbClr val="001E33"/>
                </a:solidFill>
              </a:rPr>
            </a:br>
            <a:r>
              <a:rPr b="0" i="0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En este semestre, podría ser DFS, BFS, Dijkstra, A*... </a:t>
            </a:r>
            <a:r>
              <a:rPr b="1" i="1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por favor, elija</a:t>
            </a:r>
            <a:r>
              <a:rPr b="0" i="0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"/>
          <p:cNvSpPr/>
          <p:nvPr/>
        </p:nvSpPr>
        <p:spPr>
          <a:xfrm flipH="1" rot="10800000">
            <a:off x="2829600" y="195259"/>
            <a:ext cx="838566" cy="2309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29" name="Google Shape;329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Diseñe sus propias figuras en Lucidchart o equivalente: https://www.lucidchart.com/ 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gráficas en su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"/>
          <p:cNvSpPr/>
          <p:nvPr/>
        </p:nvSpPr>
        <p:spPr>
          <a:xfrm>
            <a:off x="4386257" y="5965671"/>
            <a:ext cx="671004" cy="575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33" name="Google Shape;333;p3"/>
          <p:cNvSpPr/>
          <p:nvPr/>
        </p:nvSpPr>
        <p:spPr>
          <a:xfrm>
            <a:off x="79586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alta definición relacionada con el problema del acoso sexual callejero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"/>
          <p:cNvSpPr/>
          <p:nvPr/>
        </p:nvSpPr>
        <p:spPr>
          <a:xfrm>
            <a:off x="10589366" y="753258"/>
            <a:ext cx="110592" cy="7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35" name="Google Shape;335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 estos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 </a:t>
            </a:r>
            <a:b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las gráficas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segunda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p3"/>
          <p:cNvGrpSpPr/>
          <p:nvPr/>
        </p:nvGrpSpPr>
        <p:grpSpPr>
          <a:xfrm>
            <a:off x="445904" y="1762990"/>
            <a:ext cx="5974004" cy="3227596"/>
            <a:chOff x="2667000" y="1475498"/>
            <a:chExt cx="6858000" cy="3938975"/>
          </a:xfrm>
        </p:grpSpPr>
        <p:pic>
          <p:nvPicPr>
            <p:cNvPr id="339" name="Google Shape;339;p3"/>
            <p:cNvPicPr preferRelativeResize="0"/>
            <p:nvPr/>
          </p:nvPicPr>
          <p:blipFill rotWithShape="1">
            <a:blip r:embed="rId4">
              <a:alphaModFix/>
            </a:blip>
            <a:srcRect b="11401" l="0" r="0" t="12021"/>
            <a:stretch/>
          </p:blipFill>
          <p:spPr>
            <a:xfrm>
              <a:off x="2667000" y="1475498"/>
              <a:ext cx="6858000" cy="3938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0" name="Google Shape;340;p3"/>
            <p:cNvSpPr/>
            <p:nvPr/>
          </p:nvSpPr>
          <p:spPr>
            <a:xfrm>
              <a:off x="2770375" y="1526325"/>
              <a:ext cx="2655300" cy="825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379975" y="1602525"/>
              <a:ext cx="2655300" cy="575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342;p3"/>
          <p:cNvSpPr/>
          <p:nvPr/>
        </p:nvSpPr>
        <p:spPr>
          <a:xfrm flipH="1" rot="10800000">
            <a:off x="4495000" y="1171452"/>
            <a:ext cx="671004" cy="575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pic>
        <p:nvPicPr>
          <p:cNvPr id="343" name="Google Shape;34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63775" y="2042306"/>
            <a:ext cx="4191000" cy="23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"/>
          <p:cNvSpPr/>
          <p:nvPr/>
        </p:nvSpPr>
        <p:spPr>
          <a:xfrm flipH="1">
            <a:off x="10058881" y="4146423"/>
            <a:ext cx="671004" cy="9589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5"/>
          <p:cNvSpPr/>
          <p:nvPr/>
        </p:nvSpPr>
        <p:spPr>
          <a:xfrm>
            <a:off x="584652" y="4173125"/>
            <a:ext cx="6090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Complejidad en tiempo y memoria del nombre del algoritmo. V es...E es... </a:t>
            </a:r>
            <a:r>
              <a:rPr b="0" i="0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(En este semestre, podría ser DFS, BFS, Dijkstra, A*). Por favor, explique qué significan V y E en este problema. </a:t>
            </a:r>
            <a:r>
              <a:rPr b="1" i="0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¡POR FAVOR HÁGALO! NO, no sirve poner </a:t>
            </a:r>
            <a:r>
              <a:rPr b="1" lang="en-US">
                <a:solidFill>
                  <a:srgbClr val="ED7D31"/>
                </a:solidFill>
              </a:rPr>
              <a:t>‘n’.</a:t>
            </a:r>
            <a:endParaRPr b="1" i="0" sz="14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5"/>
          <p:cNvSpPr/>
          <p:nvPr/>
        </p:nvSpPr>
        <p:spPr>
          <a:xfrm flipH="1" rot="10800000">
            <a:off x="3356267" y="269947"/>
            <a:ext cx="1300860" cy="619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53" name="Google Shape;353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5"/>
          <p:cNvSpPr/>
          <p:nvPr/>
        </p:nvSpPr>
        <p:spPr>
          <a:xfrm>
            <a:off x="6812235" y="10645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Cree la tabla en Powerpoint. No copie capturas de pantalla pixeladas del informe técnico, por favor.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5"/>
          <p:cNvSpPr/>
          <p:nvPr/>
        </p:nvSpPr>
        <p:spPr>
          <a:xfrm flipH="1" rot="10800000">
            <a:off x="4567200" y="1174620"/>
            <a:ext cx="602262" cy="4607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56" name="Google Shape;356;p5"/>
          <p:cNvSpPr/>
          <p:nvPr/>
        </p:nvSpPr>
        <p:spPr>
          <a:xfrm>
            <a:off x="3742440" y="53608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tablas en su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5"/>
          <p:cNvSpPr/>
          <p:nvPr/>
        </p:nvSpPr>
        <p:spPr>
          <a:xfrm>
            <a:off x="3546805" y="5357025"/>
            <a:ext cx="602262" cy="4607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58" name="Google Shape;358;p5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alta definición relacionada con el problema del acoso sexual callejero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5"/>
          <p:cNvSpPr/>
          <p:nvPr/>
        </p:nvSpPr>
        <p:spPr>
          <a:xfrm>
            <a:off x="7257944" y="4937746"/>
            <a:ext cx="602262" cy="5158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graphicFrame>
        <p:nvGraphicFramePr>
          <p:cNvPr id="360" name="Google Shape;360;p5"/>
          <p:cNvGraphicFramePr/>
          <p:nvPr/>
        </p:nvGraphicFramePr>
        <p:xfrm>
          <a:off x="471720" y="1194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{E437583F-BA25-485B-AF93-03D8D4629FEE}</a:tableStyleId>
              </a:tblPr>
              <a:tblGrid>
                <a:gridCol w="2261475"/>
                <a:gridCol w="1902275"/>
                <a:gridCol w="2082750"/>
              </a:tblGrid>
              <a:tr h="109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temporal</a:t>
                      </a:r>
                      <a:endParaRPr b="0" sz="22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b="0" sz="2200" u="none" cap="none" strike="noStrik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Nombre del algoritmo 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 </a:t>
                      </a:r>
                      <a:r>
                        <a:rPr b="0" baseline="3000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*E*2</a:t>
                      </a:r>
                      <a:r>
                        <a:rPr baseline="30000" lang="en-US" sz="2200" u="none" cap="none" strike="noStrike">
                          <a:solidFill>
                            <a:srgbClr val="FFFFFF"/>
                          </a:solidFill>
                        </a:rPr>
                        <a:t>V</a:t>
                      </a: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O(E!*</a:t>
                      </a: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V*E*2</a:t>
                      </a:r>
                      <a:r>
                        <a:rPr baseline="30000" lang="en-US" sz="2200" u="none" cap="none" strike="noStrike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</a:tr>
              <a:tr h="1097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Nombre del algoritmo </a:t>
                      </a:r>
                      <a:r>
                        <a:rPr lang="en-US" sz="2200" u="none" cap="none" strike="noStrike">
                          <a:solidFill>
                            <a:schemeClr val="accent2"/>
                          </a:solidFill>
                        </a:rPr>
                        <a:t>(si ha probado dos)</a:t>
                      </a:r>
                      <a:endParaRPr b="0" sz="22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V*V*E*E</a:t>
                      </a: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lang="en-US" sz="2200">
                          <a:solidFill>
                            <a:srgbClr val="FFFFFF"/>
                          </a:solidFill>
                        </a:rPr>
                        <a:t>!)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</a:tr>
            </a:tbl>
          </a:graphicData>
        </a:graphic>
      </p:graphicFrame>
      <p:sp>
        <p:nvSpPr>
          <p:cNvPr id="361" name="Google Shape;361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</a:t>
            </a:r>
            <a:r>
              <a:rPr i="1" lang="en-US">
                <a:solidFill>
                  <a:schemeClr val="accent2"/>
                </a:solidFill>
              </a:rPr>
              <a:t>tercera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5"/>
          <p:cNvSpPr/>
          <p:nvPr/>
        </p:nvSpPr>
        <p:spPr>
          <a:xfrm>
            <a:off x="10164765" y="11952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Utilice los superíndices para representar los exponentes. </a:t>
            </a:r>
            <a:r>
              <a:rPr b="1" i="1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NO utilice el símbolo ^.</a:t>
            </a:r>
            <a:endParaRPr b="1" i="0" sz="14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 flipH="1">
            <a:off x="2232538" y="5453601"/>
            <a:ext cx="317358" cy="593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rgbClr val="ED7D31"/>
            </a:solidFill>
            <a:prstDash val="solid"/>
            <a:round/>
            <a:headEnd len="sm" w="sm" type="none"/>
            <a:tailEnd len="med" w="med" type="triangle"/>
          </a:ln>
        </p:spPr>
      </p:sp>
      <p:pic>
        <p:nvPicPr>
          <p:cNvPr id="365" name="Google Shape;36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0250" y="1768400"/>
            <a:ext cx="4157674" cy="31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g1369494120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75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13694941206_0_0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FFFFFF"/>
                </a:solidFill>
              </a:rPr>
              <a:t>Primer c</a:t>
            </a:r>
            <a:r>
              <a:rPr b="1" lang="en-US" sz="2200">
                <a:solidFill>
                  <a:srgbClr val="FFFFFF"/>
                </a:solidFill>
              </a:rPr>
              <a:t>amino que minimiza d = ???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13694941206_0_0"/>
          <p:cNvSpPr/>
          <p:nvPr/>
        </p:nvSpPr>
        <p:spPr>
          <a:xfrm>
            <a:off x="356050" y="3106325"/>
            <a:ext cx="111750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>
                <a:solidFill>
                  <a:srgbClr val="001E33"/>
                </a:solidFill>
              </a:rPr>
              <a:t>Distancia y riesgo de acoso para el camino que minimiza d = ??. Tiempo de ejecución de ?? segundos.</a:t>
            </a:r>
            <a:endParaRPr b="0" i="1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13694941206_0_0"/>
          <p:cNvSpPr/>
          <p:nvPr/>
        </p:nvSpPr>
        <p:spPr>
          <a:xfrm flipH="1" rot="10800000">
            <a:off x="3356267" y="269947"/>
            <a:ext cx="1300860" cy="619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75" name="Google Shape;375;g13694941206_0_0"/>
          <p:cNvSpPr/>
          <p:nvPr/>
        </p:nvSpPr>
        <p:spPr>
          <a:xfrm>
            <a:off x="46062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13694941206_0_0"/>
          <p:cNvSpPr/>
          <p:nvPr/>
        </p:nvSpPr>
        <p:spPr>
          <a:xfrm>
            <a:off x="50157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Cree la tabla en Powerpoint. No copie capturas de pantalla pixeladas del informe técnico, por favor.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13694941206_0_0"/>
          <p:cNvSpPr/>
          <p:nvPr/>
        </p:nvSpPr>
        <p:spPr>
          <a:xfrm flipH="1" rot="10800000">
            <a:off x="4491000" y="1022220"/>
            <a:ext cx="602262" cy="4607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78" name="Google Shape;378;g13694941206_0_0"/>
          <p:cNvSpPr/>
          <p:nvPr/>
        </p:nvSpPr>
        <p:spPr>
          <a:xfrm>
            <a:off x="3437640" y="3684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tablas en su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13694941206_0_0"/>
          <p:cNvSpPr/>
          <p:nvPr/>
        </p:nvSpPr>
        <p:spPr>
          <a:xfrm>
            <a:off x="3356273" y="3514123"/>
            <a:ext cx="455058" cy="7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graphicFrame>
        <p:nvGraphicFramePr>
          <p:cNvPr id="380" name="Google Shape;380;g13694941206_0_0"/>
          <p:cNvGraphicFramePr/>
          <p:nvPr/>
        </p:nvGraphicFramePr>
        <p:xfrm>
          <a:off x="333820" y="1499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{E437583F-BA25-485B-AF93-03D8D4629FEE}</a:tableStyleId>
              </a:tblPr>
              <a:tblGrid>
                <a:gridCol w="2852000"/>
                <a:gridCol w="3225850"/>
                <a:gridCol w="1540850"/>
                <a:gridCol w="3691900"/>
              </a:tblGrid>
              <a:tr h="73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01E33"/>
                          </a:solidFill>
                        </a:rPr>
                        <a:t>Origen</a:t>
                      </a:r>
                      <a:endParaRPr b="1"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b="1"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01E33"/>
                          </a:solidFill>
                        </a:rPr>
                        <a:t>Distancia (metros)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>
                          <a:solidFill>
                            <a:srgbClr val="001E33"/>
                          </a:solidFill>
                        </a:rPr>
                        <a:t>Riesgo de acoso </a:t>
                      </a:r>
                      <a:br>
                        <a:rPr b="1" lang="en-US" sz="2200">
                          <a:solidFill>
                            <a:srgbClr val="001E33"/>
                          </a:solidFill>
                        </a:rPr>
                      </a:br>
                      <a:r>
                        <a:rPr b="1" lang="en-US" sz="2200">
                          <a:solidFill>
                            <a:srgbClr val="001E33"/>
                          </a:solidFill>
                        </a:rPr>
                        <a:t>(entre 0 y 1)</a:t>
                      </a:r>
                      <a:endParaRPr b="1"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ADB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Universidad </a:t>
                      </a: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Nacional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??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381" name="Google Shape;381;g13694941206_0_0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13694941206_0_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13694941206_0_0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gadd317ae2b_0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FFFFFF"/>
                </a:solidFill>
              </a:rPr>
              <a:t>Segundo camino que minimiza d = ???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add317ae2b_0_201"/>
          <p:cNvSpPr/>
          <p:nvPr/>
        </p:nvSpPr>
        <p:spPr>
          <a:xfrm flipH="1" rot="10800000">
            <a:off x="3356267" y="269947"/>
            <a:ext cx="1300860" cy="619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91" name="Google Shape;391;gadd317ae2b_0_201"/>
          <p:cNvSpPr/>
          <p:nvPr/>
        </p:nvSpPr>
        <p:spPr>
          <a:xfrm>
            <a:off x="46062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add317ae2b_0_201"/>
          <p:cNvSpPr/>
          <p:nvPr/>
        </p:nvSpPr>
        <p:spPr>
          <a:xfrm>
            <a:off x="50157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Cree la tabla en Powerpoint. No copie capturas de pantalla pixeladas del informe técnico, por favor.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add317ae2b_0_201"/>
          <p:cNvSpPr/>
          <p:nvPr/>
        </p:nvSpPr>
        <p:spPr>
          <a:xfrm flipH="1" rot="10800000">
            <a:off x="4491000" y="1022220"/>
            <a:ext cx="602262" cy="4607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graphicFrame>
        <p:nvGraphicFramePr>
          <p:cNvPr id="394" name="Google Shape;394;gadd317ae2b_0_201"/>
          <p:cNvGraphicFramePr/>
          <p:nvPr/>
        </p:nvGraphicFramePr>
        <p:xfrm>
          <a:off x="333820" y="1499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{E437583F-BA25-485B-AF93-03D8D4629FEE}</a:tableStyleId>
              </a:tblPr>
              <a:tblGrid>
                <a:gridCol w="2852000"/>
                <a:gridCol w="3225850"/>
                <a:gridCol w="1540850"/>
                <a:gridCol w="3691900"/>
              </a:tblGrid>
              <a:tr h="73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01E33"/>
                          </a:solidFill>
                        </a:rPr>
                        <a:t>Origen</a:t>
                      </a:r>
                      <a:endParaRPr b="1"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b="1"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01E33"/>
                          </a:solidFill>
                        </a:rPr>
                        <a:t>Distancia (metros)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>
                          <a:solidFill>
                            <a:srgbClr val="001E33"/>
                          </a:solidFill>
                        </a:rPr>
                        <a:t>Riesgo de acoso </a:t>
                      </a:r>
                      <a:br>
                        <a:rPr b="1" lang="en-US" sz="2200">
                          <a:solidFill>
                            <a:srgbClr val="001E33"/>
                          </a:solidFill>
                        </a:rPr>
                      </a:br>
                      <a:r>
                        <a:rPr b="1" lang="en-US" sz="2200">
                          <a:solidFill>
                            <a:srgbClr val="001E33"/>
                          </a:solidFill>
                        </a:rPr>
                        <a:t>(entre 0 y 1)</a:t>
                      </a:r>
                      <a:endParaRPr b="1"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Universidad </a:t>
                      </a: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Nacional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??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395" name="Google Shape;395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add317ae2b_0_201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add317ae2b_0_201"/>
          <p:cNvSpPr/>
          <p:nvPr/>
        </p:nvSpPr>
        <p:spPr>
          <a:xfrm>
            <a:off x="356050" y="3106325"/>
            <a:ext cx="111750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>
                <a:solidFill>
                  <a:srgbClr val="001E33"/>
                </a:solidFill>
              </a:rPr>
              <a:t>Distancia y riesgo de acoso para el camino que minimiza d = ??. Tiempo de ejecución de ?? segundos.</a:t>
            </a:r>
            <a:endParaRPr b="0" i="1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add317ae2b_0_201"/>
          <p:cNvSpPr/>
          <p:nvPr/>
        </p:nvSpPr>
        <p:spPr>
          <a:xfrm>
            <a:off x="3437640" y="3684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tablas en su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add317ae2b_0_201"/>
          <p:cNvSpPr/>
          <p:nvPr/>
        </p:nvSpPr>
        <p:spPr>
          <a:xfrm>
            <a:off x="3356273" y="3514123"/>
            <a:ext cx="455058" cy="7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g13694941206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75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g13694941206_0_16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FFFFFF"/>
                </a:solidFill>
              </a:rPr>
              <a:t>Tercer c</a:t>
            </a:r>
            <a:r>
              <a:rPr b="1" lang="en-US" sz="2200">
                <a:solidFill>
                  <a:srgbClr val="FFFFFF"/>
                </a:solidFill>
              </a:rPr>
              <a:t>amino que minimiza d = ???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13694941206_0_16"/>
          <p:cNvSpPr/>
          <p:nvPr/>
        </p:nvSpPr>
        <p:spPr>
          <a:xfrm flipH="1" rot="10800000">
            <a:off x="3356267" y="269947"/>
            <a:ext cx="1300860" cy="619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08" name="Google Shape;408;g13694941206_0_16"/>
          <p:cNvSpPr/>
          <p:nvPr/>
        </p:nvSpPr>
        <p:spPr>
          <a:xfrm>
            <a:off x="46062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13694941206_0_16"/>
          <p:cNvSpPr/>
          <p:nvPr/>
        </p:nvSpPr>
        <p:spPr>
          <a:xfrm>
            <a:off x="50157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Cree la tabla en Powerpoint. No copie capturas de pantalla pixeladas del informe técnico, por favor.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13694941206_0_16"/>
          <p:cNvSpPr/>
          <p:nvPr/>
        </p:nvSpPr>
        <p:spPr>
          <a:xfrm flipH="1" rot="10800000">
            <a:off x="4491000" y="1022220"/>
            <a:ext cx="602262" cy="4607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graphicFrame>
        <p:nvGraphicFramePr>
          <p:cNvPr id="411" name="Google Shape;411;g13694941206_0_16"/>
          <p:cNvGraphicFramePr/>
          <p:nvPr/>
        </p:nvGraphicFramePr>
        <p:xfrm>
          <a:off x="333820" y="1499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{E437583F-BA25-485B-AF93-03D8D4629FEE}</a:tableStyleId>
              </a:tblPr>
              <a:tblGrid>
                <a:gridCol w="2852000"/>
                <a:gridCol w="3225850"/>
                <a:gridCol w="1540850"/>
                <a:gridCol w="3691900"/>
              </a:tblGrid>
              <a:tr h="73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01E33"/>
                          </a:solidFill>
                        </a:rPr>
                        <a:t>Origen</a:t>
                      </a:r>
                      <a:endParaRPr b="1"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b="1"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01E33"/>
                          </a:solidFill>
                        </a:rPr>
                        <a:t>Distancia (metros)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>
                          <a:solidFill>
                            <a:srgbClr val="001E33"/>
                          </a:solidFill>
                        </a:rPr>
                        <a:t>Riesgo de acoso </a:t>
                      </a:r>
                      <a:br>
                        <a:rPr b="1" lang="en-US" sz="2200">
                          <a:solidFill>
                            <a:srgbClr val="001E33"/>
                          </a:solidFill>
                        </a:rPr>
                      </a:br>
                      <a:r>
                        <a:rPr b="1" lang="en-US" sz="2200">
                          <a:solidFill>
                            <a:srgbClr val="001E33"/>
                          </a:solidFill>
                        </a:rPr>
                        <a:t>(entre 0 y 1)</a:t>
                      </a:r>
                      <a:endParaRPr b="1"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Universidad </a:t>
                      </a: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Nacional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??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412" name="Google Shape;412;g13694941206_0_16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13694941206_0_16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13694941206_0_16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13694941206_0_16"/>
          <p:cNvSpPr/>
          <p:nvPr/>
        </p:nvSpPr>
        <p:spPr>
          <a:xfrm>
            <a:off x="356050" y="3106325"/>
            <a:ext cx="111750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>
                <a:solidFill>
                  <a:srgbClr val="001E33"/>
                </a:solidFill>
              </a:rPr>
              <a:t>Distancia y riesgo de acoso para el camino que minimiza d = ??. Tiempo de ejecución de ?? segundos.</a:t>
            </a:r>
            <a:endParaRPr b="0" i="1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13694941206_0_16"/>
          <p:cNvSpPr/>
          <p:nvPr/>
        </p:nvSpPr>
        <p:spPr>
          <a:xfrm>
            <a:off x="3437640" y="3684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tablas en su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13694941206_0_16"/>
          <p:cNvSpPr/>
          <p:nvPr/>
        </p:nvSpPr>
        <p:spPr>
          <a:xfrm>
            <a:off x="3356273" y="3514123"/>
            <a:ext cx="455058" cy="7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2020-06-26T14:36:07Z</dcterms:created>
  <dc:creator>Referee</dc:creator>
</cp:coreProperties>
</file>