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20"/>
  </p:notesMasterIdLst>
  <p:sldIdLst>
    <p:sldId id="256" r:id="rId6"/>
    <p:sldId id="257" r:id="rId7"/>
    <p:sldId id="270" r:id="rId8"/>
    <p:sldId id="258" r:id="rId9"/>
    <p:sldId id="260" r:id="rId10"/>
    <p:sldId id="259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6858000" cy="51435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20" userDrawn="1">
          <p15:clr>
            <a:srgbClr val="A4A3A4"/>
          </p15:clr>
        </p15:guide>
        <p15:guide id="2" pos="19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>
      <p:cViewPr varScale="1">
        <p:scale>
          <a:sx n="93" d="100"/>
          <a:sy n="93" d="100"/>
        </p:scale>
        <p:origin x="1416" y="78"/>
      </p:cViewPr>
      <p:guideLst>
        <p:guide orient="horz" pos="2820"/>
        <p:guide pos="19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41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0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4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01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72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85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Video giới</a:t>
            </a:r>
            <a:r>
              <a:rPr lang="en-US" baseline="0" smtClean="0"/>
              <a:t> thiệu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39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Video giới</a:t>
            </a:r>
            <a:r>
              <a:rPr lang="en-US" baseline="0" smtClean="0"/>
              <a:t> thiệu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39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68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91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32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68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5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5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7828"/>
            <a:ext cx="58293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CCBF-BCD4-4E8C-AF7F-E36211CDCBD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21D4-B60E-4454-95EA-1E7359FF96D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5979"/>
            <a:ext cx="154305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979"/>
            <a:ext cx="451485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5A5D-5478-4542-9F36-447B221DE5C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7828"/>
            <a:ext cx="58293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4F4A-8E26-48D7-9236-1A2A93F191A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1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82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 marL="68576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4pPr>
            <a:lvl5pPr marL="1371531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5pPr>
            <a:lvl6pPr marL="1714414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6pPr>
            <a:lvl7pPr marL="2057298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8pPr>
            <a:lvl9pPr marL="2743063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EC41-EC1D-4BD1-AD08-0D84337EC38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1"/>
            </a:lvl2pPr>
            <a:lvl3pPr>
              <a:defRPr sz="1500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1"/>
            </a:lvl2pPr>
            <a:lvl3pPr>
              <a:defRPr sz="1500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5E14-20AB-438C-8600-F68F563E383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1151335"/>
            <a:ext cx="3030141" cy="479822"/>
          </a:xfrm>
        </p:spPr>
        <p:txBody>
          <a:bodyPr anchor="b"/>
          <a:lstStyle>
            <a:lvl1pPr marL="0" indent="0">
              <a:buNone/>
              <a:defRPr sz="1801" b="1"/>
            </a:lvl1pPr>
            <a:lvl2pPr marL="342882" indent="0">
              <a:buNone/>
              <a:defRPr sz="1500" b="1"/>
            </a:lvl2pPr>
            <a:lvl3pPr marL="685767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1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8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1631156"/>
            <a:ext cx="3030141" cy="2963466"/>
          </a:xfrm>
        </p:spPr>
        <p:txBody>
          <a:bodyPr/>
          <a:lstStyle>
            <a:lvl1pPr>
              <a:defRPr sz="1801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4" y="1151335"/>
            <a:ext cx="3031331" cy="479822"/>
          </a:xfrm>
        </p:spPr>
        <p:txBody>
          <a:bodyPr anchor="b"/>
          <a:lstStyle>
            <a:lvl1pPr marL="0" indent="0">
              <a:buNone/>
              <a:defRPr sz="1801" b="1"/>
            </a:lvl1pPr>
            <a:lvl2pPr marL="342882" indent="0">
              <a:buNone/>
              <a:defRPr sz="1500" b="1"/>
            </a:lvl2pPr>
            <a:lvl3pPr marL="685767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1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8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4" y="1631156"/>
            <a:ext cx="3031331" cy="2963466"/>
          </a:xfrm>
        </p:spPr>
        <p:txBody>
          <a:bodyPr/>
          <a:lstStyle>
            <a:lvl1pPr>
              <a:defRPr sz="1801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7DB5-45A0-4E05-9E5F-E002DDC63CC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3423-ACC7-47A7-B208-0D46A906322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4D72-17C1-4CF5-964C-FCEDA8E6B5D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D2E8-6593-4F37-A1B5-9500B0A752F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81600" y="4773880"/>
            <a:ext cx="16002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5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1" y="204797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1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5" y="1076328"/>
            <a:ext cx="2256235" cy="3518297"/>
          </a:xfrm>
        </p:spPr>
        <p:txBody>
          <a:bodyPr/>
          <a:lstStyle>
            <a:lvl1pPr marL="0" indent="0">
              <a:buNone/>
              <a:defRPr sz="1051"/>
            </a:lvl1pPr>
            <a:lvl2pPr marL="342882" indent="0">
              <a:buNone/>
              <a:defRPr sz="900"/>
            </a:lvl2pPr>
            <a:lvl3pPr marL="685767" indent="0">
              <a:buNone/>
              <a:defRPr sz="751"/>
            </a:lvl3pPr>
            <a:lvl4pPr marL="1028649" indent="0">
              <a:buNone/>
              <a:defRPr sz="676"/>
            </a:lvl4pPr>
            <a:lvl5pPr marL="1371531" indent="0">
              <a:buNone/>
              <a:defRPr sz="676"/>
            </a:lvl5pPr>
            <a:lvl6pPr marL="1714414" indent="0">
              <a:buNone/>
              <a:defRPr sz="676"/>
            </a:lvl6pPr>
            <a:lvl7pPr marL="2057298" indent="0">
              <a:buNone/>
              <a:defRPr sz="676"/>
            </a:lvl7pPr>
            <a:lvl8pPr marL="2400180" indent="0">
              <a:buNone/>
              <a:defRPr sz="676"/>
            </a:lvl8pPr>
            <a:lvl9pPr marL="2743063" indent="0">
              <a:buNone/>
              <a:defRPr sz="67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86BE-2222-401C-8C7C-1329C84F1B1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82" indent="0">
              <a:buNone/>
              <a:defRPr sz="2100"/>
            </a:lvl2pPr>
            <a:lvl3pPr marL="685767" indent="0">
              <a:buNone/>
              <a:defRPr sz="1801"/>
            </a:lvl3pPr>
            <a:lvl4pPr marL="1028649" indent="0">
              <a:buNone/>
              <a:defRPr sz="1500"/>
            </a:lvl4pPr>
            <a:lvl5pPr marL="1371531" indent="0">
              <a:buNone/>
              <a:defRPr sz="1500"/>
            </a:lvl5pPr>
            <a:lvl6pPr marL="1714414" indent="0">
              <a:buNone/>
              <a:defRPr sz="1500"/>
            </a:lvl6pPr>
            <a:lvl7pPr marL="2057298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12"/>
            <a:ext cx="4114800" cy="603647"/>
          </a:xfrm>
        </p:spPr>
        <p:txBody>
          <a:bodyPr/>
          <a:lstStyle>
            <a:lvl1pPr marL="0" indent="0">
              <a:buNone/>
              <a:defRPr sz="1051"/>
            </a:lvl1pPr>
            <a:lvl2pPr marL="342882" indent="0">
              <a:buNone/>
              <a:defRPr sz="900"/>
            </a:lvl2pPr>
            <a:lvl3pPr marL="685767" indent="0">
              <a:buNone/>
              <a:defRPr sz="751"/>
            </a:lvl3pPr>
            <a:lvl4pPr marL="1028649" indent="0">
              <a:buNone/>
              <a:defRPr sz="676"/>
            </a:lvl4pPr>
            <a:lvl5pPr marL="1371531" indent="0">
              <a:buNone/>
              <a:defRPr sz="676"/>
            </a:lvl5pPr>
            <a:lvl6pPr marL="1714414" indent="0">
              <a:buNone/>
              <a:defRPr sz="676"/>
            </a:lvl6pPr>
            <a:lvl7pPr marL="2057298" indent="0">
              <a:buNone/>
              <a:defRPr sz="676"/>
            </a:lvl7pPr>
            <a:lvl8pPr marL="2400180" indent="0">
              <a:buNone/>
              <a:defRPr sz="676"/>
            </a:lvl8pPr>
            <a:lvl9pPr marL="2743063" indent="0">
              <a:buNone/>
              <a:defRPr sz="67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4534-EC9F-4CC6-A3E2-22E24F24EF5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EE1B-A8B6-4CA4-AB14-465A57DD665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5979"/>
            <a:ext cx="154305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979"/>
            <a:ext cx="451485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A470-95E4-43A3-AB64-3AFFB16E0F8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7828"/>
            <a:ext cx="58293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3438-8CA0-4FEA-A51E-354F5E580D0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  <a:prstGeom prst="rect">
            <a:avLst/>
          </a:prstGeom>
        </p:spPr>
        <p:txBody>
          <a:bodyPr anchor="t"/>
          <a:lstStyle>
            <a:lvl1pPr algn="l">
              <a:defRPr sz="3001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82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 marL="68576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4pPr>
            <a:lvl5pPr marL="1371531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5pPr>
            <a:lvl6pPr marL="1714414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6pPr>
            <a:lvl7pPr marL="2057298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8pPr>
            <a:lvl9pPr marL="2743063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C9B9-36D8-4FB8-8F38-4A61E31C24A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1"/>
            </a:lvl2pPr>
            <a:lvl3pPr>
              <a:defRPr sz="1500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1"/>
            </a:lvl2pPr>
            <a:lvl3pPr>
              <a:defRPr sz="1500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3357-3C2E-44F3-A3EE-992EA157468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1151335"/>
            <a:ext cx="3030141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1" b="1"/>
            </a:lvl1pPr>
            <a:lvl2pPr marL="342882" indent="0">
              <a:buNone/>
              <a:defRPr sz="1500" b="1"/>
            </a:lvl2pPr>
            <a:lvl3pPr marL="685767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1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8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1631156"/>
            <a:ext cx="3030141" cy="2963466"/>
          </a:xfrm>
          <a:prstGeom prst="rect">
            <a:avLst/>
          </a:prstGeom>
        </p:spPr>
        <p:txBody>
          <a:bodyPr/>
          <a:lstStyle>
            <a:lvl1pPr>
              <a:defRPr sz="1801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4" y="1151335"/>
            <a:ext cx="3031331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1" b="1"/>
            </a:lvl1pPr>
            <a:lvl2pPr marL="342882" indent="0">
              <a:buNone/>
              <a:defRPr sz="1500" b="1"/>
            </a:lvl2pPr>
            <a:lvl3pPr marL="685767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1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8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4" y="1631156"/>
            <a:ext cx="3031331" cy="2963466"/>
          </a:xfrm>
          <a:prstGeom prst="rect">
            <a:avLst/>
          </a:prstGeom>
        </p:spPr>
        <p:txBody>
          <a:bodyPr/>
          <a:lstStyle>
            <a:lvl1pPr>
              <a:defRPr sz="1801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A4D6-AAA4-4B8B-9EAD-20D5FAFAACA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592D-36D3-42E2-9A14-FDA7A9CDC5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1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82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 marL="68576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4pPr>
            <a:lvl5pPr marL="1371531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5pPr>
            <a:lvl6pPr marL="1714414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6pPr>
            <a:lvl7pPr marL="2057298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8pPr>
            <a:lvl9pPr marL="2743063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CE30-1BC7-40F5-945E-00FDD4FD78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D25E-EE5B-43C4-B405-4EAAAAA1C2E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5" y="204787"/>
            <a:ext cx="2256235" cy="8715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1" y="204797"/>
            <a:ext cx="3833813" cy="438983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1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5" y="1076328"/>
            <a:ext cx="2256235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1"/>
            </a:lvl1pPr>
            <a:lvl2pPr marL="342882" indent="0">
              <a:buNone/>
              <a:defRPr sz="900"/>
            </a:lvl2pPr>
            <a:lvl3pPr marL="685767" indent="0">
              <a:buNone/>
              <a:defRPr sz="751"/>
            </a:lvl3pPr>
            <a:lvl4pPr marL="1028649" indent="0">
              <a:buNone/>
              <a:defRPr sz="676"/>
            </a:lvl4pPr>
            <a:lvl5pPr marL="1371531" indent="0">
              <a:buNone/>
              <a:defRPr sz="676"/>
            </a:lvl5pPr>
            <a:lvl6pPr marL="1714414" indent="0">
              <a:buNone/>
              <a:defRPr sz="676"/>
            </a:lvl6pPr>
            <a:lvl7pPr marL="2057298" indent="0">
              <a:buNone/>
              <a:defRPr sz="676"/>
            </a:lvl7pPr>
            <a:lvl8pPr marL="2400180" indent="0">
              <a:buNone/>
              <a:defRPr sz="676"/>
            </a:lvl8pPr>
            <a:lvl9pPr marL="2743063" indent="0">
              <a:buNone/>
              <a:defRPr sz="67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CBF6-63DF-4B7C-A8B7-11F6E461DF1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882" indent="0">
              <a:buNone/>
              <a:defRPr sz="2100"/>
            </a:lvl2pPr>
            <a:lvl3pPr marL="685767" indent="0">
              <a:buNone/>
              <a:defRPr sz="1801"/>
            </a:lvl3pPr>
            <a:lvl4pPr marL="1028649" indent="0">
              <a:buNone/>
              <a:defRPr sz="1500"/>
            </a:lvl4pPr>
            <a:lvl5pPr marL="1371531" indent="0">
              <a:buNone/>
              <a:defRPr sz="1500"/>
            </a:lvl5pPr>
            <a:lvl6pPr marL="1714414" indent="0">
              <a:buNone/>
              <a:defRPr sz="1500"/>
            </a:lvl6pPr>
            <a:lvl7pPr marL="2057298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12"/>
            <a:ext cx="41148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1"/>
            </a:lvl1pPr>
            <a:lvl2pPr marL="342882" indent="0">
              <a:buNone/>
              <a:defRPr sz="900"/>
            </a:lvl2pPr>
            <a:lvl3pPr marL="685767" indent="0">
              <a:buNone/>
              <a:defRPr sz="751"/>
            </a:lvl3pPr>
            <a:lvl4pPr marL="1028649" indent="0">
              <a:buNone/>
              <a:defRPr sz="676"/>
            </a:lvl4pPr>
            <a:lvl5pPr marL="1371531" indent="0">
              <a:buNone/>
              <a:defRPr sz="676"/>
            </a:lvl5pPr>
            <a:lvl6pPr marL="1714414" indent="0">
              <a:buNone/>
              <a:defRPr sz="676"/>
            </a:lvl6pPr>
            <a:lvl7pPr marL="2057298" indent="0">
              <a:buNone/>
              <a:defRPr sz="676"/>
            </a:lvl7pPr>
            <a:lvl8pPr marL="2400180" indent="0">
              <a:buNone/>
              <a:defRPr sz="676"/>
            </a:lvl8pPr>
            <a:lvl9pPr marL="2743063" indent="0">
              <a:buNone/>
              <a:defRPr sz="67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E14D-D933-4659-A305-3DAC81E8E71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AD3B-EBD4-4917-8E37-62729983F45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5979"/>
            <a:ext cx="154305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979"/>
            <a:ext cx="451485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3904-5429-4A34-8EAF-0B0CD52C25F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D21-B46C-40B3-A5F2-9B5EBEDACBF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273800" y="4819650"/>
            <a:ext cx="5715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7828"/>
            <a:ext cx="58293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3EFD-39C3-4040-A5B7-BBE212ECDF7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092E-98A9-4FF5-B846-6E49DBC439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1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82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 marL="68576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4pPr>
            <a:lvl5pPr marL="1371531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5pPr>
            <a:lvl6pPr marL="1714414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6pPr>
            <a:lvl7pPr marL="2057298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8pPr>
            <a:lvl9pPr marL="2743063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60BE-274B-4D51-B408-A0FF84B860D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1"/>
            </a:lvl2pPr>
            <a:lvl3pPr>
              <a:defRPr sz="1500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1"/>
            </a:lvl2pPr>
            <a:lvl3pPr>
              <a:defRPr sz="1500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DADF-0504-439F-B07A-9F95AC78FB1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1"/>
            </a:lvl2pPr>
            <a:lvl3pPr>
              <a:defRPr sz="1500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1"/>
            </a:lvl2pPr>
            <a:lvl3pPr>
              <a:defRPr sz="1500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7A26-F692-4CC2-B4FF-DA345A27B92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1151335"/>
            <a:ext cx="3030141" cy="479822"/>
          </a:xfrm>
        </p:spPr>
        <p:txBody>
          <a:bodyPr anchor="b"/>
          <a:lstStyle>
            <a:lvl1pPr marL="0" indent="0">
              <a:buNone/>
              <a:defRPr sz="1801" b="1"/>
            </a:lvl1pPr>
            <a:lvl2pPr marL="342882" indent="0">
              <a:buNone/>
              <a:defRPr sz="1500" b="1"/>
            </a:lvl2pPr>
            <a:lvl3pPr marL="685767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1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8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1631156"/>
            <a:ext cx="3030141" cy="2963466"/>
          </a:xfrm>
        </p:spPr>
        <p:txBody>
          <a:bodyPr/>
          <a:lstStyle>
            <a:lvl1pPr>
              <a:defRPr sz="1801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4" y="1151335"/>
            <a:ext cx="3031331" cy="479822"/>
          </a:xfrm>
        </p:spPr>
        <p:txBody>
          <a:bodyPr anchor="b"/>
          <a:lstStyle>
            <a:lvl1pPr marL="0" indent="0">
              <a:buNone/>
              <a:defRPr sz="1801" b="1"/>
            </a:lvl1pPr>
            <a:lvl2pPr marL="342882" indent="0">
              <a:buNone/>
              <a:defRPr sz="1500" b="1"/>
            </a:lvl2pPr>
            <a:lvl3pPr marL="685767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1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8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4" y="1631156"/>
            <a:ext cx="3031331" cy="2963466"/>
          </a:xfrm>
        </p:spPr>
        <p:txBody>
          <a:bodyPr/>
          <a:lstStyle>
            <a:lvl1pPr>
              <a:defRPr sz="1801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91AB-2171-4EF5-9225-2FFD29204B7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FDF6-E8E1-40D2-93FA-4C6A164C46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5399-6328-4E85-8FAD-A4C0504A84F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5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1" y="204797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1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5" y="1076328"/>
            <a:ext cx="2256235" cy="3518297"/>
          </a:xfrm>
        </p:spPr>
        <p:txBody>
          <a:bodyPr/>
          <a:lstStyle>
            <a:lvl1pPr marL="0" indent="0">
              <a:buNone/>
              <a:defRPr sz="1051"/>
            </a:lvl1pPr>
            <a:lvl2pPr marL="342882" indent="0">
              <a:buNone/>
              <a:defRPr sz="900"/>
            </a:lvl2pPr>
            <a:lvl3pPr marL="685767" indent="0">
              <a:buNone/>
              <a:defRPr sz="751"/>
            </a:lvl3pPr>
            <a:lvl4pPr marL="1028649" indent="0">
              <a:buNone/>
              <a:defRPr sz="676"/>
            </a:lvl4pPr>
            <a:lvl5pPr marL="1371531" indent="0">
              <a:buNone/>
              <a:defRPr sz="676"/>
            </a:lvl5pPr>
            <a:lvl6pPr marL="1714414" indent="0">
              <a:buNone/>
              <a:defRPr sz="676"/>
            </a:lvl6pPr>
            <a:lvl7pPr marL="2057298" indent="0">
              <a:buNone/>
              <a:defRPr sz="676"/>
            </a:lvl7pPr>
            <a:lvl8pPr marL="2400180" indent="0">
              <a:buNone/>
              <a:defRPr sz="676"/>
            </a:lvl8pPr>
            <a:lvl9pPr marL="2743063" indent="0">
              <a:buNone/>
              <a:defRPr sz="67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8846-314B-438C-AA98-921A7134223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82" indent="0">
              <a:buNone/>
              <a:defRPr sz="2100"/>
            </a:lvl2pPr>
            <a:lvl3pPr marL="685767" indent="0">
              <a:buNone/>
              <a:defRPr sz="1801"/>
            </a:lvl3pPr>
            <a:lvl4pPr marL="1028649" indent="0">
              <a:buNone/>
              <a:defRPr sz="1500"/>
            </a:lvl4pPr>
            <a:lvl5pPr marL="1371531" indent="0">
              <a:buNone/>
              <a:defRPr sz="1500"/>
            </a:lvl5pPr>
            <a:lvl6pPr marL="1714414" indent="0">
              <a:buNone/>
              <a:defRPr sz="1500"/>
            </a:lvl6pPr>
            <a:lvl7pPr marL="2057298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12"/>
            <a:ext cx="4114800" cy="603647"/>
          </a:xfrm>
        </p:spPr>
        <p:txBody>
          <a:bodyPr/>
          <a:lstStyle>
            <a:lvl1pPr marL="0" indent="0">
              <a:buNone/>
              <a:defRPr sz="1051"/>
            </a:lvl1pPr>
            <a:lvl2pPr marL="342882" indent="0">
              <a:buNone/>
              <a:defRPr sz="900"/>
            </a:lvl2pPr>
            <a:lvl3pPr marL="685767" indent="0">
              <a:buNone/>
              <a:defRPr sz="751"/>
            </a:lvl3pPr>
            <a:lvl4pPr marL="1028649" indent="0">
              <a:buNone/>
              <a:defRPr sz="676"/>
            </a:lvl4pPr>
            <a:lvl5pPr marL="1371531" indent="0">
              <a:buNone/>
              <a:defRPr sz="676"/>
            </a:lvl5pPr>
            <a:lvl6pPr marL="1714414" indent="0">
              <a:buNone/>
              <a:defRPr sz="676"/>
            </a:lvl6pPr>
            <a:lvl7pPr marL="2057298" indent="0">
              <a:buNone/>
              <a:defRPr sz="676"/>
            </a:lvl7pPr>
            <a:lvl8pPr marL="2400180" indent="0">
              <a:buNone/>
              <a:defRPr sz="676"/>
            </a:lvl8pPr>
            <a:lvl9pPr marL="2743063" indent="0">
              <a:buNone/>
              <a:defRPr sz="67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A425-09B4-402D-A5C2-E794F44CA91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985B-9C10-4094-ADE5-813EAC0DBA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5979"/>
            <a:ext cx="154305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979"/>
            <a:ext cx="451485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776B-7ABE-497A-9D61-966AF80C918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7828"/>
            <a:ext cx="58293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80C9-AD9F-4E10-9092-C242E7672EC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1151335"/>
            <a:ext cx="3030141" cy="479822"/>
          </a:xfrm>
        </p:spPr>
        <p:txBody>
          <a:bodyPr anchor="b"/>
          <a:lstStyle>
            <a:lvl1pPr marL="0" indent="0">
              <a:buNone/>
              <a:defRPr sz="1801" b="1"/>
            </a:lvl1pPr>
            <a:lvl2pPr marL="342882" indent="0">
              <a:buNone/>
              <a:defRPr sz="1500" b="1"/>
            </a:lvl2pPr>
            <a:lvl3pPr marL="685767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1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8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1631156"/>
            <a:ext cx="3030141" cy="2963466"/>
          </a:xfrm>
        </p:spPr>
        <p:txBody>
          <a:bodyPr/>
          <a:lstStyle>
            <a:lvl1pPr>
              <a:defRPr sz="1801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4" y="1151335"/>
            <a:ext cx="3031331" cy="479822"/>
          </a:xfrm>
        </p:spPr>
        <p:txBody>
          <a:bodyPr anchor="b"/>
          <a:lstStyle>
            <a:lvl1pPr marL="0" indent="0">
              <a:buNone/>
              <a:defRPr sz="1801" b="1"/>
            </a:lvl1pPr>
            <a:lvl2pPr marL="342882" indent="0">
              <a:buNone/>
              <a:defRPr sz="1500" b="1"/>
            </a:lvl2pPr>
            <a:lvl3pPr marL="685767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1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8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4" y="1631156"/>
            <a:ext cx="3031331" cy="2963466"/>
          </a:xfrm>
        </p:spPr>
        <p:txBody>
          <a:bodyPr/>
          <a:lstStyle>
            <a:lvl1pPr>
              <a:defRPr sz="1801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A12E-B2C3-4099-9038-EA4ED0CB0AC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  <a:prstGeom prst="rect">
            <a:avLst/>
          </a:prstGeom>
        </p:spPr>
        <p:txBody>
          <a:bodyPr anchor="t"/>
          <a:lstStyle>
            <a:lvl1pPr algn="l">
              <a:defRPr sz="3001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82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 marL="68576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4pPr>
            <a:lvl5pPr marL="1371531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5pPr>
            <a:lvl6pPr marL="1714414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6pPr>
            <a:lvl7pPr marL="2057298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8pPr>
            <a:lvl9pPr marL="2743063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E05C-C40F-4385-9627-BEC56849500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137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1"/>
            </a:lvl2pPr>
            <a:lvl3pPr>
              <a:defRPr sz="1500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1"/>
            </a:lvl2pPr>
            <a:lvl3pPr>
              <a:defRPr sz="1500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2066D-F5B4-4F1E-8635-EC125FAE36E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1151335"/>
            <a:ext cx="3030141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1" b="1"/>
            </a:lvl1pPr>
            <a:lvl2pPr marL="342882" indent="0">
              <a:buNone/>
              <a:defRPr sz="1500" b="1"/>
            </a:lvl2pPr>
            <a:lvl3pPr marL="685767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1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8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1631156"/>
            <a:ext cx="3030141" cy="2963466"/>
          </a:xfrm>
          <a:prstGeom prst="rect">
            <a:avLst/>
          </a:prstGeom>
        </p:spPr>
        <p:txBody>
          <a:bodyPr/>
          <a:lstStyle>
            <a:lvl1pPr>
              <a:defRPr sz="1801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4" y="1151335"/>
            <a:ext cx="3031331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1" b="1"/>
            </a:lvl1pPr>
            <a:lvl2pPr marL="342882" indent="0">
              <a:buNone/>
              <a:defRPr sz="1500" b="1"/>
            </a:lvl2pPr>
            <a:lvl3pPr marL="685767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1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8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4" y="1631156"/>
            <a:ext cx="3031331" cy="2963466"/>
          </a:xfrm>
          <a:prstGeom prst="rect">
            <a:avLst/>
          </a:prstGeom>
        </p:spPr>
        <p:txBody>
          <a:bodyPr/>
          <a:lstStyle>
            <a:lvl1pPr>
              <a:defRPr sz="1801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12FB-429E-41B3-8752-AA0E606EB24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25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9757-F625-4ACB-8908-67285EA5C60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022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6537-B532-4279-ACDD-6720F17CB67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147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5" y="204787"/>
            <a:ext cx="2256235" cy="8715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1" y="204797"/>
            <a:ext cx="3833813" cy="438983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1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5" y="1076328"/>
            <a:ext cx="2256235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1"/>
            </a:lvl1pPr>
            <a:lvl2pPr marL="342882" indent="0">
              <a:buNone/>
              <a:defRPr sz="900"/>
            </a:lvl2pPr>
            <a:lvl3pPr marL="685767" indent="0">
              <a:buNone/>
              <a:defRPr sz="751"/>
            </a:lvl3pPr>
            <a:lvl4pPr marL="1028649" indent="0">
              <a:buNone/>
              <a:defRPr sz="676"/>
            </a:lvl4pPr>
            <a:lvl5pPr marL="1371531" indent="0">
              <a:buNone/>
              <a:defRPr sz="676"/>
            </a:lvl5pPr>
            <a:lvl6pPr marL="1714414" indent="0">
              <a:buNone/>
              <a:defRPr sz="676"/>
            </a:lvl6pPr>
            <a:lvl7pPr marL="2057298" indent="0">
              <a:buNone/>
              <a:defRPr sz="676"/>
            </a:lvl7pPr>
            <a:lvl8pPr marL="2400180" indent="0">
              <a:buNone/>
              <a:defRPr sz="676"/>
            </a:lvl8pPr>
            <a:lvl9pPr marL="2743063" indent="0">
              <a:buNone/>
              <a:defRPr sz="67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D3C4-3D33-4EBC-9D42-E9598D76C4B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020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882" indent="0">
              <a:buNone/>
              <a:defRPr sz="2100"/>
            </a:lvl2pPr>
            <a:lvl3pPr marL="685767" indent="0">
              <a:buNone/>
              <a:defRPr sz="1801"/>
            </a:lvl3pPr>
            <a:lvl4pPr marL="1028649" indent="0">
              <a:buNone/>
              <a:defRPr sz="1500"/>
            </a:lvl4pPr>
            <a:lvl5pPr marL="1371531" indent="0">
              <a:buNone/>
              <a:defRPr sz="1500"/>
            </a:lvl5pPr>
            <a:lvl6pPr marL="1714414" indent="0">
              <a:buNone/>
              <a:defRPr sz="1500"/>
            </a:lvl6pPr>
            <a:lvl7pPr marL="2057298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12"/>
            <a:ext cx="41148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1"/>
            </a:lvl1pPr>
            <a:lvl2pPr marL="342882" indent="0">
              <a:buNone/>
              <a:defRPr sz="900"/>
            </a:lvl2pPr>
            <a:lvl3pPr marL="685767" indent="0">
              <a:buNone/>
              <a:defRPr sz="751"/>
            </a:lvl3pPr>
            <a:lvl4pPr marL="1028649" indent="0">
              <a:buNone/>
              <a:defRPr sz="676"/>
            </a:lvl4pPr>
            <a:lvl5pPr marL="1371531" indent="0">
              <a:buNone/>
              <a:defRPr sz="676"/>
            </a:lvl5pPr>
            <a:lvl6pPr marL="1714414" indent="0">
              <a:buNone/>
              <a:defRPr sz="676"/>
            </a:lvl6pPr>
            <a:lvl7pPr marL="2057298" indent="0">
              <a:buNone/>
              <a:defRPr sz="676"/>
            </a:lvl7pPr>
            <a:lvl8pPr marL="2400180" indent="0">
              <a:buNone/>
              <a:defRPr sz="676"/>
            </a:lvl8pPr>
            <a:lvl9pPr marL="2743063" indent="0">
              <a:buNone/>
              <a:defRPr sz="67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D6DE-35F8-45C0-A0C4-1ACA267F445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203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E71E-1E1C-4DBB-A3B3-91C41A414D3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169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5979"/>
            <a:ext cx="154305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979"/>
            <a:ext cx="451485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05437-CF8D-4D59-B8C3-F068C9599E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379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7777-EF59-4B29-A77B-879F5DAF98E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8690-7B6D-49BF-AD89-82FDADADB70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49FF-BF95-4F5D-BB6A-3344372463F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5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1" y="204797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1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5" y="1076328"/>
            <a:ext cx="2256235" cy="3518297"/>
          </a:xfrm>
        </p:spPr>
        <p:txBody>
          <a:bodyPr/>
          <a:lstStyle>
            <a:lvl1pPr marL="0" indent="0">
              <a:buNone/>
              <a:defRPr sz="1051"/>
            </a:lvl1pPr>
            <a:lvl2pPr marL="342882" indent="0">
              <a:buNone/>
              <a:defRPr sz="900"/>
            </a:lvl2pPr>
            <a:lvl3pPr marL="685767" indent="0">
              <a:buNone/>
              <a:defRPr sz="751"/>
            </a:lvl3pPr>
            <a:lvl4pPr marL="1028649" indent="0">
              <a:buNone/>
              <a:defRPr sz="676"/>
            </a:lvl4pPr>
            <a:lvl5pPr marL="1371531" indent="0">
              <a:buNone/>
              <a:defRPr sz="676"/>
            </a:lvl5pPr>
            <a:lvl6pPr marL="1714414" indent="0">
              <a:buNone/>
              <a:defRPr sz="676"/>
            </a:lvl6pPr>
            <a:lvl7pPr marL="2057298" indent="0">
              <a:buNone/>
              <a:defRPr sz="676"/>
            </a:lvl7pPr>
            <a:lvl8pPr marL="2400180" indent="0">
              <a:buNone/>
              <a:defRPr sz="676"/>
            </a:lvl8pPr>
            <a:lvl9pPr marL="2743063" indent="0">
              <a:buNone/>
              <a:defRPr sz="67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1FE8-A445-4443-8FFB-CA4D162355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82" indent="0">
              <a:buNone/>
              <a:defRPr sz="2100"/>
            </a:lvl2pPr>
            <a:lvl3pPr marL="685767" indent="0">
              <a:buNone/>
              <a:defRPr sz="1801"/>
            </a:lvl3pPr>
            <a:lvl4pPr marL="1028649" indent="0">
              <a:buNone/>
              <a:defRPr sz="1500"/>
            </a:lvl4pPr>
            <a:lvl5pPr marL="1371531" indent="0">
              <a:buNone/>
              <a:defRPr sz="1500"/>
            </a:lvl5pPr>
            <a:lvl6pPr marL="1714414" indent="0">
              <a:buNone/>
              <a:defRPr sz="1500"/>
            </a:lvl6pPr>
            <a:lvl7pPr marL="2057298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12"/>
            <a:ext cx="4114800" cy="603647"/>
          </a:xfrm>
        </p:spPr>
        <p:txBody>
          <a:bodyPr/>
          <a:lstStyle>
            <a:lvl1pPr marL="0" indent="0">
              <a:buNone/>
              <a:defRPr sz="1051"/>
            </a:lvl1pPr>
            <a:lvl2pPr marL="342882" indent="0">
              <a:buNone/>
              <a:defRPr sz="900"/>
            </a:lvl2pPr>
            <a:lvl3pPr marL="685767" indent="0">
              <a:buNone/>
              <a:defRPr sz="751"/>
            </a:lvl3pPr>
            <a:lvl4pPr marL="1028649" indent="0">
              <a:buNone/>
              <a:defRPr sz="676"/>
            </a:lvl4pPr>
            <a:lvl5pPr marL="1371531" indent="0">
              <a:buNone/>
              <a:defRPr sz="676"/>
            </a:lvl5pPr>
            <a:lvl6pPr marL="1714414" indent="0">
              <a:buNone/>
              <a:defRPr sz="676"/>
            </a:lvl6pPr>
            <a:lvl7pPr marL="2057298" indent="0">
              <a:buNone/>
              <a:defRPr sz="676"/>
            </a:lvl7pPr>
            <a:lvl8pPr marL="2400180" indent="0">
              <a:buNone/>
              <a:defRPr sz="676"/>
            </a:lvl8pPr>
            <a:lvl9pPr marL="2743063" indent="0">
              <a:buNone/>
              <a:defRPr sz="67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F554-582E-4398-B8A7-12C7C9EE74F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E0562-C895-4B43-99F4-20422993FAB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85767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3" indent="-257163" algn="l" defTabSz="68576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86" indent="-214303" algn="l" defTabSz="685767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9" indent="-171442" algn="l" defTabSz="685767" rtl="0" eaLnBrk="1" latinLnBrk="0" hangingPunct="1">
        <a:spcBef>
          <a:spcPct val="20000"/>
        </a:spcBef>
        <a:buFont typeface="Arial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1" indent="-171442" algn="l" defTabSz="685767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3" indent="-171442" algn="l" defTabSz="685767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40" indent="-171442" algn="l" defTabSz="685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4" indent="-171442" algn="l" defTabSz="685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2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67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1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4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8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3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BE92E-56DF-4B22-B900-FCB159A14D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029452" y="666756"/>
            <a:ext cx="1016625" cy="415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1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051" smtClean="0">
                <a:solidFill>
                  <a:prstClr val="black"/>
                </a:solidFill>
              </a:rPr>
              <a:t>vertLeftWhite2</a:t>
            </a:r>
            <a:endParaRPr lang="en-US" sz="1051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5" y="3291840"/>
            <a:ext cx="190853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5" y="2834640"/>
            <a:ext cx="190853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5" y="3749040"/>
            <a:ext cx="190853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5" y="4206240"/>
            <a:ext cx="190853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85767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3" indent="-257163" algn="l" defTabSz="68576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86" indent="-214303" algn="l" defTabSz="685767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9" indent="-171442" algn="l" defTabSz="685767" rtl="0" eaLnBrk="1" latinLnBrk="0" hangingPunct="1">
        <a:spcBef>
          <a:spcPct val="20000"/>
        </a:spcBef>
        <a:buFont typeface="Arial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1" indent="-171442" algn="l" defTabSz="685767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3" indent="-171442" algn="l" defTabSz="685767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40" indent="-171442" algn="l" defTabSz="685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4" indent="-171442" algn="l" defTabSz="685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2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67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1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4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8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3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6C570-7D49-4A36-A58C-44AB2661343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029452" y="666755"/>
            <a:ext cx="1072730" cy="1224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1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051" smtClean="0">
                <a:solidFill>
                  <a:prstClr val="black"/>
                </a:solidFill>
              </a:rPr>
              <a:t>block2x2White1</a:t>
            </a:r>
          </a:p>
          <a:p>
            <a:endParaRPr lang="en-US" sz="1051" smtClean="0">
              <a:solidFill>
                <a:prstClr val="black"/>
              </a:solidFill>
            </a:endParaRPr>
          </a:p>
          <a:p>
            <a:r>
              <a:rPr lang="en-US" sz="1051" smtClean="0">
                <a:solidFill>
                  <a:prstClr val="black"/>
                </a:solidFill>
              </a:rPr>
              <a:t>Ordering of</a:t>
            </a:r>
            <a:r>
              <a:rPr lang="en-US" sz="1051" baseline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051" baseline="0" smtClean="0">
                <a:solidFill>
                  <a:prstClr val="black"/>
                </a:solidFill>
              </a:rPr>
              <a:t>buttons is</a:t>
            </a:r>
            <a:r>
              <a:rPr lang="en-US" sz="1051" smtClean="0">
                <a:solidFill>
                  <a:prstClr val="black"/>
                </a:solidFill>
              </a:rPr>
              <a:t>:</a:t>
            </a:r>
          </a:p>
          <a:p>
            <a:r>
              <a:rPr lang="en-US" sz="1051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051" smtClean="0">
                <a:solidFill>
                  <a:prstClr val="black"/>
                </a:solidFill>
              </a:rPr>
              <a:t>24</a:t>
            </a:r>
            <a:endParaRPr lang="en-US" sz="1051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5" y="3931920"/>
            <a:ext cx="190853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5" y="2011680"/>
            <a:ext cx="190853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4" y="2011680"/>
            <a:ext cx="190853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4" y="3931920"/>
            <a:ext cx="190853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85767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3" indent="-257163" algn="l" defTabSz="68576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86" indent="-214303" algn="l" defTabSz="685767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9" indent="-171442" algn="l" defTabSz="685767" rtl="0" eaLnBrk="1" latinLnBrk="0" hangingPunct="1">
        <a:spcBef>
          <a:spcPct val="20000"/>
        </a:spcBef>
        <a:buFont typeface="Arial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1" indent="-171442" algn="l" defTabSz="685767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3" indent="-171442" algn="l" defTabSz="685767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40" indent="-171442" algn="l" defTabSz="685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4" indent="-171442" algn="l" defTabSz="685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2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67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1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4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8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3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C2EB5-85E9-4FF4-A19A-4509FB74F90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371985" y="4942420"/>
            <a:ext cx="575799" cy="196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6" smtClean="0">
                <a:solidFill>
                  <a:prstClr val="black"/>
                </a:solidFill>
              </a:rPr>
              <a:t>Andrew Ng</a:t>
            </a:r>
            <a:endParaRPr lang="en-US" sz="676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85767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3" indent="-257163" algn="l" defTabSz="68576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86" indent="-214303" algn="l" defTabSz="685767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9" indent="-171442" algn="l" defTabSz="685767" rtl="0" eaLnBrk="1" latinLnBrk="0" hangingPunct="1">
        <a:spcBef>
          <a:spcPct val="20000"/>
        </a:spcBef>
        <a:buFont typeface="Arial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1" indent="-171442" algn="l" defTabSz="685767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3" indent="-171442" algn="l" defTabSz="685767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40" indent="-171442" algn="l" defTabSz="685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4" indent="-171442" algn="l" defTabSz="685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2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67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1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4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8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3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135AD-B765-4647-9F03-A3E0B366A9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029452" y="666755"/>
            <a:ext cx="1072730" cy="1224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1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051" smtClean="0">
                <a:solidFill>
                  <a:prstClr val="black"/>
                </a:solidFill>
              </a:rPr>
              <a:t>block2x2White1</a:t>
            </a:r>
          </a:p>
          <a:p>
            <a:endParaRPr lang="en-US" sz="1051" smtClean="0">
              <a:solidFill>
                <a:prstClr val="black"/>
              </a:solidFill>
            </a:endParaRPr>
          </a:p>
          <a:p>
            <a:r>
              <a:rPr lang="en-US" sz="1051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051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051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051" smtClean="0">
                <a:solidFill>
                  <a:prstClr val="black"/>
                </a:solidFill>
              </a:rPr>
              <a:t>24</a:t>
            </a:r>
            <a:endParaRPr lang="en-US" sz="1051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8" y="3931920"/>
            <a:ext cx="194619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8" y="3246120"/>
            <a:ext cx="194619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8" y="2560320"/>
            <a:ext cx="194619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8" y="1874520"/>
            <a:ext cx="194619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85767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3" indent="-257163" algn="l" defTabSz="68576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86" indent="-214303" algn="l" defTabSz="685767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9" indent="-171442" algn="l" defTabSz="685767" rtl="0" eaLnBrk="1" latinLnBrk="0" hangingPunct="1">
        <a:spcBef>
          <a:spcPct val="20000"/>
        </a:spcBef>
        <a:buFont typeface="Arial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1" indent="-171442" algn="l" defTabSz="685767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3" indent="-171442" algn="l" defTabSz="685767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40" indent="-171442" algn="l" defTabSz="685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4" indent="-171442" algn="l" defTabSz="685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2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67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1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4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8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3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Videos/videoDemo.wmv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Videos/intro_video.wmv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446781" y="1352552"/>
            <a:ext cx="2667001" cy="1071563"/>
          </a:xfrm>
          <a:prstGeom prst="rect">
            <a:avLst/>
          </a:prstGeom>
        </p:spPr>
        <p:txBody>
          <a:bodyPr vert="horz" lIns="68580" tIns="34292" rIns="68580" bIns="34292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52">
                <a:solidFill>
                  <a:schemeClr val="tx1">
                    <a:lumMod val="75000"/>
                    <a:lumOff val="25000"/>
                  </a:schemeClr>
                </a:solidFill>
              </a:rPr>
              <a:t>Apache POI</a:t>
            </a:r>
            <a:endParaRPr lang="en-US" sz="3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168654" y="2255834"/>
            <a:ext cx="32232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3446781" y="2681276"/>
            <a:ext cx="3106423" cy="955681"/>
          </a:xfrm>
          <a:prstGeom prst="rect">
            <a:avLst/>
          </a:prstGeom>
        </p:spPr>
        <p:txBody>
          <a:bodyPr vert="horz" lIns="68580" tIns="34292" rIns="68580" bIns="34292" rtlCol="0" anchor="ctr">
            <a:noAutofit/>
          </a:bodyPr>
          <a:lstStyle/>
          <a:p>
            <a:pPr defTabSz="685767">
              <a:spcBef>
                <a:spcPct val="0"/>
              </a:spcBef>
              <a:defRPr/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GV hướng dẫn:</a:t>
            </a:r>
          </a:p>
          <a:p>
            <a:pPr defTabSz="685767">
              <a:spcBef>
                <a:spcPct val="0"/>
              </a:spcBef>
              <a:defRPr/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	Khuất </a:t>
            </a:r>
            <a:r>
              <a:rPr lang="en-US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Thùy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Phương</a:t>
            </a:r>
          </a:p>
          <a:p>
            <a:pPr defTabSz="685767">
              <a:spcBef>
                <a:spcPct val="0"/>
              </a:spcBef>
              <a:defRPr/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HV thực hiện:</a:t>
            </a:r>
          </a:p>
          <a:p>
            <a:pPr defTabSz="685767">
              <a:spcBef>
                <a:spcPct val="0"/>
              </a:spcBef>
              <a:defRPr/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	Trần Ngọc Đản</a:t>
            </a:r>
          </a:p>
        </p:txBody>
      </p:sp>
      <p:pic>
        <p:nvPicPr>
          <p:cNvPr id="1026" name="Picture 2" descr="Kết quả hình ảnh cho AP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78" y="1166967"/>
            <a:ext cx="2982271" cy="217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90659" y="133350"/>
            <a:ext cx="2421890" cy="652780"/>
            <a:chOff x="457200" y="438150"/>
            <a:chExt cx="2421890" cy="652780"/>
          </a:xfrm>
        </p:grpSpPr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>
              <a:off x="741680" y="461645"/>
              <a:ext cx="2137410" cy="62928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Trung tâm tin học</a:t>
              </a:r>
              <a:endParaRPr lang="en-US" sz="110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Đại học Khoa học Tự nhiên</a:t>
              </a:r>
              <a:endParaRPr lang="en-US" sz="110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 </a:t>
              </a:r>
              <a:endParaRPr lang="en-US" sz="110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15000"/>
                </a:lnSpc>
                <a:spcBef>
                  <a:spcPts val="500"/>
                </a:spcBef>
                <a:spcAft>
                  <a:spcPts val="500"/>
                </a:spcAft>
              </a:pPr>
              <a:r>
                <a:rPr lang="en-US" sz="110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10" name="Picture 9" descr="Kết quả hình ảnh cho trung tâm tin học KHTN logo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38150"/>
              <a:ext cx="546100" cy="5461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6571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209550"/>
            <a:ext cx="1729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3. Core Classes</a:t>
            </a:r>
            <a:endParaRPr 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304800" y="819150"/>
            <a:ext cx="647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Calibri" panose="020F0502020204030204" pitchFamily="34" charset="0"/>
              <a:buChar char="-"/>
            </a:pPr>
            <a:r>
              <a:rPr lang="en-US" smtClean="0"/>
              <a:t> </a:t>
            </a:r>
            <a:r>
              <a:rPr lang="en-US" b="1" smtClean="0"/>
              <a:t>Cell</a:t>
            </a:r>
            <a:r>
              <a:rPr lang="en-US" b="1" smtClean="0">
                <a:cs typeface="Calibri" panose="020F0502020204030204" pitchFamily="34" charset="0"/>
              </a:rPr>
              <a:t>: </a:t>
            </a:r>
            <a:r>
              <a:rPr lang="en-US" smtClean="0"/>
              <a:t>super – interface của tất cả những class </a:t>
            </a:r>
            <a:r>
              <a:rPr lang="en-US"/>
              <a:t>đại diện cho </a:t>
            </a:r>
            <a:r>
              <a:rPr lang="en-US" smtClean="0"/>
              <a:t>cell </a:t>
            </a:r>
            <a:r>
              <a:rPr lang="en-US"/>
              <a:t>trong </a:t>
            </a:r>
            <a:r>
              <a:rPr lang="en-US" smtClean="0"/>
              <a:t>row </a:t>
            </a:r>
            <a:r>
              <a:rPr lang="en-US"/>
              <a:t>của một spreadsheet</a:t>
            </a:r>
            <a:r>
              <a:rPr lang="en-US" smtClean="0"/>
              <a:t>.</a:t>
            </a:r>
          </a:p>
          <a:p>
            <a:pPr lvl="0"/>
            <a:endParaRPr lang="en-US" i="1" smtClean="0">
              <a:cs typeface="Calibri" panose="020F050202020403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/>
              <a:t>T</a:t>
            </a:r>
            <a:r>
              <a:rPr lang="en-US" smtClean="0"/>
              <a:t>huộc </a:t>
            </a:r>
            <a:r>
              <a:rPr lang="en-US"/>
              <a:t>về package </a:t>
            </a:r>
            <a:r>
              <a:rPr lang="en-US" b="1" smtClean="0"/>
              <a:t>org.apache.poi.ss.usermodel.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endParaRPr lang="en-US" b="1" smtClean="0"/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/>
              <a:t>Hai </a:t>
            </a:r>
            <a:r>
              <a:rPr lang="en-US" smtClean="0"/>
              <a:t>core class </a:t>
            </a:r>
            <a:r>
              <a:rPr lang="en-US"/>
              <a:t>implements interface này là</a:t>
            </a:r>
            <a:r>
              <a:rPr lang="en-US" smtClean="0"/>
              <a:t>: </a:t>
            </a:r>
            <a:r>
              <a:rPr lang="en-US" b="1"/>
              <a:t>FSSFCell </a:t>
            </a:r>
            <a:r>
              <a:rPr lang="en-US"/>
              <a:t>và </a:t>
            </a:r>
            <a:r>
              <a:rPr lang="en-US" b="1" smtClean="0"/>
              <a:t>XSSFCell.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endParaRPr lang="en-US" b="1" smtClean="0"/>
          </a:p>
          <a:p>
            <a:pPr marL="285750" indent="-285750">
              <a:buFont typeface="Calibri" panose="020F0502020204030204" pitchFamily="34" charset="0"/>
              <a:buChar char="⁻"/>
            </a:pPr>
            <a:endParaRPr lang="en-US" b="1"/>
          </a:p>
          <a:p>
            <a:pPr marL="285750" indent="-285750">
              <a:buFont typeface="Calibri" panose="020F0502020204030204" pitchFamily="34" charset="0"/>
              <a:buChar char="⁻"/>
            </a:pPr>
            <a:endParaRPr lang="en-US" b="1" smtClean="0"/>
          </a:p>
          <a:p>
            <a:pPr marL="285750" indent="-285750">
              <a:buFont typeface="Calibri" panose="020F0502020204030204" pitchFamily="34" charset="0"/>
              <a:buChar char="⁻"/>
            </a:pPr>
            <a:endParaRPr lang="en-US" b="1"/>
          </a:p>
          <a:p>
            <a:pPr marL="285750" indent="-285750">
              <a:buFont typeface="Calibri" panose="020F0502020204030204" pitchFamily="34" charset="0"/>
              <a:buChar char="⁻"/>
            </a:pPr>
            <a:endParaRPr lang="en-US" b="1" smtClean="0"/>
          </a:p>
          <a:p>
            <a:endParaRPr lang="en-US" b="1"/>
          </a:p>
          <a:p>
            <a:r>
              <a:rPr lang="en-US" i="1" smtClean="0"/>
              <a:t>* Ngoài ra còn một số class nữa dùng để định dạng cell, định dạng bảng, tô màu cho bảng, định dạng font chữ…, tham khảo ở tập tin document.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91309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209550"/>
            <a:ext cx="1287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4</a:t>
            </a:r>
            <a:r>
              <a:rPr lang="en-US" sz="2000" smtClean="0"/>
              <a:t>. Kết luận</a:t>
            </a:r>
            <a:endParaRPr lang="en-US" sz="2000"/>
          </a:p>
        </p:txBody>
      </p:sp>
      <p:sp>
        <p:nvSpPr>
          <p:cNvPr id="3" name="TextBox 2"/>
          <p:cNvSpPr txBox="1"/>
          <p:nvPr/>
        </p:nvSpPr>
        <p:spPr>
          <a:xfrm>
            <a:off x="2514600" y="578882"/>
            <a:ext cx="1156086" cy="369332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Apche POI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91294" y="1377484"/>
            <a:ext cx="1310360" cy="646331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Excel</a:t>
            </a:r>
          </a:p>
          <a:p>
            <a:pPr algn="ctr"/>
            <a:r>
              <a:rPr lang="en-US" smtClean="0"/>
              <a:t>(HSSF, XSSF)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81600" y="1388828"/>
            <a:ext cx="1263616" cy="369332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PowerPoint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267200" y="1389042"/>
            <a:ext cx="700833" cy="369332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Word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670686" y="948214"/>
            <a:ext cx="672714" cy="44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70686" y="948214"/>
            <a:ext cx="1815714" cy="44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998247" y="948214"/>
            <a:ext cx="516353" cy="44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61635" y="2414343"/>
            <a:ext cx="1240019" cy="646331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txBody>
          <a:bodyPr wrap="none" rtlCol="0">
            <a:spAutoFit/>
          </a:bodyPr>
          <a:lstStyle/>
          <a:p>
            <a:r>
              <a:rPr lang="en-US" i="1" smtClean="0"/>
              <a:t>&lt;interface&gt;</a:t>
            </a:r>
          </a:p>
          <a:p>
            <a:r>
              <a:rPr lang="en-US" i="1" smtClean="0"/>
              <a:t>WorkBook</a:t>
            </a:r>
            <a:endParaRPr lang="en-US" i="1"/>
          </a:p>
        </p:txBody>
      </p:sp>
      <p:cxnSp>
        <p:nvCxnSpPr>
          <p:cNvPr id="13" name="Straight Connector 12"/>
          <p:cNvCxnSpPr/>
          <p:nvPr/>
        </p:nvCxnSpPr>
        <p:spPr>
          <a:xfrm>
            <a:off x="152400" y="2190750"/>
            <a:ext cx="6477000" cy="0"/>
          </a:xfrm>
          <a:prstGeom prst="line">
            <a:avLst/>
          </a:prstGeom>
          <a:ln w="22225">
            <a:solidFill>
              <a:schemeClr val="accent1">
                <a:shade val="95000"/>
                <a:satMod val="105000"/>
                <a:alpha val="67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091" y="2229677"/>
            <a:ext cx="910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Core class</a:t>
            </a:r>
            <a:endParaRPr lang="en-US" sz="1400"/>
          </a:p>
        </p:txBody>
      </p:sp>
      <p:sp>
        <p:nvSpPr>
          <p:cNvPr id="18" name="TextBox 17"/>
          <p:cNvSpPr txBox="1"/>
          <p:nvPr/>
        </p:nvSpPr>
        <p:spPr>
          <a:xfrm>
            <a:off x="2667000" y="2989206"/>
            <a:ext cx="1240019" cy="646331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txBody>
          <a:bodyPr wrap="none" rtlCol="0">
            <a:spAutoFit/>
          </a:bodyPr>
          <a:lstStyle/>
          <a:p>
            <a:r>
              <a:rPr lang="en-US" i="1" smtClean="0"/>
              <a:t>&lt;interface&gt;</a:t>
            </a:r>
          </a:p>
          <a:p>
            <a:pPr algn="ctr"/>
            <a:r>
              <a:rPr lang="en-US" i="1" smtClean="0"/>
              <a:t>Sheet</a:t>
            </a:r>
            <a:endParaRPr lang="en-US" i="1"/>
          </a:p>
        </p:txBody>
      </p:sp>
      <p:sp>
        <p:nvSpPr>
          <p:cNvPr id="19" name="TextBox 18"/>
          <p:cNvSpPr txBox="1"/>
          <p:nvPr/>
        </p:nvSpPr>
        <p:spPr>
          <a:xfrm>
            <a:off x="3526875" y="3826452"/>
            <a:ext cx="1240019" cy="646331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txBody>
          <a:bodyPr wrap="none" rtlCol="0">
            <a:spAutoFit/>
          </a:bodyPr>
          <a:lstStyle/>
          <a:p>
            <a:r>
              <a:rPr lang="en-US" i="1" smtClean="0"/>
              <a:t>&lt;interface&gt;</a:t>
            </a:r>
          </a:p>
          <a:p>
            <a:pPr algn="ctr"/>
            <a:r>
              <a:rPr lang="en-US" i="1" smtClean="0"/>
              <a:t>Row</a:t>
            </a:r>
            <a:endParaRPr lang="en-US" i="1"/>
          </a:p>
        </p:txBody>
      </p:sp>
      <p:sp>
        <p:nvSpPr>
          <p:cNvPr id="20" name="TextBox 19"/>
          <p:cNvSpPr txBox="1"/>
          <p:nvPr/>
        </p:nvSpPr>
        <p:spPr>
          <a:xfrm>
            <a:off x="4968033" y="4401393"/>
            <a:ext cx="1240019" cy="646331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txBody>
          <a:bodyPr wrap="none" rtlCol="0">
            <a:spAutoFit/>
          </a:bodyPr>
          <a:lstStyle/>
          <a:p>
            <a:r>
              <a:rPr lang="en-US" i="1" smtClean="0"/>
              <a:t>&lt;interface&gt;</a:t>
            </a:r>
          </a:p>
          <a:p>
            <a:pPr algn="ctr"/>
            <a:r>
              <a:rPr lang="en-US" i="1" smtClean="0"/>
              <a:t>Cell</a:t>
            </a:r>
            <a:endParaRPr lang="en-US" i="1"/>
          </a:p>
        </p:txBody>
      </p:sp>
      <p:cxnSp>
        <p:nvCxnSpPr>
          <p:cNvPr id="22" name="Straight Connector 21"/>
          <p:cNvCxnSpPr>
            <a:stCxn id="4" idx="2"/>
          </p:cNvCxnSpPr>
          <p:nvPr/>
        </p:nvCxnSpPr>
        <p:spPr>
          <a:xfrm flipH="1">
            <a:off x="1881644" y="3060674"/>
            <a:ext cx="1" cy="1987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881644" y="3409950"/>
            <a:ext cx="785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092643" y="3635537"/>
            <a:ext cx="0" cy="1412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9" idx="1"/>
          </p:cNvCxnSpPr>
          <p:nvPr/>
        </p:nvCxnSpPr>
        <p:spPr>
          <a:xfrm>
            <a:off x="3092643" y="4149617"/>
            <a:ext cx="43423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9" idx="2"/>
          </p:cNvCxnSpPr>
          <p:nvPr/>
        </p:nvCxnSpPr>
        <p:spPr>
          <a:xfrm rot="5400000">
            <a:off x="3859415" y="4760253"/>
            <a:ext cx="574941" cy="1"/>
          </a:xfrm>
          <a:prstGeom prst="bentConnector3">
            <a:avLst>
              <a:gd name="adj1" fmla="val 71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146884" y="4773880"/>
            <a:ext cx="821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676400" y="2023815"/>
            <a:ext cx="0" cy="390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209550"/>
            <a:ext cx="1287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4</a:t>
            </a:r>
            <a:r>
              <a:rPr lang="en-US" sz="2000" smtClean="0"/>
              <a:t>. Kết luận</a:t>
            </a:r>
            <a:endParaRPr 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304800" y="655082"/>
            <a:ext cx="273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Bảng so sánh các đặc trưng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70" y="1428750"/>
            <a:ext cx="6461601" cy="32004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200399" y="1885950"/>
            <a:ext cx="923925" cy="274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876800" y="1885950"/>
            <a:ext cx="923925" cy="274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8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209550"/>
            <a:ext cx="1061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5</a:t>
            </a:r>
            <a:r>
              <a:rPr lang="en-US" sz="2000" smtClean="0"/>
              <a:t>. Demo</a:t>
            </a:r>
            <a:endParaRPr lang="en-US" sz="200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25" y="524877"/>
            <a:ext cx="4343400" cy="42299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655082"/>
            <a:ext cx="178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hlinkClick r:id="rId4" action="ppaction://hlinkfile"/>
              </a:rPr>
              <a:t>Xem video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1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Kết quả hình ảnh cho cảm ơn đã lắng ngh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4350"/>
            <a:ext cx="57150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00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70416"/>
            <a:ext cx="4343400" cy="422995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4800" y="285750"/>
            <a:ext cx="1656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4" action="ppaction://hlinkfile"/>
              </a:rPr>
              <a:t>Video mở đầu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10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285750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Nội dung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7614" y="1047750"/>
            <a:ext cx="465383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mtClean="0"/>
              <a:t>Giới thiệu Apache POI</a:t>
            </a:r>
          </a:p>
          <a:p>
            <a:pPr marL="342900" indent="-342900">
              <a:buAutoNum type="arabicPeriod"/>
            </a:pPr>
            <a:endParaRPr lang="en-US" smtClean="0"/>
          </a:p>
          <a:p>
            <a:pPr marL="342900" indent="-342900">
              <a:buAutoNum type="arabicPeriod"/>
            </a:pPr>
            <a:r>
              <a:rPr lang="en-US"/>
              <a:t>Apache POI (HSSF, </a:t>
            </a:r>
            <a:r>
              <a:rPr lang="en-US" smtClean="0"/>
              <a:t>XSSF) dành cho MS Excel.</a:t>
            </a:r>
          </a:p>
          <a:p>
            <a:pPr marL="342900" indent="-342900">
              <a:buAutoNum type="arabicPeriod"/>
            </a:pPr>
            <a:endParaRPr lang="en-US" smtClean="0"/>
          </a:p>
          <a:p>
            <a:pPr marL="342900" indent="-342900">
              <a:buFontTx/>
              <a:buAutoNum type="arabicPeriod"/>
            </a:pPr>
            <a:r>
              <a:rPr lang="en-US"/>
              <a:t>Core </a:t>
            </a:r>
            <a:r>
              <a:rPr lang="en-US" smtClean="0"/>
              <a:t>Classes</a:t>
            </a:r>
          </a:p>
          <a:p>
            <a:pPr marL="342900" indent="-342900">
              <a:buFontTx/>
              <a:buAutoNum type="arabicPeriod"/>
            </a:pPr>
            <a:endParaRPr lang="en-US" smtClean="0"/>
          </a:p>
          <a:p>
            <a:pPr marL="342900" indent="-342900">
              <a:buFontTx/>
              <a:buAutoNum type="arabicPeriod"/>
            </a:pPr>
            <a:r>
              <a:rPr lang="en-US"/>
              <a:t>Kết </a:t>
            </a:r>
            <a:r>
              <a:rPr lang="en-US" smtClean="0"/>
              <a:t>luận</a:t>
            </a:r>
          </a:p>
          <a:p>
            <a:pPr marL="342900" indent="-342900">
              <a:buFontTx/>
              <a:buAutoNum type="arabicPeriod"/>
            </a:pPr>
            <a:endParaRPr lang="en-US" smtClean="0"/>
          </a:p>
          <a:p>
            <a:pPr marL="342900" indent="-342900">
              <a:buFontTx/>
              <a:buAutoNum type="arabicPeriod"/>
            </a:pPr>
            <a:r>
              <a:rPr lang="en-US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3438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209550"/>
            <a:ext cx="1640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1. </a:t>
            </a:r>
            <a:r>
              <a:rPr lang="en-US" sz="2000"/>
              <a:t>Apache POI</a:t>
            </a:r>
            <a:endParaRPr 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304800" y="819150"/>
            <a:ext cx="6477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Apache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POI là thư viện mã nguồn mở 100% được cung cấp bởi Apache Software Foundation. 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-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Thao tác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với những định dạng tập tin khác nhau dựa trên 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Office Open XML standards (OOXML)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và 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Microsoft's OLE 2 Compound Document format (OLE2</a:t>
            </a:r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endParaRPr lang="en-US" b="1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b="1" smtClean="0">
                <a:latin typeface="Calibri" panose="020F0502020204030204" pitchFamily="34" charset="0"/>
                <a:cs typeface="Calibri" panose="020F0502020204030204" pitchFamily="34" charset="0"/>
              </a:rPr>
              <a:t>OLE2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là định dạng bao gồm hầu hết những tập tin thuộc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Microsoft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Office như XLS, DOC và PPT. 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OOXML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là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định dạng mới dựa trên định dạng của tập tin XML. Những tập tin này có trong Microsoft Office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2007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và các phiên bản kế nhiệm,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bao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gồm những tập tin XLSX, DOCX và PPTX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38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209550"/>
            <a:ext cx="2953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2. Apache POI (HSSF, XSSF)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819150"/>
            <a:ext cx="647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Apache POI (HSSF + XSSF) được ưa chuộng bởi các nhà phát triển ứng dụng vừa và nhỏ.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ỗ trợ các đặc tính cơ bản của thư viện Excel.</a:t>
            </a: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705749"/>
            <a:ext cx="3996137" cy="34249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176880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Rending và Text Extraction là những đặc tính chính.</a:t>
            </a:r>
          </a:p>
        </p:txBody>
      </p:sp>
    </p:spTree>
    <p:extLst>
      <p:ext uri="{BB962C8B-B14F-4D97-AF65-F5344CB8AC3E}">
        <p14:creationId xmlns:p14="http://schemas.microsoft.com/office/powerpoint/2010/main" val="251905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209550"/>
            <a:ext cx="2953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2</a:t>
            </a:r>
            <a:r>
              <a:rPr lang="en-US" sz="2000" smtClean="0"/>
              <a:t>. </a:t>
            </a:r>
            <a:r>
              <a:rPr lang="en-US" sz="2000"/>
              <a:t>Apache </a:t>
            </a:r>
            <a:r>
              <a:rPr lang="en-US" sz="2000" smtClean="0"/>
              <a:t>POI (HSSF, XSSF)</a:t>
            </a:r>
            <a:endParaRPr 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304800" y="819150"/>
            <a:ext cx="6477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b="1" smtClean="0">
                <a:cs typeface="Calibri" panose="020F0502020204030204" pitchFamily="34" charset="0"/>
              </a:rPr>
              <a:t>HSSF </a:t>
            </a:r>
            <a:r>
              <a:rPr lang="en-US">
                <a:cs typeface="Calibri" panose="020F0502020204030204" pitchFamily="34" charset="0"/>
              </a:rPr>
              <a:t>và </a:t>
            </a:r>
            <a:r>
              <a:rPr lang="en-US" b="1" smtClean="0">
                <a:cs typeface="Calibri" panose="020F0502020204030204" pitchFamily="34" charset="0"/>
              </a:rPr>
              <a:t>XSSF </a:t>
            </a:r>
            <a:r>
              <a:rPr lang="en-US">
                <a:cs typeface="Calibri" panose="020F0502020204030204" pitchFamily="34" charset="0"/>
              </a:rPr>
              <a:t>là hai Java API cho phép truy cập những tập tin định dạng Microsoft Excel</a:t>
            </a:r>
            <a:r>
              <a:rPr lang="en-US" smtClean="0"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endParaRPr lang="en-US"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HSSF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 là API dành cho định dạng tập tin excel có đuôi mở rộng là .xls, có trong các phiên bản tiền nhiệm của Microsoft Office 2007. </a:t>
            </a:r>
          </a:p>
          <a:p>
            <a:pPr lvl="1"/>
            <a:endParaRPr lang="vi-VN" smtClean="0"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XSSF</a:t>
            </a:r>
            <a:r>
              <a:rPr lang="en-US"/>
              <a:t> là API dành cho định dạng tập tin Excel 2007 trở về sau, có đuôi mở rộng là .xlsx. </a:t>
            </a:r>
            <a:endParaRPr lang="en-US" smtClean="0"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cs typeface="Calibri" panose="020F0502020204030204" pitchFamily="34" charset="0"/>
            </a:endParaRPr>
          </a:p>
          <a:p>
            <a:pPr lvl="1"/>
            <a:r>
              <a:rPr lang="en-US" smtClean="0">
                <a:cs typeface="Calibri" panose="020F0502020204030204" pitchFamily="34" charset="0"/>
              </a:rPr>
              <a:t>	</a:t>
            </a:r>
            <a:r>
              <a:rPr lang="en-US" i="1" smtClean="0">
                <a:cs typeface="Calibri" panose="020F0502020204030204" pitchFamily="34" charset="0"/>
              </a:rPr>
              <a:t>*</a:t>
            </a:r>
            <a:r>
              <a:rPr lang="en-US" i="1"/>
              <a:t>Từ phiên bản POI 3.8 beta 3, có thêm POI – SXSSF là một mở rộng của XSSF, được sử dụng cho bảng tính lớn và bộ nhớ heap bị giới hạn.</a:t>
            </a:r>
            <a:endParaRPr lang="en-US" i="1" smtClean="0"/>
          </a:p>
        </p:txBody>
      </p:sp>
    </p:spTree>
    <p:extLst>
      <p:ext uri="{BB962C8B-B14F-4D97-AF65-F5344CB8AC3E}">
        <p14:creationId xmlns:p14="http://schemas.microsoft.com/office/powerpoint/2010/main" val="307962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209550"/>
            <a:ext cx="1729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3. Core Classes</a:t>
            </a:r>
            <a:endParaRPr 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304800" y="819150"/>
            <a:ext cx="647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b="1" smtClean="0">
                <a:cs typeface="Calibri" panose="020F0502020204030204" pitchFamily="34" charset="0"/>
              </a:rPr>
              <a:t>Workbook: </a:t>
            </a:r>
            <a:r>
              <a:rPr lang="en-US" smtClean="0"/>
              <a:t>super </a:t>
            </a:r>
            <a:r>
              <a:rPr lang="en-US"/>
              <a:t>– interface của tất cả những class cho phép </a:t>
            </a:r>
            <a:r>
              <a:rPr lang="en-US" b="1" smtClean="0"/>
              <a:t>tạo và duy trì </a:t>
            </a:r>
            <a:r>
              <a:rPr lang="en-US" smtClean="0"/>
              <a:t>bảng </a:t>
            </a:r>
            <a:r>
              <a:rPr lang="en-US"/>
              <a:t>tính </a:t>
            </a:r>
            <a:r>
              <a:rPr lang="en-US" smtClean="0"/>
              <a:t>excel.</a:t>
            </a:r>
          </a:p>
          <a:p>
            <a:endParaRPr lang="en-US" i="1" smtClean="0">
              <a:cs typeface="Calibri" panose="020F050202020403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/>
              <a:t>T</a:t>
            </a:r>
            <a:r>
              <a:rPr lang="en-US" smtClean="0"/>
              <a:t>huộc </a:t>
            </a:r>
            <a:r>
              <a:rPr lang="en-US"/>
              <a:t>về package </a:t>
            </a:r>
            <a:r>
              <a:rPr lang="en-US" b="1" smtClean="0"/>
              <a:t>org.apache.poi.ss.usermodel.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endParaRPr lang="en-US" b="1" smtClean="0"/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/>
              <a:t>Hai </a:t>
            </a:r>
            <a:r>
              <a:rPr lang="en-US" smtClean="0"/>
              <a:t>core class </a:t>
            </a:r>
            <a:r>
              <a:rPr lang="en-US"/>
              <a:t>implements interface này là</a:t>
            </a:r>
            <a:r>
              <a:rPr lang="en-US" smtClean="0"/>
              <a:t>: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endParaRPr lang="en-US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/>
              <a:t>HSSFWorkbook</a:t>
            </a:r>
            <a:r>
              <a:rPr lang="en-US"/>
              <a:t> : Class này có những phương thức đọc, ghi tập </a:t>
            </a:r>
            <a:r>
              <a:rPr lang="en-US" smtClean="0"/>
              <a:t>tin </a:t>
            </a:r>
            <a:r>
              <a:rPr lang="en-US"/>
              <a:t>Microsoft Exel có đuôi mở rộng là .xls. Tương thích với MS-Office versions 97–2003</a:t>
            </a:r>
            <a:r>
              <a:rPr lang="en-US" smtClean="0"/>
              <a:t>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/>
              <a:t>XSSFWorkbook</a:t>
            </a:r>
            <a:r>
              <a:rPr lang="en-US"/>
              <a:t> </a:t>
            </a:r>
            <a:r>
              <a:rPr lang="en-US" smtClean="0"/>
              <a:t> </a:t>
            </a:r>
            <a:r>
              <a:rPr lang="en-US"/>
              <a:t>Class này có những phương thức đọc, ghi tập tin Microsoft Exel và OpenOffice xml có đuôi mở rộng là .xls hoặc .xlsx. Tương thích với MS-Office versions 2007 </a:t>
            </a:r>
            <a:r>
              <a:rPr lang="en-US" smtClean="0"/>
              <a:t>hoặc mới hơn.</a:t>
            </a:r>
            <a:endParaRPr lang="en-US" b="1" smtClean="0"/>
          </a:p>
        </p:txBody>
      </p:sp>
    </p:spTree>
    <p:extLst>
      <p:ext uri="{BB962C8B-B14F-4D97-AF65-F5344CB8AC3E}">
        <p14:creationId xmlns:p14="http://schemas.microsoft.com/office/powerpoint/2010/main" val="65792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209550"/>
            <a:ext cx="1729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3. Core Classes</a:t>
            </a:r>
            <a:endParaRPr 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304800" y="819150"/>
            <a:ext cx="6477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/>
              <a:t> </a:t>
            </a:r>
            <a:r>
              <a:rPr lang="en-US" b="1"/>
              <a:t>Sheet</a:t>
            </a:r>
            <a:r>
              <a:rPr lang="en-US"/>
              <a:t> </a:t>
            </a:r>
            <a:r>
              <a:rPr lang="en-US" b="1" smtClean="0">
                <a:cs typeface="Calibri" panose="020F0502020204030204" pitchFamily="34" charset="0"/>
              </a:rPr>
              <a:t>: </a:t>
            </a:r>
            <a:r>
              <a:rPr lang="en-US" smtClean="0"/>
              <a:t>super </a:t>
            </a:r>
            <a:r>
              <a:rPr lang="en-US"/>
              <a:t>– interface của tất cả những class cho phép </a:t>
            </a:r>
            <a:r>
              <a:rPr lang="en-US" b="1"/>
              <a:t>tạo </a:t>
            </a:r>
            <a:r>
              <a:rPr lang="en-US" b="1" smtClean="0"/>
              <a:t>bảng </a:t>
            </a:r>
            <a:r>
              <a:rPr lang="en-US" b="1"/>
              <a:t>tính</a:t>
            </a:r>
            <a:r>
              <a:rPr lang="en-US"/>
              <a:t> với một tên gọi cụ thể</a:t>
            </a:r>
            <a:r>
              <a:rPr lang="en-US" smtClean="0"/>
              <a:t>.</a:t>
            </a:r>
          </a:p>
          <a:p>
            <a:endParaRPr lang="en-US" i="1" smtClean="0">
              <a:cs typeface="Calibri" panose="020F050202020403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/>
              <a:t>T</a:t>
            </a:r>
            <a:r>
              <a:rPr lang="en-US" smtClean="0"/>
              <a:t>huộc </a:t>
            </a:r>
            <a:r>
              <a:rPr lang="en-US"/>
              <a:t>về package </a:t>
            </a:r>
            <a:r>
              <a:rPr lang="en-US" b="1" smtClean="0"/>
              <a:t>org.apache.poi.ss.usermodel.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endParaRPr lang="en-US" b="1" smtClean="0"/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/>
              <a:t>Hai </a:t>
            </a:r>
            <a:r>
              <a:rPr lang="en-US" smtClean="0"/>
              <a:t>core class </a:t>
            </a:r>
            <a:r>
              <a:rPr lang="en-US"/>
              <a:t>implements interface này là</a:t>
            </a:r>
            <a:r>
              <a:rPr lang="en-US" smtClean="0"/>
              <a:t>: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endParaRPr lang="en-US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/>
              <a:t>HSSFSheet</a:t>
            </a:r>
            <a:r>
              <a:rPr lang="en-US"/>
              <a:t>: class này có những phương thức tạo bảng tính excel, định dạng bảng tính và dữ liệu của bảng tính (xls</a:t>
            </a:r>
            <a:r>
              <a:rPr lang="en-US" smtClean="0"/>
              <a:t>).</a:t>
            </a:r>
          </a:p>
          <a:p>
            <a:pPr lvl="1"/>
            <a:endParaRPr lang="en-US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/>
              <a:t>XSSFSheet</a:t>
            </a:r>
            <a:r>
              <a:rPr lang="en-US"/>
              <a:t>: class này có chức năng giống HSSFSheet nhưng thể hiện định dạng cấp cao của tập tin excel (xlsx).</a:t>
            </a:r>
          </a:p>
        </p:txBody>
      </p:sp>
    </p:spTree>
    <p:extLst>
      <p:ext uri="{BB962C8B-B14F-4D97-AF65-F5344CB8AC3E}">
        <p14:creationId xmlns:p14="http://schemas.microsoft.com/office/powerpoint/2010/main" val="234384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209550"/>
            <a:ext cx="1729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3. Core Classes</a:t>
            </a:r>
            <a:endParaRPr 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304800" y="819150"/>
            <a:ext cx="647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Calibri" panose="020F0502020204030204" pitchFamily="34" charset="0"/>
              <a:buChar char="-"/>
            </a:pPr>
            <a:r>
              <a:rPr lang="en-US" smtClean="0"/>
              <a:t> </a:t>
            </a:r>
            <a:r>
              <a:rPr lang="en-US" b="1" smtClean="0"/>
              <a:t>Row</a:t>
            </a:r>
            <a:r>
              <a:rPr lang="en-US" b="1" smtClean="0">
                <a:cs typeface="Calibri" panose="020F0502020204030204" pitchFamily="34" charset="0"/>
              </a:rPr>
              <a:t>: </a:t>
            </a:r>
            <a:r>
              <a:rPr lang="en-US" smtClean="0"/>
              <a:t>super – interface của tất cả những class </a:t>
            </a:r>
            <a:r>
              <a:rPr lang="en-US"/>
              <a:t>đại diện cho </a:t>
            </a:r>
            <a:r>
              <a:rPr lang="en-US" smtClean="0"/>
              <a:t>row.</a:t>
            </a:r>
          </a:p>
          <a:p>
            <a:endParaRPr lang="en-US" i="1" smtClean="0">
              <a:cs typeface="Calibri" panose="020F050202020403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/>
              <a:t>T</a:t>
            </a:r>
            <a:r>
              <a:rPr lang="en-US" smtClean="0"/>
              <a:t>huộc </a:t>
            </a:r>
            <a:r>
              <a:rPr lang="en-US"/>
              <a:t>về package </a:t>
            </a:r>
            <a:r>
              <a:rPr lang="en-US" b="1" smtClean="0"/>
              <a:t>org.apache.poi.ss.usermodel.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endParaRPr lang="en-US" b="1" smtClean="0"/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/>
              <a:t>Hai </a:t>
            </a:r>
            <a:r>
              <a:rPr lang="en-US" smtClean="0"/>
              <a:t>core class </a:t>
            </a:r>
            <a:r>
              <a:rPr lang="en-US"/>
              <a:t>implements interface này là</a:t>
            </a:r>
            <a:r>
              <a:rPr lang="en-US" smtClean="0"/>
              <a:t>: </a:t>
            </a:r>
            <a:r>
              <a:rPr lang="en-US" b="1" smtClean="0"/>
              <a:t>HSSFRow</a:t>
            </a:r>
            <a:r>
              <a:rPr lang="en-US" smtClean="0"/>
              <a:t> </a:t>
            </a:r>
            <a:r>
              <a:rPr lang="en-US"/>
              <a:t>và </a:t>
            </a:r>
            <a:r>
              <a:rPr lang="en-US" b="1"/>
              <a:t>XSSFRow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797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39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4616</TotalTime>
  <Words>609</Words>
  <Application>Microsoft Office PowerPoint</Application>
  <PresentationFormat>Custom</PresentationFormat>
  <Paragraphs>127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Courier New</vt:lpstr>
      <vt:lpstr>Segoe UI</vt:lpstr>
      <vt:lpstr>Times New Roman</vt:lpstr>
      <vt:lpstr>1_Lecture</vt:lpstr>
      <vt:lpstr>2_Office Theme</vt:lpstr>
      <vt:lpstr>3_Office Theme</vt:lpstr>
      <vt:lpstr>2_Lecture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snow</cp:lastModifiedBy>
  <cp:revision>314</cp:revision>
  <dcterms:created xsi:type="dcterms:W3CDTF">2010-07-08T21:59:02Z</dcterms:created>
  <dcterms:modified xsi:type="dcterms:W3CDTF">2016-10-03T06:06:56Z</dcterms:modified>
</cp:coreProperties>
</file>