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PT Sans Narrow"/>
      <p:regular r:id="rId48"/>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TSansNarrow-regular.fntdata"/><Relationship Id="rId47" Type="http://schemas.openxmlformats.org/officeDocument/2006/relationships/slide" Target="slides/slide43.xml"/><Relationship Id="rId49" Type="http://schemas.openxmlformats.org/officeDocument/2006/relationships/font" Target="fonts/PTSansNarrow-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odejava.net/java-core/collections/java-sortedmap-and-treemap-tutorial-and-examples" TargetMode="External"/><Relationship Id="rId3" Type="http://schemas.openxmlformats.org/officeDocument/2006/relationships/hyperlink" Target="https://docs.oracle.com/javase/tutorial/collections/interfaces/sorted-map.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vi"/>
              <a:t>Tham khảo:</a:t>
            </a:r>
          </a:p>
          <a:p>
            <a:pPr lvl="0">
              <a:spcBef>
                <a:spcPts val="0"/>
              </a:spcBef>
              <a:buNone/>
            </a:pPr>
            <a:r>
              <a:rPr lang="vi" u="sng">
                <a:solidFill>
                  <a:schemeClr val="hlink"/>
                </a:solidFill>
                <a:hlinkClick r:id="rId2"/>
              </a:rPr>
              <a:t>http://www.codejava.net/java-core/collections/java-sortedmap-and-treemap-tutorial-and-examples</a:t>
            </a:r>
          </a:p>
          <a:p>
            <a:pPr lvl="0">
              <a:spcBef>
                <a:spcPts val="0"/>
              </a:spcBef>
              <a:buNone/>
            </a:pPr>
            <a:r>
              <a:rPr lang="vi" u="sng">
                <a:solidFill>
                  <a:schemeClr val="hlink"/>
                </a:solidFill>
                <a:hlinkClick r:id="rId3"/>
              </a:rPr>
              <a:t>https://docs.oracle.com/javase/tutorial/collections/interfaces/sorted-map.html</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9.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1.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0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0.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6.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vi"/>
              <a:t>SortedSet và SortedMap</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vi"/>
              <a:t>Nguyễn Quốc Huy</a:t>
            </a:r>
          </a:p>
          <a:p>
            <a:pPr lvl="0">
              <a:spcBef>
                <a:spcPts val="0"/>
              </a:spcBef>
              <a:buNone/>
            </a:pPr>
            <a:r>
              <a:rPr lang="vi"/>
              <a:t>Trần Ngọc Đản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31" name="Shape 13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32" name="Shape 132"/>
          <p:cNvPicPr preferRelativeResize="0"/>
          <p:nvPr/>
        </p:nvPicPr>
        <p:blipFill>
          <a:blip r:embed="rId3">
            <a:alphaModFix/>
          </a:blip>
          <a:stretch>
            <a:fillRect/>
          </a:stretch>
        </p:blipFill>
        <p:spPr>
          <a:xfrm>
            <a:off x="311696" y="1323700"/>
            <a:ext cx="6129124" cy="3374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38" name="Shape 13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39" name="Shape 139"/>
          <p:cNvPicPr preferRelativeResize="0"/>
          <p:nvPr/>
        </p:nvPicPr>
        <p:blipFill>
          <a:blip r:embed="rId3">
            <a:alphaModFix/>
          </a:blip>
          <a:stretch>
            <a:fillRect/>
          </a:stretch>
        </p:blipFill>
        <p:spPr>
          <a:xfrm>
            <a:off x="374075" y="1759125"/>
            <a:ext cx="7682624" cy="220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45" name="Shape 14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46" name="Shape 146"/>
          <p:cNvPicPr preferRelativeResize="0"/>
          <p:nvPr/>
        </p:nvPicPr>
        <p:blipFill>
          <a:blip r:embed="rId3">
            <a:alphaModFix/>
          </a:blip>
          <a:stretch>
            <a:fillRect/>
          </a:stretch>
        </p:blipFill>
        <p:spPr>
          <a:xfrm>
            <a:off x="383221" y="1361150"/>
            <a:ext cx="6093474" cy="3355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52" name="Shape 15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53" name="Shape 153"/>
          <p:cNvPicPr preferRelativeResize="0"/>
          <p:nvPr/>
        </p:nvPicPr>
        <p:blipFill>
          <a:blip r:embed="rId3">
            <a:alphaModFix/>
          </a:blip>
          <a:stretch>
            <a:fillRect/>
          </a:stretch>
        </p:blipFill>
        <p:spPr>
          <a:xfrm>
            <a:off x="366875" y="1318998"/>
            <a:ext cx="7700298" cy="2213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59" name="Shape 15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60" name="Shape 160"/>
          <p:cNvPicPr preferRelativeResize="0"/>
          <p:nvPr/>
        </p:nvPicPr>
        <p:blipFill>
          <a:blip r:embed="rId3">
            <a:alphaModFix/>
          </a:blip>
          <a:stretch>
            <a:fillRect/>
          </a:stretch>
        </p:blipFill>
        <p:spPr>
          <a:xfrm>
            <a:off x="347575" y="1287000"/>
            <a:ext cx="6078000" cy="326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66" name="Shape 16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67" name="Shape 167"/>
          <p:cNvPicPr preferRelativeResize="0"/>
          <p:nvPr/>
        </p:nvPicPr>
        <p:blipFill>
          <a:blip r:embed="rId3">
            <a:alphaModFix/>
          </a:blip>
          <a:stretch>
            <a:fillRect/>
          </a:stretch>
        </p:blipFill>
        <p:spPr>
          <a:xfrm>
            <a:off x="114300" y="1152525"/>
            <a:ext cx="8915400" cy="283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73" name="Shape 1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74" name="Shape 174"/>
          <p:cNvPicPr preferRelativeResize="0"/>
          <p:nvPr/>
        </p:nvPicPr>
        <p:blipFill>
          <a:blip r:embed="rId3">
            <a:alphaModFix/>
          </a:blip>
          <a:stretch>
            <a:fillRect/>
          </a:stretch>
        </p:blipFill>
        <p:spPr>
          <a:xfrm>
            <a:off x="311699" y="1266325"/>
            <a:ext cx="5917975" cy="3236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80" name="Shape 18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81" name="Shape 181"/>
          <p:cNvPicPr preferRelativeResize="0"/>
          <p:nvPr/>
        </p:nvPicPr>
        <p:blipFill>
          <a:blip r:embed="rId3">
            <a:alphaModFix/>
          </a:blip>
          <a:stretch>
            <a:fillRect/>
          </a:stretch>
        </p:blipFill>
        <p:spPr>
          <a:xfrm>
            <a:off x="347571" y="1266325"/>
            <a:ext cx="6641700" cy="348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87" name="Shape 18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88" name="Shape 188"/>
          <p:cNvPicPr preferRelativeResize="0"/>
          <p:nvPr/>
        </p:nvPicPr>
        <p:blipFill>
          <a:blip r:embed="rId3">
            <a:alphaModFix/>
          </a:blip>
          <a:stretch>
            <a:fillRect/>
          </a:stretch>
        </p:blipFill>
        <p:spPr>
          <a:xfrm>
            <a:off x="356471" y="1266325"/>
            <a:ext cx="6155874" cy="338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94" name="Shape 19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95" name="Shape 195"/>
          <p:cNvPicPr preferRelativeResize="0"/>
          <p:nvPr/>
        </p:nvPicPr>
        <p:blipFill>
          <a:blip r:embed="rId3">
            <a:alphaModFix/>
          </a:blip>
          <a:stretch>
            <a:fillRect/>
          </a:stretch>
        </p:blipFill>
        <p:spPr>
          <a:xfrm>
            <a:off x="311708" y="1266322"/>
            <a:ext cx="6624516" cy="356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vi" sz="2400">
                <a:latin typeface="Arial"/>
                <a:ea typeface="Arial"/>
                <a:cs typeface="Arial"/>
                <a:sym typeface="Arial"/>
              </a:rPr>
              <a:t>I. SortedSet Interface</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sz="2400">
              <a:latin typeface="Arial"/>
              <a:ea typeface="Arial"/>
              <a:cs typeface="Arial"/>
              <a:sym typeface="Arial"/>
            </a:endParaRPr>
          </a:p>
        </p:txBody>
      </p:sp>
      <p:pic>
        <p:nvPicPr>
          <p:cNvPr id="74" name="Shape 74"/>
          <p:cNvPicPr preferRelativeResize="0"/>
          <p:nvPr/>
        </p:nvPicPr>
        <p:blipFill>
          <a:blip r:embed="rId3">
            <a:alphaModFix/>
          </a:blip>
          <a:stretch>
            <a:fillRect/>
          </a:stretch>
        </p:blipFill>
        <p:spPr>
          <a:xfrm>
            <a:off x="311699" y="1266325"/>
            <a:ext cx="6693049" cy="3682300"/>
          </a:xfrm>
          <a:prstGeom prst="rect">
            <a:avLst/>
          </a:prstGeom>
          <a:noFill/>
          <a:ln>
            <a:noFill/>
          </a:ln>
        </p:spPr>
      </p:pic>
      <p:pic>
        <p:nvPicPr>
          <p:cNvPr id="75" name="Shape 75"/>
          <p:cNvPicPr preferRelativeResize="0"/>
          <p:nvPr/>
        </p:nvPicPr>
        <p:blipFill>
          <a:blip r:embed="rId4">
            <a:alphaModFix/>
          </a:blip>
          <a:stretch>
            <a:fillRect/>
          </a:stretch>
        </p:blipFill>
        <p:spPr>
          <a:xfrm>
            <a:off x="767125" y="1908350"/>
            <a:ext cx="4191000" cy="1562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01" name="Shape 20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202" name="Shape 202"/>
          <p:cNvPicPr preferRelativeResize="0"/>
          <p:nvPr/>
        </p:nvPicPr>
        <p:blipFill>
          <a:blip r:embed="rId3">
            <a:alphaModFix/>
          </a:blip>
          <a:stretch>
            <a:fillRect/>
          </a:stretch>
        </p:blipFill>
        <p:spPr>
          <a:xfrm>
            <a:off x="311699" y="1266325"/>
            <a:ext cx="6088099" cy="3433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08" name="Shape 20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209" name="Shape 209"/>
          <p:cNvPicPr preferRelativeResize="0"/>
          <p:nvPr/>
        </p:nvPicPr>
        <p:blipFill>
          <a:blip r:embed="rId3">
            <a:alphaModFix/>
          </a:blip>
          <a:stretch>
            <a:fillRect/>
          </a:stretch>
        </p:blipFill>
        <p:spPr>
          <a:xfrm>
            <a:off x="267375" y="978898"/>
            <a:ext cx="7158450" cy="4012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15" name="Shape 21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216" name="Shape 216"/>
          <p:cNvPicPr preferRelativeResize="0"/>
          <p:nvPr/>
        </p:nvPicPr>
        <p:blipFill>
          <a:blip r:embed="rId3">
            <a:alphaModFix/>
          </a:blip>
          <a:stretch>
            <a:fillRect/>
          </a:stretch>
        </p:blipFill>
        <p:spPr>
          <a:xfrm>
            <a:off x="311696" y="1266325"/>
            <a:ext cx="6398951" cy="3433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22" name="Shape 22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223" name="Shape 223"/>
          <p:cNvPicPr preferRelativeResize="0"/>
          <p:nvPr/>
        </p:nvPicPr>
        <p:blipFill>
          <a:blip r:embed="rId3">
            <a:alphaModFix/>
          </a:blip>
          <a:stretch>
            <a:fillRect/>
          </a:stretch>
        </p:blipFill>
        <p:spPr>
          <a:xfrm>
            <a:off x="311700" y="1266321"/>
            <a:ext cx="6320425" cy="3476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29" name="Shape 22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230" name="Shape 230"/>
          <p:cNvPicPr preferRelativeResize="0"/>
          <p:nvPr/>
        </p:nvPicPr>
        <p:blipFill>
          <a:blip r:embed="rId3">
            <a:alphaModFix/>
          </a:blip>
          <a:stretch>
            <a:fillRect/>
          </a:stretch>
        </p:blipFill>
        <p:spPr>
          <a:xfrm>
            <a:off x="311697" y="1266327"/>
            <a:ext cx="6461874" cy="3506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36" name="Shape 23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237" name="Shape 237"/>
          <p:cNvPicPr preferRelativeResize="0"/>
          <p:nvPr/>
        </p:nvPicPr>
        <p:blipFill>
          <a:blip r:embed="rId3">
            <a:alphaModFix/>
          </a:blip>
          <a:stretch>
            <a:fillRect/>
          </a:stretch>
        </p:blipFill>
        <p:spPr>
          <a:xfrm>
            <a:off x="311699" y="1266325"/>
            <a:ext cx="6431900" cy="361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43" name="Shape 24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244" name="Shape 244"/>
          <p:cNvPicPr preferRelativeResize="0"/>
          <p:nvPr/>
        </p:nvPicPr>
        <p:blipFill>
          <a:blip r:embed="rId3">
            <a:alphaModFix/>
          </a:blip>
          <a:stretch>
            <a:fillRect/>
          </a:stretch>
        </p:blipFill>
        <p:spPr>
          <a:xfrm>
            <a:off x="311700" y="1266325"/>
            <a:ext cx="6067120" cy="330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250" name="Shape 25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Bảng tóm tắt</a:t>
            </a:r>
          </a:p>
        </p:txBody>
      </p:sp>
      <p:pic>
        <p:nvPicPr>
          <p:cNvPr id="251" name="Shape 251"/>
          <p:cNvPicPr preferRelativeResize="0"/>
          <p:nvPr/>
        </p:nvPicPr>
        <p:blipFill rotWithShape="1">
          <a:blip r:embed="rId3">
            <a:alphaModFix/>
          </a:blip>
          <a:srcRect b="20565" l="0" r="0" t="0"/>
          <a:stretch/>
        </p:blipFill>
        <p:spPr>
          <a:xfrm>
            <a:off x="304800" y="1742637"/>
            <a:ext cx="8534400" cy="2920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257" name="Shape 257"/>
          <p:cNvSpPr txBox="1"/>
          <p:nvPr>
            <p:ph idx="1" type="body"/>
          </p:nvPr>
        </p:nvSpPr>
        <p:spPr>
          <a:xfrm>
            <a:off x="344100" y="985250"/>
            <a:ext cx="8455800" cy="1680000"/>
          </a:xfrm>
          <a:prstGeom prst="rect">
            <a:avLst/>
          </a:prstGeom>
        </p:spPr>
        <p:txBody>
          <a:bodyPr anchorCtr="0" anchor="t" bIns="91425" lIns="91425" rIns="91425" tIns="91425">
            <a:noAutofit/>
          </a:bodyPr>
          <a:lstStyle/>
          <a:p>
            <a:pPr lvl="0">
              <a:spcBef>
                <a:spcPts val="0"/>
              </a:spcBef>
              <a:buNone/>
            </a:pPr>
            <a:r>
              <a:rPr lang="vi">
                <a:latin typeface="Arial"/>
                <a:ea typeface="Arial"/>
                <a:cs typeface="Arial"/>
                <a:sym typeface="Arial"/>
              </a:rPr>
              <a:t>Interface SortedMap kế thừa từ interface Map.</a:t>
            </a:r>
          </a:p>
          <a:p>
            <a:pPr indent="-228600" lvl="0" marL="457200" rtl="0">
              <a:spcBef>
                <a:spcPts val="0"/>
              </a:spcBef>
              <a:buFont typeface="Arial"/>
              <a:buChar char="-"/>
            </a:pPr>
            <a:r>
              <a:rPr lang="vi">
                <a:latin typeface="Arial"/>
                <a:ea typeface="Arial"/>
                <a:cs typeface="Arial"/>
                <a:sym typeface="Arial"/>
              </a:rPr>
              <a:t>Tính chất: sắp xếp dựa trên key, theo thứ tự tự nhiên (theo kiểu của key) hoặc theo một hàm so sánh được xác định trước.</a:t>
            </a:r>
          </a:p>
          <a:p>
            <a:pPr indent="-228600" lvl="0" marL="457200" rtl="0">
              <a:spcBef>
                <a:spcPts val="0"/>
              </a:spcBef>
              <a:buFont typeface="Arial"/>
              <a:buChar char="-"/>
            </a:pPr>
            <a:r>
              <a:rPr lang="vi">
                <a:latin typeface="Arial"/>
                <a:ea typeface="Arial"/>
                <a:cs typeface="Arial"/>
                <a:sym typeface="Arial"/>
              </a:rPr>
              <a:t>SortedMap kế thừa từ Map interface</a:t>
            </a:r>
            <a:r>
              <a:rPr lang="vi">
                <a:latin typeface="Arial"/>
                <a:ea typeface="Arial"/>
                <a:cs typeface="Arial"/>
                <a:sym typeface="Arial"/>
              </a:rPr>
              <a:t>.</a:t>
            </a:r>
          </a:p>
        </p:txBody>
      </p:sp>
      <p:pic>
        <p:nvPicPr>
          <p:cNvPr id="258" name="Shape 258"/>
          <p:cNvPicPr preferRelativeResize="0"/>
          <p:nvPr/>
        </p:nvPicPr>
        <p:blipFill>
          <a:blip r:embed="rId3">
            <a:alphaModFix/>
          </a:blip>
          <a:stretch>
            <a:fillRect/>
          </a:stretch>
        </p:blipFill>
        <p:spPr>
          <a:xfrm>
            <a:off x="2727425" y="2973499"/>
            <a:ext cx="2910025" cy="9792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264" name="Shape 264"/>
          <p:cNvSpPr txBox="1"/>
          <p:nvPr>
            <p:ph idx="1" type="body"/>
          </p:nvPr>
        </p:nvSpPr>
        <p:spPr>
          <a:xfrm>
            <a:off x="311700" y="1020650"/>
            <a:ext cx="8455800" cy="4032900"/>
          </a:xfrm>
          <a:prstGeom prst="rect">
            <a:avLst/>
          </a:prstGeom>
        </p:spPr>
        <p:txBody>
          <a:bodyPr anchorCtr="0" anchor="t" bIns="91425" lIns="91425" rIns="91425" tIns="91425">
            <a:noAutofit/>
          </a:bodyPr>
          <a:lstStyle/>
          <a:p>
            <a:pPr lvl="0" rtl="0">
              <a:lnSpc>
                <a:spcPct val="100000"/>
              </a:lnSpc>
              <a:spcBef>
                <a:spcPts val="0"/>
              </a:spcBef>
              <a:buNone/>
            </a:pPr>
            <a:r>
              <a:rPr b="1" lang="vi">
                <a:solidFill>
                  <a:srgbClr val="0000FF"/>
                </a:solidFill>
                <a:latin typeface="Arial"/>
                <a:ea typeface="Arial"/>
                <a:cs typeface="Arial"/>
                <a:sym typeface="Arial"/>
              </a:rPr>
              <a:t>Standard Constructors</a:t>
            </a:r>
          </a:p>
          <a:p>
            <a:pPr lvl="0">
              <a:lnSpc>
                <a:spcPct val="100000"/>
              </a:lnSpc>
              <a:spcBef>
                <a:spcPts val="0"/>
              </a:spcBef>
              <a:buNone/>
            </a:pPr>
            <a:r>
              <a:rPr lang="vi">
                <a:solidFill>
                  <a:srgbClr val="353833"/>
                </a:solidFill>
                <a:highlight>
                  <a:srgbClr val="FFFFFF"/>
                </a:highlight>
                <a:latin typeface="Arial"/>
                <a:ea typeface="Arial"/>
                <a:cs typeface="Arial"/>
                <a:sym typeface="Arial"/>
              </a:rPr>
              <a:t>Bản chất SortedMap không có constructor. Chỉ có constructor của lớp implements nó.</a:t>
            </a:r>
          </a:p>
          <a:p>
            <a:pPr lvl="0" rtl="0">
              <a:lnSpc>
                <a:spcPct val="100000"/>
              </a:lnSpc>
              <a:spcBef>
                <a:spcPts val="0"/>
              </a:spcBef>
              <a:buNone/>
            </a:pPr>
            <a:r>
              <a:rPr lang="vi">
                <a:solidFill>
                  <a:srgbClr val="353833"/>
                </a:solidFill>
                <a:highlight>
                  <a:srgbClr val="FFFFFF"/>
                </a:highlight>
                <a:latin typeface="Arial"/>
                <a:ea typeface="Arial"/>
                <a:cs typeface="Arial"/>
                <a:sym typeface="Arial"/>
              </a:rPr>
              <a:t>All general-purpose sorted map implementation classes should provide four "standard" constructors. It is not possible to enforce this recommendation though as required constructors cannot be specified by interfaces. The expected "standard" constructors for all sorted map implementations are:</a:t>
            </a:r>
          </a:p>
          <a:p>
            <a:pPr indent="-228600" lvl="0" marL="457200" rtl="0">
              <a:lnSpc>
                <a:spcPct val="100000"/>
              </a:lnSpc>
              <a:spcBef>
                <a:spcPts val="0"/>
              </a:spcBef>
              <a:spcAft>
                <a:spcPts val="0"/>
              </a:spcAft>
              <a:buClr>
                <a:srgbClr val="353833"/>
              </a:buClr>
              <a:buFont typeface="Arial"/>
              <a:buAutoNum type="arabicPeriod"/>
            </a:pPr>
            <a:r>
              <a:rPr lang="vi">
                <a:solidFill>
                  <a:srgbClr val="353833"/>
                </a:solidFill>
                <a:highlight>
                  <a:srgbClr val="FFFFFF"/>
                </a:highlight>
                <a:latin typeface="Arial"/>
                <a:ea typeface="Arial"/>
                <a:cs typeface="Arial"/>
                <a:sym typeface="Arial"/>
              </a:rPr>
              <a:t>A void (no arguments) constructor, which creates an empty sorted map sorted according to the natural ordering of its keys.</a:t>
            </a:r>
          </a:p>
          <a:p>
            <a:pPr indent="-228600" lvl="0" marL="457200" rtl="0">
              <a:lnSpc>
                <a:spcPct val="100000"/>
              </a:lnSpc>
              <a:spcBef>
                <a:spcPts val="0"/>
              </a:spcBef>
              <a:spcAft>
                <a:spcPts val="0"/>
              </a:spcAft>
              <a:buClr>
                <a:srgbClr val="353833"/>
              </a:buClr>
              <a:buFont typeface="Arial"/>
              <a:buAutoNum type="arabicPeriod"/>
            </a:pPr>
            <a:r>
              <a:rPr lang="vi">
                <a:solidFill>
                  <a:srgbClr val="353833"/>
                </a:solidFill>
                <a:highlight>
                  <a:srgbClr val="FFFFFF"/>
                </a:highlight>
                <a:latin typeface="Arial"/>
                <a:ea typeface="Arial"/>
                <a:cs typeface="Arial"/>
                <a:sym typeface="Arial"/>
              </a:rPr>
              <a:t>A constructor with a single argument of type Comparator, which creates an empty sorted map sorted according to the specified comparator.</a:t>
            </a:r>
          </a:p>
          <a:p>
            <a:pPr indent="457200" lvl="0" rtl="0">
              <a:spcBef>
                <a:spcPts val="800"/>
              </a:spcBef>
              <a:spcAft>
                <a:spcPts val="800"/>
              </a:spcAft>
              <a:buNone/>
            </a:pPr>
            <a:r>
              <a:t/>
            </a:r>
            <a:endParaRPr i="1">
              <a:solidFill>
                <a:srgbClr val="2C4557"/>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81" name="Shape 8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82" name="Shape 82"/>
          <p:cNvPicPr preferRelativeResize="0"/>
          <p:nvPr/>
        </p:nvPicPr>
        <p:blipFill>
          <a:blip r:embed="rId3">
            <a:alphaModFix/>
          </a:blip>
          <a:stretch>
            <a:fillRect/>
          </a:stretch>
        </p:blipFill>
        <p:spPr>
          <a:xfrm>
            <a:off x="347571" y="1266325"/>
            <a:ext cx="6253900" cy="34435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270" name="Shape 270"/>
          <p:cNvSpPr txBox="1"/>
          <p:nvPr>
            <p:ph idx="1" type="body"/>
          </p:nvPr>
        </p:nvSpPr>
        <p:spPr>
          <a:xfrm>
            <a:off x="311700" y="1020650"/>
            <a:ext cx="8520600" cy="36993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Standard Constructors</a:t>
            </a:r>
          </a:p>
          <a:p>
            <a:pPr lvl="0" rtl="0">
              <a:spcBef>
                <a:spcPts val="0"/>
              </a:spcBef>
              <a:spcAft>
                <a:spcPts val="0"/>
              </a:spcAft>
              <a:buNone/>
            </a:pPr>
            <a:r>
              <a:rPr lang="vi">
                <a:solidFill>
                  <a:srgbClr val="353833"/>
                </a:solidFill>
                <a:highlight>
                  <a:srgbClr val="FFFFFF"/>
                </a:highlight>
                <a:latin typeface="Arial"/>
                <a:ea typeface="Arial"/>
                <a:cs typeface="Arial"/>
                <a:sym typeface="Arial"/>
              </a:rPr>
              <a:t>3.	A constructor with a single argument of type Map, which creates a new map with the same key-value mappings as its argument, sorted according to the keys' natural ordering.</a:t>
            </a:r>
          </a:p>
          <a:p>
            <a:pPr lvl="0" rtl="0">
              <a:spcBef>
                <a:spcPts val="0"/>
              </a:spcBef>
              <a:spcAft>
                <a:spcPts val="0"/>
              </a:spcAft>
              <a:buNone/>
            </a:pPr>
            <a:r>
              <a:rPr lang="vi">
                <a:solidFill>
                  <a:srgbClr val="353833"/>
                </a:solidFill>
                <a:highlight>
                  <a:srgbClr val="FFFFFF"/>
                </a:highlight>
                <a:latin typeface="Arial"/>
                <a:ea typeface="Arial"/>
                <a:cs typeface="Arial"/>
                <a:sym typeface="Arial"/>
              </a:rPr>
              <a:t>4.	A constructor with a single argument of type SortedMap, which creates a new sorted map with the same key-value mappings and the same ordering as the input sorted map.</a:t>
            </a:r>
          </a:p>
          <a:p>
            <a:pPr lvl="0" rtl="0">
              <a:spcBef>
                <a:spcPts val="0"/>
              </a:spcBef>
              <a:buNone/>
            </a:pPr>
            <a:r>
              <a:t/>
            </a:r>
            <a:endParaRPr sz="24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276" name="Shape 276"/>
          <p:cNvSpPr txBox="1"/>
          <p:nvPr>
            <p:ph idx="1" type="body"/>
          </p:nvPr>
        </p:nvSpPr>
        <p:spPr>
          <a:xfrm>
            <a:off x="311700" y="1020650"/>
            <a:ext cx="8520600" cy="3699300"/>
          </a:xfrm>
          <a:prstGeom prst="rect">
            <a:avLst/>
          </a:prstGeom>
        </p:spPr>
        <p:txBody>
          <a:bodyPr anchorCtr="0" anchor="t" bIns="91425" lIns="91425" rIns="91425" tIns="91425">
            <a:noAutofit/>
          </a:bodyPr>
          <a:lstStyle/>
          <a:p>
            <a:pPr lvl="0">
              <a:spcBef>
                <a:spcPts val="0"/>
              </a:spcBef>
              <a:buNone/>
            </a:pPr>
            <a:r>
              <a:rPr b="1" lang="vi">
                <a:solidFill>
                  <a:srgbClr val="0000FF"/>
                </a:solidFill>
                <a:latin typeface="Arial"/>
                <a:ea typeface="Arial"/>
                <a:cs typeface="Arial"/>
                <a:sym typeface="Arial"/>
              </a:rPr>
              <a:t>Standard Constructors</a:t>
            </a:r>
          </a:p>
          <a:p>
            <a:pPr lvl="0">
              <a:spcBef>
                <a:spcPts val="0"/>
              </a:spcBef>
              <a:buNone/>
            </a:pPr>
            <a:r>
              <a:rPr lang="vi">
                <a:solidFill>
                  <a:srgbClr val="353833"/>
                </a:solidFill>
                <a:highlight>
                  <a:srgbClr val="FFFFFF"/>
                </a:highlight>
                <a:latin typeface="Arial"/>
                <a:ea typeface="Arial"/>
                <a:cs typeface="Arial"/>
                <a:sym typeface="Arial"/>
              </a:rPr>
              <a:t>Ví dụ: Class TreeMap implements SortedMap, sẽ có 4 dạng constructor.</a:t>
            </a: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277" name="Shape 277"/>
          <p:cNvPicPr preferRelativeResize="0"/>
          <p:nvPr/>
        </p:nvPicPr>
        <p:blipFill>
          <a:blip r:embed="rId3">
            <a:alphaModFix/>
          </a:blip>
          <a:stretch>
            <a:fillRect/>
          </a:stretch>
        </p:blipFill>
        <p:spPr>
          <a:xfrm>
            <a:off x="1407212" y="1985549"/>
            <a:ext cx="6180124" cy="303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283" name="Shape 283"/>
          <p:cNvSpPr txBox="1"/>
          <p:nvPr>
            <p:ph idx="1" type="body"/>
          </p:nvPr>
        </p:nvSpPr>
        <p:spPr>
          <a:xfrm>
            <a:off x="311700" y="1020650"/>
            <a:ext cx="3075900" cy="36993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Standard Constructors</a:t>
            </a:r>
          </a:p>
          <a:p>
            <a:pPr lvl="0" rtl="0">
              <a:lnSpc>
                <a:spcPct val="100000"/>
              </a:lnSpc>
              <a:spcBef>
                <a:spcPts val="0"/>
              </a:spcBef>
              <a:buNone/>
            </a:pPr>
            <a:r>
              <a:rPr b="1" lang="vi">
                <a:solidFill>
                  <a:srgbClr val="FF0000"/>
                </a:solidFill>
                <a:latin typeface="Arial"/>
                <a:ea typeface="Arial"/>
                <a:cs typeface="Arial"/>
                <a:sym typeface="Arial"/>
              </a:rPr>
              <a:t>TreeMap()</a:t>
            </a:r>
          </a:p>
          <a:p>
            <a:pPr lvl="0" rtl="0">
              <a:lnSpc>
                <a:spcPct val="100000"/>
              </a:lnSpc>
              <a:spcBef>
                <a:spcPts val="0"/>
              </a:spcBef>
              <a:buNone/>
            </a:pPr>
            <a:r>
              <a:rPr lang="vi">
                <a:solidFill>
                  <a:srgbClr val="0000FF"/>
                </a:solidFill>
                <a:latin typeface="Arial"/>
                <a:ea typeface="Arial"/>
                <a:cs typeface="Arial"/>
                <a:sym typeface="Arial"/>
              </a:rPr>
              <a:t>Constructor đầu tiên xây dựng một tree map trống mà sẽ được xếp thứ tự bởi sử dụng thứ tự tự nhiên cho các key. </a:t>
            </a:r>
          </a:p>
          <a:p>
            <a:pPr lvl="0" rtl="0">
              <a:lnSpc>
                <a:spcPct val="100000"/>
              </a:lnSpc>
              <a:spcBef>
                <a:spcPts val="0"/>
              </a:spcBef>
              <a:buNone/>
            </a:pPr>
            <a:r>
              <a:rPr lang="vi">
                <a:solidFill>
                  <a:srgbClr val="353833"/>
                </a:solidFill>
                <a:highlight>
                  <a:srgbClr val="FFFFFF"/>
                </a:highlight>
                <a:latin typeface="Arial"/>
                <a:ea typeface="Arial"/>
                <a:cs typeface="Arial"/>
                <a:sym typeface="Arial"/>
              </a:rPr>
              <a:t>Ví dụ: </a:t>
            </a: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284" name="Shape 284"/>
          <p:cNvPicPr preferRelativeResize="0"/>
          <p:nvPr/>
        </p:nvPicPr>
        <p:blipFill>
          <a:blip r:embed="rId3">
            <a:alphaModFix/>
          </a:blip>
          <a:stretch>
            <a:fillRect/>
          </a:stretch>
        </p:blipFill>
        <p:spPr>
          <a:xfrm>
            <a:off x="3387600" y="3684500"/>
            <a:ext cx="4141799" cy="1035449"/>
          </a:xfrm>
          <a:prstGeom prst="rect">
            <a:avLst/>
          </a:prstGeom>
          <a:noFill/>
          <a:ln>
            <a:noFill/>
          </a:ln>
        </p:spPr>
      </p:pic>
      <p:pic>
        <p:nvPicPr>
          <p:cNvPr id="285" name="Shape 285"/>
          <p:cNvPicPr preferRelativeResize="0"/>
          <p:nvPr/>
        </p:nvPicPr>
        <p:blipFill>
          <a:blip r:embed="rId4">
            <a:alphaModFix/>
          </a:blip>
          <a:stretch>
            <a:fillRect/>
          </a:stretch>
        </p:blipFill>
        <p:spPr>
          <a:xfrm>
            <a:off x="3387599" y="1723149"/>
            <a:ext cx="5339324" cy="1878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291" name="Shape 291"/>
          <p:cNvSpPr txBox="1"/>
          <p:nvPr>
            <p:ph idx="1" type="body"/>
          </p:nvPr>
        </p:nvSpPr>
        <p:spPr>
          <a:xfrm>
            <a:off x="311700" y="1020650"/>
            <a:ext cx="3075900" cy="36993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Standard Constructors</a:t>
            </a:r>
          </a:p>
          <a:p>
            <a:pPr lvl="0" rtl="0">
              <a:lnSpc>
                <a:spcPct val="100000"/>
              </a:lnSpc>
              <a:spcBef>
                <a:spcPts val="0"/>
              </a:spcBef>
              <a:buNone/>
            </a:pPr>
            <a:r>
              <a:rPr b="1" lang="vi">
                <a:solidFill>
                  <a:srgbClr val="FF0000"/>
                </a:solidFill>
                <a:latin typeface="Arial"/>
                <a:ea typeface="Arial"/>
                <a:cs typeface="Arial"/>
                <a:sym typeface="Arial"/>
              </a:rPr>
              <a:t>TreeMap(Comparator </a:t>
            </a:r>
            <a:r>
              <a:rPr b="1" lang="vi">
                <a:solidFill>
                  <a:srgbClr val="000000"/>
                </a:solidFill>
                <a:latin typeface="Arial"/>
                <a:ea typeface="Arial"/>
                <a:cs typeface="Arial"/>
                <a:sym typeface="Arial"/>
              </a:rPr>
              <a:t>comp</a:t>
            </a:r>
            <a:r>
              <a:rPr b="1" lang="vi">
                <a:solidFill>
                  <a:srgbClr val="FF0000"/>
                </a:solidFill>
                <a:latin typeface="Arial"/>
                <a:ea typeface="Arial"/>
                <a:cs typeface="Arial"/>
                <a:sym typeface="Arial"/>
              </a:rPr>
              <a:t>)</a:t>
            </a:r>
          </a:p>
          <a:p>
            <a:pPr lvl="0" rtl="0">
              <a:lnSpc>
                <a:spcPct val="100000"/>
              </a:lnSpc>
              <a:spcBef>
                <a:spcPts val="0"/>
              </a:spcBef>
              <a:buNone/>
            </a:pPr>
            <a:r>
              <a:rPr lang="vi">
                <a:solidFill>
                  <a:srgbClr val="0000FF"/>
                </a:solidFill>
                <a:latin typeface="Arial"/>
                <a:ea typeface="Arial"/>
                <a:cs typeface="Arial"/>
                <a:sym typeface="Arial"/>
              </a:rPr>
              <a:t>Constructor thứ hai xây dựng một tree map trống mà sẽ được xếp thứ tự bởi sử dụng Comparator comp:  </a:t>
            </a:r>
          </a:p>
          <a:p>
            <a:pPr lvl="0" rtl="0">
              <a:lnSpc>
                <a:spcPct val="100000"/>
              </a:lnSpc>
              <a:spcBef>
                <a:spcPts val="0"/>
              </a:spcBef>
              <a:buNone/>
            </a:pPr>
            <a:r>
              <a:rPr lang="vi">
                <a:solidFill>
                  <a:srgbClr val="353833"/>
                </a:solidFill>
                <a:highlight>
                  <a:srgbClr val="FFFFFF"/>
                </a:highlight>
                <a:latin typeface="Arial"/>
                <a:ea typeface="Arial"/>
                <a:cs typeface="Arial"/>
                <a:sym typeface="Arial"/>
              </a:rPr>
              <a:t>Ví dụ: </a:t>
            </a:r>
          </a:p>
          <a:p>
            <a:pPr lvl="0" rtl="0">
              <a:lnSpc>
                <a:spcPct val="100000"/>
              </a:lnSpc>
              <a:spcBef>
                <a:spcPts val="0"/>
              </a:spcBef>
              <a:buNone/>
            </a:pPr>
            <a:r>
              <a:rPr lang="vi">
                <a:solidFill>
                  <a:srgbClr val="353833"/>
                </a:solidFill>
                <a:highlight>
                  <a:srgbClr val="FFFFFF"/>
                </a:highlight>
                <a:latin typeface="Arial"/>
                <a:ea typeface="Arial"/>
                <a:cs typeface="Arial"/>
                <a:sym typeface="Arial"/>
              </a:rPr>
              <a:t>Trước tiên xây dựng một Comparator như sau:</a:t>
            </a: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292" name="Shape 292"/>
          <p:cNvPicPr preferRelativeResize="0"/>
          <p:nvPr/>
        </p:nvPicPr>
        <p:blipFill>
          <a:blip r:embed="rId3">
            <a:alphaModFix/>
          </a:blip>
          <a:stretch>
            <a:fillRect/>
          </a:stretch>
        </p:blipFill>
        <p:spPr>
          <a:xfrm>
            <a:off x="3387600" y="2155425"/>
            <a:ext cx="5595199" cy="266732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298" name="Shape 298"/>
          <p:cNvSpPr txBox="1"/>
          <p:nvPr>
            <p:ph idx="1" type="body"/>
          </p:nvPr>
        </p:nvSpPr>
        <p:spPr>
          <a:xfrm>
            <a:off x="311700" y="1020650"/>
            <a:ext cx="3075900" cy="36993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Standard Constructors</a:t>
            </a:r>
          </a:p>
          <a:p>
            <a:pPr lvl="0" rtl="0">
              <a:lnSpc>
                <a:spcPct val="100000"/>
              </a:lnSpc>
              <a:spcBef>
                <a:spcPts val="0"/>
              </a:spcBef>
              <a:buNone/>
            </a:pPr>
            <a:r>
              <a:rPr b="1" lang="vi">
                <a:solidFill>
                  <a:srgbClr val="FF0000"/>
                </a:solidFill>
                <a:latin typeface="Arial"/>
                <a:ea typeface="Arial"/>
                <a:cs typeface="Arial"/>
                <a:sym typeface="Arial"/>
              </a:rPr>
              <a:t>TreeMap(Comparator </a:t>
            </a:r>
            <a:r>
              <a:rPr b="1" lang="vi">
                <a:solidFill>
                  <a:srgbClr val="000000"/>
                </a:solidFill>
                <a:latin typeface="Arial"/>
                <a:ea typeface="Arial"/>
                <a:cs typeface="Arial"/>
                <a:sym typeface="Arial"/>
              </a:rPr>
              <a:t>comp</a:t>
            </a:r>
            <a:r>
              <a:rPr b="1" lang="vi">
                <a:solidFill>
                  <a:srgbClr val="FF0000"/>
                </a:solidFill>
                <a:latin typeface="Arial"/>
                <a:ea typeface="Arial"/>
                <a:cs typeface="Arial"/>
                <a:sym typeface="Arial"/>
              </a:rPr>
              <a:t>)</a:t>
            </a:r>
          </a:p>
          <a:p>
            <a:pPr lvl="0" rtl="0">
              <a:lnSpc>
                <a:spcPct val="100000"/>
              </a:lnSpc>
              <a:spcBef>
                <a:spcPts val="0"/>
              </a:spcBef>
              <a:buNone/>
            </a:pPr>
            <a:r>
              <a:rPr lang="vi">
                <a:solidFill>
                  <a:srgbClr val="0000FF"/>
                </a:solidFill>
                <a:latin typeface="Arial"/>
                <a:ea typeface="Arial"/>
                <a:cs typeface="Arial"/>
                <a:sym typeface="Arial"/>
              </a:rPr>
              <a:t>Constructor thứ hai xây dựng một tree map trống mà sẽ được xếp thứ tự bởi sử dụng Comparator comp: </a:t>
            </a:r>
          </a:p>
          <a:p>
            <a:pPr lvl="0" rtl="0">
              <a:lnSpc>
                <a:spcPct val="100000"/>
              </a:lnSpc>
              <a:spcBef>
                <a:spcPts val="0"/>
              </a:spcBef>
              <a:buNone/>
            </a:pPr>
            <a:r>
              <a:rPr lang="vi">
                <a:solidFill>
                  <a:srgbClr val="353833"/>
                </a:solidFill>
                <a:highlight>
                  <a:srgbClr val="FFFFFF"/>
                </a:highlight>
                <a:latin typeface="Arial"/>
                <a:ea typeface="Arial"/>
                <a:cs typeface="Arial"/>
                <a:sym typeface="Arial"/>
              </a:rPr>
              <a:t>Ví dụ: </a:t>
            </a:r>
          </a:p>
          <a:p>
            <a:pPr lvl="0" rtl="0">
              <a:lnSpc>
                <a:spcPct val="100000"/>
              </a:lnSpc>
              <a:spcBef>
                <a:spcPts val="0"/>
              </a:spcBef>
              <a:buNone/>
            </a:pPr>
            <a:r>
              <a:rPr lang="vi">
                <a:solidFill>
                  <a:srgbClr val="353833"/>
                </a:solidFill>
                <a:highlight>
                  <a:srgbClr val="FFFFFF"/>
                </a:highlight>
                <a:latin typeface="Arial"/>
                <a:ea typeface="Arial"/>
                <a:cs typeface="Arial"/>
                <a:sym typeface="Arial"/>
              </a:rPr>
              <a:t>Sau đó sử dụng nó để sắp xếp các phần tử trong Map</a:t>
            </a: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299" name="Shape 299"/>
          <p:cNvPicPr preferRelativeResize="0"/>
          <p:nvPr/>
        </p:nvPicPr>
        <p:blipFill>
          <a:blip r:embed="rId3">
            <a:alphaModFix/>
          </a:blip>
          <a:stretch>
            <a:fillRect/>
          </a:stretch>
        </p:blipFill>
        <p:spPr>
          <a:xfrm>
            <a:off x="3387600" y="2068976"/>
            <a:ext cx="5688924" cy="1602649"/>
          </a:xfrm>
          <a:prstGeom prst="rect">
            <a:avLst/>
          </a:prstGeom>
          <a:noFill/>
          <a:ln>
            <a:noFill/>
          </a:ln>
        </p:spPr>
      </p:pic>
      <p:pic>
        <p:nvPicPr>
          <p:cNvPr id="300" name="Shape 300"/>
          <p:cNvPicPr preferRelativeResize="0"/>
          <p:nvPr/>
        </p:nvPicPr>
        <p:blipFill>
          <a:blip r:embed="rId4">
            <a:alphaModFix/>
          </a:blip>
          <a:stretch>
            <a:fillRect/>
          </a:stretch>
        </p:blipFill>
        <p:spPr>
          <a:xfrm>
            <a:off x="3387600" y="3671624"/>
            <a:ext cx="4140449" cy="6277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06" name="Shape 306"/>
          <p:cNvSpPr txBox="1"/>
          <p:nvPr>
            <p:ph idx="1" type="body"/>
          </p:nvPr>
        </p:nvSpPr>
        <p:spPr>
          <a:xfrm>
            <a:off x="311700" y="1020650"/>
            <a:ext cx="3075900" cy="36993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Standard Constructors</a:t>
            </a:r>
          </a:p>
          <a:p>
            <a:pPr lvl="0" rtl="0">
              <a:lnSpc>
                <a:spcPct val="100000"/>
              </a:lnSpc>
              <a:spcBef>
                <a:spcPts val="0"/>
              </a:spcBef>
              <a:buNone/>
            </a:pPr>
            <a:r>
              <a:rPr b="1" lang="vi">
                <a:solidFill>
                  <a:srgbClr val="FF0000"/>
                </a:solidFill>
                <a:latin typeface="Arial"/>
                <a:ea typeface="Arial"/>
                <a:cs typeface="Arial"/>
                <a:sym typeface="Arial"/>
              </a:rPr>
              <a:t>TreeMap(Map m)</a:t>
            </a:r>
          </a:p>
          <a:p>
            <a:pPr lvl="0" rtl="0">
              <a:lnSpc>
                <a:spcPct val="100000"/>
              </a:lnSpc>
              <a:spcBef>
                <a:spcPts val="0"/>
              </a:spcBef>
              <a:buNone/>
            </a:pPr>
            <a:r>
              <a:rPr lang="vi">
                <a:solidFill>
                  <a:srgbClr val="0000FF"/>
                </a:solidFill>
                <a:latin typeface="Arial"/>
                <a:ea typeface="Arial"/>
                <a:cs typeface="Arial"/>
                <a:sym typeface="Arial"/>
              </a:rPr>
              <a:t>Constructor thứ ba khởi tạo một tree map với các entry từ m, mà sẽ được xếp thứ tự tự nhiên các key của nó. </a:t>
            </a:r>
          </a:p>
          <a:p>
            <a:pPr lvl="0" rtl="0">
              <a:lnSpc>
                <a:spcPct val="100000"/>
              </a:lnSpc>
              <a:spcBef>
                <a:spcPts val="0"/>
              </a:spcBef>
              <a:buNone/>
            </a:pPr>
            <a:r>
              <a:rPr lang="vi">
                <a:solidFill>
                  <a:srgbClr val="353833"/>
                </a:solidFill>
                <a:highlight>
                  <a:srgbClr val="FFFFFF"/>
                </a:highlight>
                <a:latin typeface="Arial"/>
                <a:ea typeface="Arial"/>
                <a:cs typeface="Arial"/>
                <a:sym typeface="Arial"/>
              </a:rPr>
              <a:t>Ví dụ: </a:t>
            </a:r>
          </a:p>
          <a:p>
            <a:pPr lvl="0" rtl="0">
              <a:lnSpc>
                <a:spcPct val="100000"/>
              </a:lnSpc>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a:solidFill>
                <a:srgbClr val="353833"/>
              </a:solidFill>
              <a:highlight>
                <a:srgbClr val="FFFFFF"/>
              </a:highlight>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307" name="Shape 307"/>
          <p:cNvPicPr preferRelativeResize="0"/>
          <p:nvPr/>
        </p:nvPicPr>
        <p:blipFill>
          <a:blip r:embed="rId3">
            <a:alphaModFix/>
          </a:blip>
          <a:stretch>
            <a:fillRect/>
          </a:stretch>
        </p:blipFill>
        <p:spPr>
          <a:xfrm>
            <a:off x="3387600" y="4108050"/>
            <a:ext cx="3916849" cy="832499"/>
          </a:xfrm>
          <a:prstGeom prst="rect">
            <a:avLst/>
          </a:prstGeom>
          <a:noFill/>
          <a:ln>
            <a:noFill/>
          </a:ln>
        </p:spPr>
      </p:pic>
      <p:pic>
        <p:nvPicPr>
          <p:cNvPr id="308" name="Shape 308"/>
          <p:cNvPicPr preferRelativeResize="0"/>
          <p:nvPr/>
        </p:nvPicPr>
        <p:blipFill>
          <a:blip r:embed="rId4">
            <a:alphaModFix/>
          </a:blip>
          <a:stretch>
            <a:fillRect/>
          </a:stretch>
        </p:blipFill>
        <p:spPr>
          <a:xfrm>
            <a:off x="3387600" y="1825350"/>
            <a:ext cx="5526299" cy="2122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14" name="Shape 314"/>
          <p:cNvSpPr txBox="1"/>
          <p:nvPr>
            <p:ph idx="1" type="body"/>
          </p:nvPr>
        </p:nvSpPr>
        <p:spPr>
          <a:xfrm>
            <a:off x="311700" y="1020650"/>
            <a:ext cx="3075900" cy="3897900"/>
          </a:xfrm>
          <a:prstGeom prst="rect">
            <a:avLst/>
          </a:prstGeom>
        </p:spPr>
        <p:txBody>
          <a:bodyPr anchorCtr="0" anchor="t" bIns="91425" lIns="91425" rIns="91425" tIns="91425">
            <a:noAutofit/>
          </a:bodyPr>
          <a:lstStyle/>
          <a:p>
            <a:pPr lvl="0">
              <a:spcBef>
                <a:spcPts val="0"/>
              </a:spcBef>
              <a:buNone/>
            </a:pPr>
            <a:r>
              <a:rPr b="1" lang="vi">
                <a:solidFill>
                  <a:srgbClr val="0000FF"/>
                </a:solidFill>
                <a:latin typeface="Arial"/>
                <a:ea typeface="Arial"/>
                <a:cs typeface="Arial"/>
                <a:sym typeface="Arial"/>
              </a:rPr>
              <a:t>Standard Constructors</a:t>
            </a:r>
          </a:p>
          <a:p>
            <a:pPr lvl="0">
              <a:spcBef>
                <a:spcPts val="0"/>
              </a:spcBef>
              <a:buNone/>
            </a:pPr>
            <a:r>
              <a:rPr b="1" lang="vi">
                <a:solidFill>
                  <a:srgbClr val="FF0000"/>
                </a:solidFill>
                <a:highlight>
                  <a:srgbClr val="FFFFFF"/>
                </a:highlight>
                <a:latin typeface="Arial"/>
                <a:ea typeface="Arial"/>
                <a:cs typeface="Arial"/>
                <a:sym typeface="Arial"/>
              </a:rPr>
              <a:t>TreeMap(SortedMap sm)</a:t>
            </a:r>
          </a:p>
          <a:p>
            <a:pPr lvl="0">
              <a:spcBef>
                <a:spcPts val="0"/>
              </a:spcBef>
              <a:buNone/>
            </a:pPr>
            <a:r>
              <a:rPr lang="vi">
                <a:solidFill>
                  <a:srgbClr val="0000FF"/>
                </a:solidFill>
                <a:latin typeface="Arial"/>
                <a:ea typeface="Arial"/>
                <a:cs typeface="Arial"/>
                <a:sym typeface="Arial"/>
              </a:rPr>
              <a:t>Constructor thứ 4 khởi tạo một tree map với các entry từ m, mà sẽ được xếp thứ tự giống như sm:</a:t>
            </a:r>
          </a:p>
          <a:p>
            <a:pPr lvl="0" rtl="0">
              <a:spcBef>
                <a:spcPts val="0"/>
              </a:spcBef>
              <a:buNone/>
            </a:pPr>
            <a:r>
              <a:rPr lang="vi">
                <a:solidFill>
                  <a:srgbClr val="353833"/>
                </a:solidFill>
                <a:highlight>
                  <a:srgbClr val="FFFFFF"/>
                </a:highlight>
                <a:latin typeface="Arial"/>
                <a:ea typeface="Arial"/>
                <a:cs typeface="Arial"/>
                <a:sym typeface="Arial"/>
              </a:rPr>
              <a:t>Ví dụ:</a:t>
            </a:r>
          </a:p>
        </p:txBody>
      </p:sp>
      <p:pic>
        <p:nvPicPr>
          <p:cNvPr id="315" name="Shape 315"/>
          <p:cNvPicPr preferRelativeResize="0"/>
          <p:nvPr/>
        </p:nvPicPr>
        <p:blipFill>
          <a:blip r:embed="rId3">
            <a:alphaModFix/>
          </a:blip>
          <a:stretch>
            <a:fillRect/>
          </a:stretch>
        </p:blipFill>
        <p:spPr>
          <a:xfrm>
            <a:off x="3196251" y="1827725"/>
            <a:ext cx="5750274" cy="1934671"/>
          </a:xfrm>
          <a:prstGeom prst="rect">
            <a:avLst/>
          </a:prstGeom>
          <a:noFill/>
          <a:ln>
            <a:noFill/>
          </a:ln>
        </p:spPr>
      </p:pic>
      <p:pic>
        <p:nvPicPr>
          <p:cNvPr id="316" name="Shape 316"/>
          <p:cNvPicPr preferRelativeResize="0"/>
          <p:nvPr/>
        </p:nvPicPr>
        <p:blipFill>
          <a:blip r:embed="rId4">
            <a:alphaModFix/>
          </a:blip>
          <a:stretch>
            <a:fillRect/>
          </a:stretch>
        </p:blipFill>
        <p:spPr>
          <a:xfrm>
            <a:off x="3196249" y="4051775"/>
            <a:ext cx="4012325" cy="866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22" name="Shape 322"/>
          <p:cNvSpPr txBox="1"/>
          <p:nvPr>
            <p:ph idx="1" type="body"/>
          </p:nvPr>
        </p:nvSpPr>
        <p:spPr>
          <a:xfrm>
            <a:off x="311700" y="1020650"/>
            <a:ext cx="7633800" cy="20181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Range-view Operations</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SortedMap&lt;K, V&gt; subMap(K fromKey, K toKey)</a:t>
            </a:r>
            <a:r>
              <a:rPr lang="vi">
                <a:solidFill>
                  <a:srgbClr val="000000"/>
                </a:solidFill>
                <a:latin typeface="Arial"/>
                <a:ea typeface="Arial"/>
                <a:cs typeface="Arial"/>
                <a:sym typeface="Arial"/>
              </a:rPr>
              <a:t>;</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SortedMap&lt;K, V&gt; headMap(K toKey);</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SortedMap&lt;K, V&gt; tailMap(K fromKey);</a:t>
            </a:r>
          </a:p>
          <a:p>
            <a:pPr lvl="0" rtl="0">
              <a:spcBef>
                <a:spcPts val="0"/>
              </a:spcBef>
              <a:buNone/>
            </a:pPr>
            <a:r>
              <a:t/>
            </a:r>
            <a:endParaRPr b="1">
              <a:solidFill>
                <a:srgbClr val="0000FF"/>
              </a:solidFill>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28" name="Shape 328"/>
          <p:cNvSpPr txBox="1"/>
          <p:nvPr>
            <p:ph idx="1" type="body"/>
          </p:nvPr>
        </p:nvSpPr>
        <p:spPr>
          <a:xfrm>
            <a:off x="311700" y="1020650"/>
            <a:ext cx="7633800" cy="20181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Range-view Operations</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SortedMap&lt;K, V&gt; subMap(K fromKey, K toKey);</a:t>
            </a:r>
          </a:p>
          <a:p>
            <a:pPr lvl="0" rtl="0">
              <a:lnSpc>
                <a:spcPct val="150000"/>
              </a:lnSpc>
              <a:spcBef>
                <a:spcPts val="0"/>
              </a:spcBef>
              <a:spcAft>
                <a:spcPts val="0"/>
              </a:spcAft>
              <a:buNone/>
            </a:pPr>
            <a:r>
              <a:rPr lang="vi">
                <a:solidFill>
                  <a:srgbClr val="000000"/>
                </a:solidFill>
                <a:latin typeface="Arial"/>
                <a:ea typeface="Arial"/>
                <a:cs typeface="Arial"/>
                <a:sym typeface="Arial"/>
              </a:rPr>
              <a:t>Lấy một phần của map. Từ </a:t>
            </a:r>
            <a:r>
              <a:rPr b="1" i="1" lang="vi">
                <a:solidFill>
                  <a:srgbClr val="000000"/>
                </a:solidFill>
                <a:latin typeface="Arial"/>
                <a:ea typeface="Arial"/>
                <a:cs typeface="Arial"/>
                <a:sym typeface="Arial"/>
              </a:rPr>
              <a:t>fromKey </a:t>
            </a:r>
            <a:r>
              <a:rPr lang="vi">
                <a:solidFill>
                  <a:srgbClr val="000000"/>
                </a:solidFill>
                <a:latin typeface="Arial"/>
                <a:ea typeface="Arial"/>
                <a:cs typeface="Arial"/>
                <a:sym typeface="Arial"/>
              </a:rPr>
              <a:t>đến </a:t>
            </a:r>
            <a:r>
              <a:rPr b="1" i="1" lang="vi">
                <a:solidFill>
                  <a:srgbClr val="000000"/>
                </a:solidFill>
                <a:latin typeface="Arial"/>
                <a:ea typeface="Arial"/>
                <a:cs typeface="Arial"/>
                <a:sym typeface="Arial"/>
              </a:rPr>
              <a:t>toKey</a:t>
            </a:r>
          </a:p>
          <a:p>
            <a:pPr lvl="0" rtl="0">
              <a:spcBef>
                <a:spcPts val="0"/>
              </a:spcBef>
              <a:buNone/>
            </a:pPr>
            <a:r>
              <a:t/>
            </a:r>
            <a:endParaRPr b="1">
              <a:solidFill>
                <a:srgbClr val="0000FF"/>
              </a:solidFill>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329" name="Shape 329"/>
          <p:cNvPicPr preferRelativeResize="0"/>
          <p:nvPr/>
        </p:nvPicPr>
        <p:blipFill>
          <a:blip r:embed="rId3">
            <a:alphaModFix/>
          </a:blip>
          <a:stretch>
            <a:fillRect/>
          </a:stretch>
        </p:blipFill>
        <p:spPr>
          <a:xfrm>
            <a:off x="311700" y="2620900"/>
            <a:ext cx="5901024" cy="2417975"/>
          </a:xfrm>
          <a:prstGeom prst="rect">
            <a:avLst/>
          </a:prstGeom>
          <a:noFill/>
          <a:ln>
            <a:noFill/>
          </a:ln>
        </p:spPr>
      </p:pic>
      <p:pic>
        <p:nvPicPr>
          <p:cNvPr id="330" name="Shape 330"/>
          <p:cNvPicPr preferRelativeResize="0"/>
          <p:nvPr/>
        </p:nvPicPr>
        <p:blipFill>
          <a:blip r:embed="rId4">
            <a:alphaModFix/>
          </a:blip>
          <a:stretch>
            <a:fillRect/>
          </a:stretch>
        </p:blipFill>
        <p:spPr>
          <a:xfrm>
            <a:off x="5556500" y="4327987"/>
            <a:ext cx="3526224" cy="620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36" name="Shape 336"/>
          <p:cNvSpPr txBox="1"/>
          <p:nvPr>
            <p:ph idx="1" type="body"/>
          </p:nvPr>
        </p:nvSpPr>
        <p:spPr>
          <a:xfrm>
            <a:off x="311700" y="1020650"/>
            <a:ext cx="7633800" cy="20181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Range-view Operations</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SortedMap&lt;K, V&gt; headMap(K toKey);</a:t>
            </a:r>
          </a:p>
          <a:p>
            <a:pPr lvl="0" rtl="0">
              <a:lnSpc>
                <a:spcPct val="150000"/>
              </a:lnSpc>
              <a:spcBef>
                <a:spcPts val="0"/>
              </a:spcBef>
              <a:spcAft>
                <a:spcPts val="0"/>
              </a:spcAft>
              <a:buNone/>
            </a:pPr>
            <a:r>
              <a:rPr lang="vi">
                <a:solidFill>
                  <a:srgbClr val="000000"/>
                </a:solidFill>
                <a:latin typeface="Arial"/>
                <a:ea typeface="Arial"/>
                <a:cs typeface="Arial"/>
                <a:sym typeface="Arial"/>
              </a:rPr>
              <a:t>Lấy một phần của map, từ đầu đến </a:t>
            </a:r>
            <a:r>
              <a:rPr b="1" i="1" lang="vi">
                <a:solidFill>
                  <a:srgbClr val="000000"/>
                </a:solidFill>
                <a:latin typeface="Arial"/>
                <a:ea typeface="Arial"/>
                <a:cs typeface="Arial"/>
                <a:sym typeface="Arial"/>
              </a:rPr>
              <a:t>toKey.</a:t>
            </a:r>
          </a:p>
          <a:p>
            <a:pPr lvl="0" rtl="0">
              <a:lnSpc>
                <a:spcPct val="150000"/>
              </a:lnSpc>
              <a:spcBef>
                <a:spcPts val="0"/>
              </a:spcBef>
              <a:spcAft>
                <a:spcPts val="0"/>
              </a:spcAft>
              <a:buNone/>
            </a:pPr>
            <a:r>
              <a:t/>
            </a:r>
            <a:endParaRPr>
              <a:solidFill>
                <a:srgbClr val="000000"/>
              </a:solidFill>
              <a:latin typeface="Arial"/>
              <a:ea typeface="Arial"/>
              <a:cs typeface="Arial"/>
              <a:sym typeface="Arial"/>
            </a:endParaRPr>
          </a:p>
        </p:txBody>
      </p:sp>
      <p:pic>
        <p:nvPicPr>
          <p:cNvPr id="337" name="Shape 337"/>
          <p:cNvPicPr preferRelativeResize="0"/>
          <p:nvPr/>
        </p:nvPicPr>
        <p:blipFill>
          <a:blip r:embed="rId3">
            <a:alphaModFix/>
          </a:blip>
          <a:stretch>
            <a:fillRect/>
          </a:stretch>
        </p:blipFill>
        <p:spPr>
          <a:xfrm>
            <a:off x="311700" y="2388475"/>
            <a:ext cx="6571824" cy="2642475"/>
          </a:xfrm>
          <a:prstGeom prst="rect">
            <a:avLst/>
          </a:prstGeom>
          <a:noFill/>
          <a:ln>
            <a:noFill/>
          </a:ln>
        </p:spPr>
      </p:pic>
      <p:pic>
        <p:nvPicPr>
          <p:cNvPr id="338" name="Shape 338"/>
          <p:cNvPicPr preferRelativeResize="0"/>
          <p:nvPr/>
        </p:nvPicPr>
        <p:blipFill>
          <a:blip r:embed="rId4">
            <a:alphaModFix/>
          </a:blip>
          <a:stretch>
            <a:fillRect/>
          </a:stretch>
        </p:blipFill>
        <p:spPr>
          <a:xfrm>
            <a:off x="5221625" y="4225375"/>
            <a:ext cx="3140775" cy="6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88" name="Shape 8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89" name="Shape 89"/>
          <p:cNvPicPr preferRelativeResize="0"/>
          <p:nvPr/>
        </p:nvPicPr>
        <p:blipFill>
          <a:blip r:embed="rId3">
            <a:alphaModFix/>
          </a:blip>
          <a:stretch>
            <a:fillRect/>
          </a:stretch>
        </p:blipFill>
        <p:spPr>
          <a:xfrm>
            <a:off x="311687" y="1266312"/>
            <a:ext cx="7858125" cy="962025"/>
          </a:xfrm>
          <a:prstGeom prst="rect">
            <a:avLst/>
          </a:prstGeom>
          <a:noFill/>
          <a:ln>
            <a:noFill/>
          </a:ln>
        </p:spPr>
      </p:pic>
      <p:pic>
        <p:nvPicPr>
          <p:cNvPr id="90" name="Shape 90"/>
          <p:cNvPicPr preferRelativeResize="0"/>
          <p:nvPr/>
        </p:nvPicPr>
        <p:blipFill>
          <a:blip r:embed="rId4">
            <a:alphaModFix/>
          </a:blip>
          <a:stretch>
            <a:fillRect/>
          </a:stretch>
        </p:blipFill>
        <p:spPr>
          <a:xfrm>
            <a:off x="423812" y="2006787"/>
            <a:ext cx="5610225" cy="2562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44" name="Shape 344"/>
          <p:cNvSpPr txBox="1"/>
          <p:nvPr>
            <p:ph idx="1" type="body"/>
          </p:nvPr>
        </p:nvSpPr>
        <p:spPr>
          <a:xfrm>
            <a:off x="311700" y="1020650"/>
            <a:ext cx="7633800" cy="20181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Range-view Operations</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SortedMap&lt;K, V&gt; tailMap(K fromKey);</a:t>
            </a:r>
          </a:p>
          <a:p>
            <a:pPr lvl="0" rtl="0">
              <a:lnSpc>
                <a:spcPct val="150000"/>
              </a:lnSpc>
              <a:spcBef>
                <a:spcPts val="0"/>
              </a:spcBef>
              <a:spcAft>
                <a:spcPts val="0"/>
              </a:spcAft>
              <a:buNone/>
            </a:pPr>
            <a:r>
              <a:rPr lang="vi">
                <a:solidFill>
                  <a:srgbClr val="000000"/>
                </a:solidFill>
                <a:latin typeface="Arial"/>
                <a:ea typeface="Arial"/>
                <a:cs typeface="Arial"/>
                <a:sym typeface="Arial"/>
              </a:rPr>
              <a:t>Trả về một phần của map chứa các phần tử từ vị trí </a:t>
            </a:r>
            <a:r>
              <a:rPr b="1" i="1" lang="vi">
                <a:solidFill>
                  <a:srgbClr val="000000"/>
                </a:solidFill>
                <a:latin typeface="Arial"/>
                <a:ea typeface="Arial"/>
                <a:cs typeface="Arial"/>
                <a:sym typeface="Arial"/>
              </a:rPr>
              <a:t>fromKey </a:t>
            </a:r>
            <a:r>
              <a:rPr lang="vi">
                <a:solidFill>
                  <a:srgbClr val="000000"/>
                </a:solidFill>
                <a:latin typeface="Arial"/>
                <a:ea typeface="Arial"/>
                <a:cs typeface="Arial"/>
                <a:sym typeface="Arial"/>
              </a:rPr>
              <a:t>đến cuối.</a:t>
            </a:r>
          </a:p>
          <a:p>
            <a:pPr lvl="0" rtl="0">
              <a:spcBef>
                <a:spcPts val="0"/>
              </a:spcBef>
              <a:buNone/>
            </a:pPr>
            <a:r>
              <a:t/>
            </a:r>
            <a:endParaRPr b="1">
              <a:solidFill>
                <a:srgbClr val="0000FF"/>
              </a:solidFill>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345" name="Shape 345"/>
          <p:cNvPicPr preferRelativeResize="0"/>
          <p:nvPr/>
        </p:nvPicPr>
        <p:blipFill>
          <a:blip r:embed="rId3">
            <a:alphaModFix/>
          </a:blip>
          <a:stretch>
            <a:fillRect/>
          </a:stretch>
        </p:blipFill>
        <p:spPr>
          <a:xfrm>
            <a:off x="404625" y="2375924"/>
            <a:ext cx="6545474" cy="2643774"/>
          </a:xfrm>
          <a:prstGeom prst="rect">
            <a:avLst/>
          </a:prstGeom>
          <a:noFill/>
          <a:ln>
            <a:noFill/>
          </a:ln>
        </p:spPr>
      </p:pic>
      <p:pic>
        <p:nvPicPr>
          <p:cNvPr id="346" name="Shape 346"/>
          <p:cNvPicPr preferRelativeResize="0"/>
          <p:nvPr/>
        </p:nvPicPr>
        <p:blipFill>
          <a:blip r:embed="rId4">
            <a:alphaModFix/>
          </a:blip>
          <a:stretch>
            <a:fillRect/>
          </a:stretch>
        </p:blipFill>
        <p:spPr>
          <a:xfrm>
            <a:off x="5604950" y="4294125"/>
            <a:ext cx="3408250" cy="568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52" name="Shape 352"/>
          <p:cNvSpPr txBox="1"/>
          <p:nvPr>
            <p:ph idx="1" type="body"/>
          </p:nvPr>
        </p:nvSpPr>
        <p:spPr>
          <a:xfrm>
            <a:off x="311700" y="1020650"/>
            <a:ext cx="7633800" cy="15324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Enpoint</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K firstKey();</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K lastKey();</a:t>
            </a:r>
          </a:p>
          <a:p>
            <a:pPr indent="0" lvl="0" marL="457200" rtl="0">
              <a:lnSpc>
                <a:spcPct val="150000"/>
              </a:lnSpc>
              <a:spcBef>
                <a:spcPts val="0"/>
              </a:spcBef>
              <a:spcAft>
                <a:spcPts val="0"/>
              </a:spcAft>
              <a:buNone/>
            </a:pPr>
            <a:r>
              <a:t/>
            </a:r>
            <a:endParaRPr>
              <a:solidFill>
                <a:srgbClr val="000000"/>
              </a:solidFill>
              <a:latin typeface="Arial"/>
              <a:ea typeface="Arial"/>
              <a:cs typeface="Arial"/>
              <a:sym typeface="Arial"/>
            </a:endParaRPr>
          </a:p>
          <a:p>
            <a:pPr lvl="0" rtl="0">
              <a:spcBef>
                <a:spcPts val="0"/>
              </a:spcBef>
              <a:buNone/>
            </a:pPr>
            <a:r>
              <a:t/>
            </a:r>
            <a:endParaRPr b="1">
              <a:solidFill>
                <a:srgbClr val="0000FF"/>
              </a:solidFill>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58" name="Shape 358"/>
          <p:cNvSpPr txBox="1"/>
          <p:nvPr>
            <p:ph idx="1" type="body"/>
          </p:nvPr>
        </p:nvSpPr>
        <p:spPr>
          <a:xfrm>
            <a:off x="311700" y="1020650"/>
            <a:ext cx="7633800" cy="15324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Enpoint</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K firstKey();</a:t>
            </a:r>
          </a:p>
          <a:p>
            <a:pPr indent="0" lvl="0" marL="457200" rtl="0">
              <a:lnSpc>
                <a:spcPct val="150000"/>
              </a:lnSpc>
              <a:spcBef>
                <a:spcPts val="0"/>
              </a:spcBef>
              <a:spcAft>
                <a:spcPts val="0"/>
              </a:spcAft>
              <a:buNone/>
            </a:pPr>
            <a:r>
              <a:t/>
            </a:r>
            <a:endParaRPr>
              <a:solidFill>
                <a:srgbClr val="000000"/>
              </a:solidFill>
              <a:latin typeface="Arial"/>
              <a:ea typeface="Arial"/>
              <a:cs typeface="Arial"/>
              <a:sym typeface="Arial"/>
            </a:endParaRPr>
          </a:p>
          <a:p>
            <a:pPr lvl="0" rtl="0">
              <a:spcBef>
                <a:spcPts val="0"/>
              </a:spcBef>
              <a:buNone/>
            </a:pPr>
            <a:r>
              <a:t/>
            </a:r>
            <a:endParaRPr b="1">
              <a:solidFill>
                <a:srgbClr val="0000FF"/>
              </a:solidFill>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359" name="Shape 359"/>
          <p:cNvPicPr preferRelativeResize="0"/>
          <p:nvPr/>
        </p:nvPicPr>
        <p:blipFill>
          <a:blip r:embed="rId3">
            <a:alphaModFix/>
          </a:blip>
          <a:stretch>
            <a:fillRect/>
          </a:stretch>
        </p:blipFill>
        <p:spPr>
          <a:xfrm>
            <a:off x="311700" y="1949975"/>
            <a:ext cx="6554924" cy="2506974"/>
          </a:xfrm>
          <a:prstGeom prst="rect">
            <a:avLst/>
          </a:prstGeom>
          <a:noFill/>
          <a:ln>
            <a:noFill/>
          </a:ln>
        </p:spPr>
      </p:pic>
      <p:pic>
        <p:nvPicPr>
          <p:cNvPr id="360" name="Shape 360"/>
          <p:cNvPicPr preferRelativeResize="0"/>
          <p:nvPr/>
        </p:nvPicPr>
        <p:blipFill>
          <a:blip r:embed="rId4">
            <a:alphaModFix/>
          </a:blip>
          <a:stretch>
            <a:fillRect/>
          </a:stretch>
        </p:blipFill>
        <p:spPr>
          <a:xfrm>
            <a:off x="311702" y="4456952"/>
            <a:ext cx="2276925" cy="578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II. SortedMap Interface</a:t>
            </a:r>
          </a:p>
        </p:txBody>
      </p:sp>
      <p:sp>
        <p:nvSpPr>
          <p:cNvPr id="366" name="Shape 366"/>
          <p:cNvSpPr txBox="1"/>
          <p:nvPr>
            <p:ph idx="1" type="body"/>
          </p:nvPr>
        </p:nvSpPr>
        <p:spPr>
          <a:xfrm>
            <a:off x="311700" y="1020650"/>
            <a:ext cx="7633800" cy="1532400"/>
          </a:xfrm>
          <a:prstGeom prst="rect">
            <a:avLst/>
          </a:prstGeom>
        </p:spPr>
        <p:txBody>
          <a:bodyPr anchorCtr="0" anchor="t" bIns="91425" lIns="91425" rIns="91425" tIns="91425">
            <a:noAutofit/>
          </a:bodyPr>
          <a:lstStyle/>
          <a:p>
            <a:pPr lvl="0" rtl="0">
              <a:spcBef>
                <a:spcPts val="0"/>
              </a:spcBef>
              <a:buNone/>
            </a:pPr>
            <a:r>
              <a:rPr b="1" lang="vi">
                <a:solidFill>
                  <a:srgbClr val="0000FF"/>
                </a:solidFill>
                <a:latin typeface="Arial"/>
                <a:ea typeface="Arial"/>
                <a:cs typeface="Arial"/>
                <a:sym typeface="Arial"/>
              </a:rPr>
              <a:t>Enpoint</a:t>
            </a:r>
          </a:p>
          <a:p>
            <a:pPr indent="-228600" lvl="0" marL="457200" rtl="0">
              <a:lnSpc>
                <a:spcPct val="150000"/>
              </a:lnSpc>
              <a:spcBef>
                <a:spcPts val="0"/>
              </a:spcBef>
              <a:spcAft>
                <a:spcPts val="0"/>
              </a:spcAft>
              <a:buClr>
                <a:srgbClr val="000000"/>
              </a:buClr>
              <a:buFont typeface="Arial"/>
              <a:buChar char="-"/>
            </a:pPr>
            <a:r>
              <a:rPr lang="vi">
                <a:solidFill>
                  <a:srgbClr val="000000"/>
                </a:solidFill>
                <a:latin typeface="Arial"/>
                <a:ea typeface="Arial"/>
                <a:cs typeface="Arial"/>
                <a:sym typeface="Arial"/>
              </a:rPr>
              <a:t>K lastKey();</a:t>
            </a:r>
          </a:p>
          <a:p>
            <a:pPr indent="0" lvl="0" marL="457200" rtl="0">
              <a:lnSpc>
                <a:spcPct val="150000"/>
              </a:lnSpc>
              <a:spcBef>
                <a:spcPts val="0"/>
              </a:spcBef>
              <a:spcAft>
                <a:spcPts val="0"/>
              </a:spcAft>
              <a:buNone/>
            </a:pPr>
            <a:r>
              <a:t/>
            </a:r>
            <a:endParaRPr>
              <a:solidFill>
                <a:srgbClr val="000000"/>
              </a:solidFill>
              <a:latin typeface="Arial"/>
              <a:ea typeface="Arial"/>
              <a:cs typeface="Arial"/>
              <a:sym typeface="Arial"/>
            </a:endParaRPr>
          </a:p>
          <a:p>
            <a:pPr lvl="0" rtl="0">
              <a:spcBef>
                <a:spcPts val="0"/>
              </a:spcBef>
              <a:buNone/>
            </a:pPr>
            <a:r>
              <a:t/>
            </a:r>
            <a:endParaRPr b="1">
              <a:solidFill>
                <a:srgbClr val="0000FF"/>
              </a:solidFill>
              <a:latin typeface="Arial"/>
              <a:ea typeface="Arial"/>
              <a:cs typeface="Arial"/>
              <a:sym typeface="Arial"/>
            </a:endParaRPr>
          </a:p>
          <a:p>
            <a:pPr lvl="0" rtl="0">
              <a:spcBef>
                <a:spcPts val="0"/>
              </a:spcBef>
              <a:buNone/>
            </a:pPr>
            <a:r>
              <a:t/>
            </a:r>
            <a:endParaRPr sz="2400">
              <a:latin typeface="Arial"/>
              <a:ea typeface="Arial"/>
              <a:cs typeface="Arial"/>
              <a:sym typeface="Arial"/>
            </a:endParaRPr>
          </a:p>
        </p:txBody>
      </p:sp>
      <p:pic>
        <p:nvPicPr>
          <p:cNvPr id="367" name="Shape 367"/>
          <p:cNvPicPr preferRelativeResize="0"/>
          <p:nvPr/>
        </p:nvPicPr>
        <p:blipFill>
          <a:blip r:embed="rId3">
            <a:alphaModFix/>
          </a:blip>
          <a:stretch>
            <a:fillRect/>
          </a:stretch>
        </p:blipFill>
        <p:spPr>
          <a:xfrm>
            <a:off x="311700" y="1913600"/>
            <a:ext cx="6294000" cy="2565849"/>
          </a:xfrm>
          <a:prstGeom prst="rect">
            <a:avLst/>
          </a:prstGeom>
          <a:noFill/>
          <a:ln>
            <a:noFill/>
          </a:ln>
        </p:spPr>
      </p:pic>
      <p:pic>
        <p:nvPicPr>
          <p:cNvPr id="368" name="Shape 368"/>
          <p:cNvPicPr preferRelativeResize="0"/>
          <p:nvPr/>
        </p:nvPicPr>
        <p:blipFill>
          <a:blip r:embed="rId4">
            <a:alphaModFix/>
          </a:blip>
          <a:stretch>
            <a:fillRect/>
          </a:stretch>
        </p:blipFill>
        <p:spPr>
          <a:xfrm>
            <a:off x="311702" y="4479450"/>
            <a:ext cx="1725450" cy="555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96" name="Shape 9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97" name="Shape 97"/>
          <p:cNvPicPr preferRelativeResize="0"/>
          <p:nvPr/>
        </p:nvPicPr>
        <p:blipFill>
          <a:blip r:embed="rId3">
            <a:alphaModFix/>
          </a:blip>
          <a:stretch>
            <a:fillRect/>
          </a:stretch>
        </p:blipFill>
        <p:spPr>
          <a:xfrm>
            <a:off x="311700" y="1752774"/>
            <a:ext cx="8226274" cy="2539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03" name="Shape 10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04" name="Shape 104"/>
          <p:cNvPicPr preferRelativeResize="0"/>
          <p:nvPr/>
        </p:nvPicPr>
        <p:blipFill>
          <a:blip r:embed="rId3">
            <a:alphaModFix/>
          </a:blip>
          <a:stretch>
            <a:fillRect/>
          </a:stretch>
        </p:blipFill>
        <p:spPr>
          <a:xfrm>
            <a:off x="311696" y="1152424"/>
            <a:ext cx="6618204" cy="3644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10" name="Shape 11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11" name="Shape 111"/>
          <p:cNvPicPr preferRelativeResize="0"/>
          <p:nvPr/>
        </p:nvPicPr>
        <p:blipFill>
          <a:blip r:embed="rId3">
            <a:alphaModFix/>
          </a:blip>
          <a:stretch>
            <a:fillRect/>
          </a:stretch>
        </p:blipFill>
        <p:spPr>
          <a:xfrm>
            <a:off x="311700" y="1835849"/>
            <a:ext cx="8342125" cy="2575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17" name="Shape 11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18" name="Shape 118"/>
          <p:cNvPicPr preferRelativeResize="0"/>
          <p:nvPr/>
        </p:nvPicPr>
        <p:blipFill>
          <a:blip r:embed="rId3">
            <a:alphaModFix/>
          </a:blip>
          <a:stretch>
            <a:fillRect/>
          </a:stretch>
        </p:blipFill>
        <p:spPr>
          <a:xfrm>
            <a:off x="311699" y="1266325"/>
            <a:ext cx="5837775" cy="32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sz="2400">
                <a:latin typeface="Arial"/>
                <a:ea typeface="Arial"/>
                <a:cs typeface="Arial"/>
                <a:sym typeface="Arial"/>
              </a:rPr>
              <a:t>I. SortedSet Interface</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sz="2400">
              <a:latin typeface="Arial"/>
              <a:ea typeface="Arial"/>
              <a:cs typeface="Arial"/>
              <a:sym typeface="Arial"/>
            </a:endParaRPr>
          </a:p>
        </p:txBody>
      </p:sp>
      <p:pic>
        <p:nvPicPr>
          <p:cNvPr id="125" name="Shape 125"/>
          <p:cNvPicPr preferRelativeResize="0"/>
          <p:nvPr/>
        </p:nvPicPr>
        <p:blipFill>
          <a:blip r:embed="rId3">
            <a:alphaModFix/>
          </a:blip>
          <a:stretch>
            <a:fillRect/>
          </a:stretch>
        </p:blipFill>
        <p:spPr>
          <a:xfrm>
            <a:off x="354925" y="1926199"/>
            <a:ext cx="8236523" cy="254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