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2" r:id="rId8"/>
    <p:sldId id="263" r:id="rId9"/>
    <p:sldId id="264"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Alfa Slab One"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552762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17128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207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9038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6707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94161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05913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2078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05064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w="76200" cap="flat" cmpd="sng">
            <a:solidFill>
              <a:schemeClr val="dk1"/>
            </a:solidFill>
            <a:prstDash val="solid"/>
            <a:round/>
            <a:headEnd type="none" w="med" len="med"/>
            <a:tailEnd type="none" w="med" len="med"/>
          </a:ln>
        </p:spPr>
      </p:cxnSp>
      <p:sp>
        <p:nvSpPr>
          <p:cNvPr id="11" name="Shape 11"/>
          <p:cNvSpPr txBox="1">
            <a:spLocks noGrp="1"/>
          </p:cNvSpPr>
          <p:nvPr>
            <p:ph type="ctrTitle"/>
          </p:nvPr>
        </p:nvSpPr>
        <p:spPr>
          <a:xfrm>
            <a:off x="311700" y="595975"/>
            <a:ext cx="8520600" cy="19578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2" name="Shape 12"/>
          <p:cNvSpPr txBox="1">
            <a:spLocks noGrp="1"/>
          </p:cNvSpPr>
          <p:nvPr>
            <p:ph type="subTitle" idx="1"/>
          </p:nvPr>
        </p:nvSpPr>
        <p:spPr>
          <a:xfrm>
            <a:off x="311700" y="3165823"/>
            <a:ext cx="8520600" cy="733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67925"/>
            <a:ext cx="8520600" cy="1980000"/>
          </a:xfrm>
          <a:prstGeom prst="rect">
            <a:avLst/>
          </a:prstGeom>
        </p:spPr>
        <p:txBody>
          <a:bodyPr lIns="91425" tIns="91425" rIns="91425" bIns="91425" anchor="ctr" anchorCtr="0"/>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a:endParaRPr/>
          </a:p>
        </p:txBody>
      </p:sp>
      <p:sp>
        <p:nvSpPr>
          <p:cNvPr id="48" name="Shape 48"/>
          <p:cNvSpPr txBox="1">
            <a:spLocks noGrp="1"/>
          </p:cNvSpPr>
          <p:nvPr>
            <p:ph type="body" idx="1"/>
          </p:nvPr>
        </p:nvSpPr>
        <p:spPr>
          <a:xfrm>
            <a:off x="311700" y="32242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58" name="Shape 58"/>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62" name="Shape 6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5" name="Shape 65"/>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9" name="Shape 69"/>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0" name="Shape 70"/>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1" name="Shape 7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4" name="Shape 7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77" name="Shape 77"/>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8" name="Shape 7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81" name="Shape 8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2"/>
        <p:cNvGrpSpPr/>
        <p:nvPr/>
      </p:nvGrpSpPr>
      <p:grpSpPr>
        <a:xfrm>
          <a:off x="0" y="0"/>
          <a:ext cx="0" cy="0"/>
          <a:chOff x="0" y="0"/>
          <a:chExt cx="0" cy="0"/>
        </a:xfrm>
      </p:grpSpPr>
      <p:sp>
        <p:nvSpPr>
          <p:cNvPr id="83" name="Shape 83"/>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84" name="Shape 84"/>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85" name="Shape 85"/>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86" name="Shape 86"/>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7" name="Shape 8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1700" y="2480550"/>
            <a:ext cx="8114400" cy="2445900"/>
          </a:xfrm>
          <a:prstGeom prst="rect">
            <a:avLst/>
          </a:prstGeom>
        </p:spPr>
        <p:txBody>
          <a:bodyPr lIns="91425" tIns="91425" rIns="91425" bIns="91425" anchor="b" anchorCtr="0"/>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lt1"/>
                </a:solidFill>
              </a:rPr>
              <a:t>‹#›</a:t>
            </a:fld>
            <a:endParaRPr lang="vi">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90" name="Shape 9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93" name="Shape 93"/>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94" name="Shape 9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6318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1" name="Shape 31"/>
          <p:cNvSpPr txBox="1">
            <a:spLocks noGrp="1"/>
          </p:cNvSpPr>
          <p:nvPr>
            <p:ph type="body" idx="1"/>
          </p:nvPr>
        </p:nvSpPr>
        <p:spPr>
          <a:xfrm>
            <a:off x="311700" y="1490875"/>
            <a:ext cx="2808000" cy="30780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838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lt1"/>
                </a:solidFill>
              </a:rPr>
              <a:t>‹#›</a:t>
            </a:fld>
            <a:endParaRPr lang="vi">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375599"/>
            <a:ext cx="4045200" cy="15519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0" name="Shape 40"/>
          <p:cNvSpPr txBox="1">
            <a:spLocks noGrp="1"/>
          </p:cNvSpPr>
          <p:nvPr>
            <p:ph type="subTitle" idx="1"/>
          </p:nvPr>
        </p:nvSpPr>
        <p:spPr>
          <a:xfrm>
            <a:off x="265500" y="2981125"/>
            <a:ext cx="4045200" cy="1345499"/>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lt1"/>
                </a:solidFill>
              </a:rPr>
              <a:t>‹#›</a:t>
            </a:fld>
            <a:endParaRPr lang="vi">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vi" sz="1000">
                <a:solidFill>
                  <a:schemeClr val="dk2"/>
                </a:solidFill>
                <a:latin typeface="Proxima Nova"/>
                <a:ea typeface="Proxima Nova"/>
                <a:cs typeface="Proxima Nova"/>
                <a:sym typeface="Proxima Nova"/>
              </a:rPr>
              <a:t>‹#›</a:t>
            </a:fld>
            <a:endParaRPr lang="vi" sz="1000">
              <a:solidFill>
                <a:schemeClr val="dk2"/>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54" name="Shape 54"/>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55" name="Shape 55"/>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vi" sz="1000">
                <a:solidFill>
                  <a:schemeClr val="dk2"/>
                </a:solidFill>
              </a:rPr>
              <a:t>‹#›</a:t>
            </a:fld>
            <a:endParaRPr lang="vi"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311700" y="595975"/>
            <a:ext cx="8520600" cy="1957800"/>
          </a:xfrm>
          <a:prstGeom prst="rect">
            <a:avLst/>
          </a:prstGeom>
        </p:spPr>
        <p:txBody>
          <a:bodyPr lIns="91425" tIns="91425" rIns="91425" bIns="91425" anchor="b" anchorCtr="0">
            <a:noAutofit/>
          </a:bodyPr>
          <a:lstStyle/>
          <a:p>
            <a:pPr lvl="0">
              <a:spcBef>
                <a:spcPts val="0"/>
              </a:spcBef>
              <a:buNone/>
            </a:pPr>
            <a:r>
              <a:rPr lang="vi">
                <a:latin typeface="Times New Roman"/>
                <a:ea typeface="Times New Roman"/>
                <a:cs typeface="Times New Roman"/>
                <a:sym typeface="Times New Roman"/>
              </a:rPr>
              <a:t>Abstract class, Interface &amp; Inheritance in Java</a:t>
            </a:r>
          </a:p>
        </p:txBody>
      </p:sp>
      <p:sp>
        <p:nvSpPr>
          <p:cNvPr id="102" name="Shape 102"/>
          <p:cNvSpPr txBox="1">
            <a:spLocks noGrp="1"/>
          </p:cNvSpPr>
          <p:nvPr>
            <p:ph type="subTitle" idx="1"/>
          </p:nvPr>
        </p:nvSpPr>
        <p:spPr>
          <a:xfrm>
            <a:off x="1268350" y="3661025"/>
            <a:ext cx="4707900" cy="733500"/>
          </a:xfrm>
          <a:prstGeom prst="rect">
            <a:avLst/>
          </a:prstGeom>
        </p:spPr>
        <p:txBody>
          <a:bodyPr lIns="91425" tIns="91425" rIns="91425" bIns="91425" anchor="t" anchorCtr="0">
            <a:noAutofit/>
          </a:bodyPr>
          <a:lstStyle/>
          <a:p>
            <a:pPr lvl="0" algn="l">
              <a:spcBef>
                <a:spcPts val="0"/>
              </a:spcBef>
              <a:buNone/>
            </a:pPr>
            <a:r>
              <a:rPr lang="vi" sz="1800">
                <a:latin typeface="Arial"/>
                <a:ea typeface="Arial"/>
                <a:cs typeface="Arial"/>
                <a:sym typeface="Arial"/>
              </a:rPr>
              <a:t>Trần Ngọc Đản</a:t>
            </a:r>
          </a:p>
          <a:p>
            <a:pPr lvl="0" algn="l">
              <a:spcBef>
                <a:spcPts val="0"/>
              </a:spcBef>
              <a:buNone/>
            </a:pPr>
            <a:r>
              <a:rPr lang="vi" sz="1800">
                <a:latin typeface="Arial"/>
                <a:ea typeface="Arial"/>
                <a:cs typeface="Arial"/>
                <a:sym typeface="Arial"/>
              </a:rPr>
              <a:t>Nguyễn Trọng Thuận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228600">
              <a:spcBef>
                <a:spcPts val="0"/>
              </a:spcBef>
              <a:buFont typeface="Times New Roman"/>
              <a:buAutoNum type="arabicPeriod"/>
            </a:pPr>
            <a:r>
              <a:rPr lang="vi">
                <a:latin typeface="Times New Roman"/>
                <a:ea typeface="Times New Roman"/>
                <a:cs typeface="Times New Roman"/>
                <a:sym typeface="Times New Roman"/>
              </a:rPr>
              <a:t>Sử dụng Abstract Class</a:t>
            </a:r>
          </a:p>
        </p:txBody>
      </p:sp>
      <p:sp>
        <p:nvSpPr>
          <p:cNvPr id="108" name="Shape 10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Font typeface="Times New Roman"/>
              <a:buChar char="-"/>
            </a:pPr>
            <a:r>
              <a:rPr lang="vi">
                <a:latin typeface="Times New Roman"/>
                <a:ea typeface="Times New Roman"/>
                <a:cs typeface="Times New Roman"/>
                <a:sym typeface="Times New Roman"/>
              </a:rPr>
              <a:t>Khi việc thể hiện đối tượng là trừu tượng, không rõ ràng (một trường từ vựng, một nhóm các khái niệm), không thể tạo một đối tượng từ class đó.</a:t>
            </a:r>
          </a:p>
          <a:p>
            <a:pPr lvl="0" rtl="0">
              <a:spcBef>
                <a:spcPts val="0"/>
              </a:spcBef>
              <a:buNone/>
            </a:pPr>
            <a:r>
              <a:rPr lang="vi">
                <a:latin typeface="Times New Roman"/>
                <a:ea typeface="Times New Roman"/>
                <a:cs typeface="Times New Roman"/>
                <a:sym typeface="Times New Roman"/>
              </a:rPr>
              <a:t>Ví dụ:</a:t>
            </a:r>
          </a:p>
          <a:p>
            <a:pPr marL="457200" lvl="0" indent="-228600" rtl="0">
              <a:spcBef>
                <a:spcPts val="0"/>
              </a:spcBef>
              <a:buFont typeface="Times New Roman"/>
              <a:buChar char="-"/>
            </a:pPr>
            <a:r>
              <a:rPr lang="vi">
                <a:latin typeface="Times New Roman"/>
                <a:ea typeface="Times New Roman"/>
                <a:cs typeface="Times New Roman"/>
                <a:sym typeface="Times New Roman"/>
              </a:rPr>
              <a:t>Class Shape: một hình? Không biết là hình gì.</a:t>
            </a:r>
          </a:p>
          <a:p>
            <a:pPr marL="457200" lvl="0" indent="-228600" rtl="0">
              <a:spcBef>
                <a:spcPts val="0"/>
              </a:spcBef>
              <a:buFont typeface="Times New Roman"/>
              <a:buChar char="-"/>
            </a:pPr>
            <a:r>
              <a:rPr lang="vi">
                <a:latin typeface="Times New Roman"/>
                <a:ea typeface="Times New Roman"/>
                <a:cs typeface="Times New Roman"/>
                <a:sym typeface="Times New Roman"/>
              </a:rPr>
              <a:t>Class Animal: một động vật? Không biết là động vật gì.</a:t>
            </a:r>
          </a:p>
          <a:p>
            <a:pPr marL="457200" lvl="0" indent="-228600" rtl="0">
              <a:spcBef>
                <a:spcPts val="0"/>
              </a:spcBef>
              <a:buFont typeface="Times New Roman"/>
              <a:buChar char="-"/>
            </a:pPr>
            <a:r>
              <a:rPr lang="vi">
                <a:latin typeface="Times New Roman"/>
                <a:ea typeface="Times New Roman"/>
                <a:cs typeface="Times New Roman"/>
                <a:sym typeface="Times New Roman"/>
              </a:rPr>
              <a:t>Class Vehicle: một phương tiện giao thông? Không biết là phương tiện gì.</a:t>
            </a:r>
          </a:p>
          <a:p>
            <a:pPr marL="457200" lvl="0" indent="-228600">
              <a:spcBef>
                <a:spcPts val="0"/>
              </a:spcBef>
              <a:buFont typeface="Times New Roman"/>
              <a:buChar char="-"/>
            </a:pPr>
            <a:r>
              <a:rPr lang="vi">
                <a:latin typeface="Times New Roman"/>
                <a:ea typeface="Times New Roman"/>
                <a:cs typeface="Times New Roman"/>
                <a:sym typeface="Times New Roman"/>
              </a:rPr>
              <a:t>Class Adjective: một tính từ? Không biết là tính từ gì.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228600" rtl="0">
              <a:spcBef>
                <a:spcPts val="0"/>
              </a:spcBef>
              <a:buFont typeface="Times New Roman"/>
              <a:buAutoNum type="arabicPeriod"/>
            </a:pPr>
            <a:r>
              <a:rPr lang="vi">
                <a:latin typeface="Times New Roman"/>
                <a:ea typeface="Times New Roman"/>
                <a:cs typeface="Times New Roman"/>
                <a:sym typeface="Times New Roman"/>
              </a:rPr>
              <a:t>Sử dụng Abstract Class</a:t>
            </a:r>
          </a:p>
        </p:txBody>
      </p:sp>
      <p:sp>
        <p:nvSpPr>
          <p:cNvPr id="114" name="Shape 114"/>
          <p:cNvSpPr txBox="1">
            <a:spLocks noGrp="1"/>
          </p:cNvSpPr>
          <p:nvPr>
            <p:ph type="body" idx="1"/>
          </p:nvPr>
        </p:nvSpPr>
        <p:spPr>
          <a:xfrm>
            <a:off x="311700" y="1152475"/>
            <a:ext cx="5822100" cy="3416400"/>
          </a:xfrm>
          <a:prstGeom prst="rect">
            <a:avLst/>
          </a:prstGeom>
        </p:spPr>
        <p:txBody>
          <a:bodyPr lIns="91425" tIns="91425" rIns="91425" bIns="91425" anchor="t" anchorCtr="0">
            <a:noAutofit/>
          </a:bodyPr>
          <a:lstStyle/>
          <a:p>
            <a:pPr marL="457200" lvl="0" indent="-228600" rtl="0">
              <a:spcBef>
                <a:spcPts val="0"/>
              </a:spcBef>
              <a:buFont typeface="Times New Roman"/>
              <a:buChar char="-"/>
            </a:pPr>
            <a:r>
              <a:rPr lang="vi">
                <a:latin typeface="Times New Roman"/>
                <a:ea typeface="Times New Roman"/>
                <a:cs typeface="Times New Roman"/>
                <a:sym typeface="Times New Roman"/>
              </a:rPr>
              <a:t>Abstract Class có </a:t>
            </a:r>
            <a:r>
              <a:rPr lang="vi" b="1" i="1">
                <a:solidFill>
                  <a:srgbClr val="FF0000"/>
                </a:solidFill>
                <a:latin typeface="Times New Roman"/>
                <a:ea typeface="Times New Roman"/>
                <a:cs typeface="Times New Roman"/>
                <a:sym typeface="Times New Roman"/>
              </a:rPr>
              <a:t>một số </a:t>
            </a:r>
            <a:r>
              <a:rPr lang="vi" b="1" i="1">
                <a:solidFill>
                  <a:srgbClr val="00FF00"/>
                </a:solidFill>
                <a:latin typeface="Times New Roman"/>
                <a:ea typeface="Times New Roman"/>
                <a:cs typeface="Times New Roman"/>
                <a:sym typeface="Times New Roman"/>
              </a:rPr>
              <a:t>thuộc tính, phương thức</a:t>
            </a:r>
            <a:r>
              <a:rPr lang="vi" b="1" i="1">
                <a:solidFill>
                  <a:srgbClr val="FF0000"/>
                </a:solidFill>
                <a:latin typeface="Times New Roman"/>
                <a:ea typeface="Times New Roman"/>
                <a:cs typeface="Times New Roman"/>
                <a:sym typeface="Times New Roman"/>
              </a:rPr>
              <a:t> cơ bản</a:t>
            </a:r>
            <a:r>
              <a:rPr lang="vi" i="1">
                <a:latin typeface="Times New Roman"/>
                <a:ea typeface="Times New Roman"/>
                <a:cs typeface="Times New Roman"/>
                <a:sym typeface="Times New Roman"/>
              </a:rPr>
              <a:t> </a:t>
            </a:r>
            <a:r>
              <a:rPr lang="vi" b="1" i="1">
                <a:solidFill>
                  <a:srgbClr val="FF0000"/>
                </a:solidFill>
                <a:latin typeface="Times New Roman"/>
                <a:ea typeface="Times New Roman"/>
                <a:cs typeface="Times New Roman"/>
                <a:sym typeface="Times New Roman"/>
              </a:rPr>
              <a:t>chung</a:t>
            </a:r>
            <a:r>
              <a:rPr lang="vi">
                <a:latin typeface="Times New Roman"/>
                <a:ea typeface="Times New Roman"/>
                <a:cs typeface="Times New Roman"/>
                <a:sym typeface="Times New Roman"/>
              </a:rPr>
              <a:t> từ các class cụ thể hơn.</a:t>
            </a:r>
          </a:p>
          <a:p>
            <a:pPr marL="457200" lvl="0" indent="-228600" rtl="0">
              <a:spcBef>
                <a:spcPts val="0"/>
              </a:spcBef>
              <a:buFont typeface="Times New Roman"/>
              <a:buChar char="-"/>
            </a:pPr>
            <a:r>
              <a:rPr lang="vi">
                <a:latin typeface="Times New Roman"/>
                <a:ea typeface="Times New Roman"/>
                <a:cs typeface="Times New Roman"/>
                <a:sym typeface="Times New Roman"/>
              </a:rPr>
              <a:t>Các subClass (class cụ thể) </a:t>
            </a:r>
            <a:r>
              <a:rPr lang="vi" b="1" i="1">
                <a:solidFill>
                  <a:srgbClr val="FF0000"/>
                </a:solidFill>
                <a:latin typeface="Times New Roman"/>
                <a:ea typeface="Times New Roman"/>
                <a:cs typeface="Times New Roman"/>
                <a:sym typeface="Times New Roman"/>
              </a:rPr>
              <a:t>có thêm một số thuộc tính riêng</a:t>
            </a:r>
            <a:r>
              <a:rPr lang="vi">
                <a:latin typeface="Times New Roman"/>
                <a:ea typeface="Times New Roman"/>
                <a:cs typeface="Times New Roman"/>
                <a:sym typeface="Times New Roman"/>
              </a:rPr>
              <a:t> và những </a:t>
            </a:r>
            <a:r>
              <a:rPr lang="vi" b="1" i="1">
                <a:solidFill>
                  <a:srgbClr val="FF0000"/>
                </a:solidFill>
                <a:latin typeface="Times New Roman"/>
                <a:ea typeface="Times New Roman"/>
                <a:cs typeface="Times New Roman"/>
                <a:sym typeface="Times New Roman"/>
              </a:rPr>
              <a:t>phương thức phải được cụ thể hóa</a:t>
            </a:r>
            <a:r>
              <a:rPr lang="vi">
                <a:latin typeface="Times New Roman"/>
                <a:ea typeface="Times New Roman"/>
                <a:cs typeface="Times New Roman"/>
                <a:sym typeface="Times New Roman"/>
              </a:rPr>
              <a:t>.</a:t>
            </a:r>
          </a:p>
          <a:p>
            <a:pPr lvl="0" rtl="0">
              <a:spcBef>
                <a:spcPts val="0"/>
              </a:spcBef>
              <a:buNone/>
            </a:pPr>
            <a:r>
              <a:rPr lang="vi">
                <a:latin typeface="Times New Roman"/>
                <a:ea typeface="Times New Roman"/>
                <a:cs typeface="Times New Roman"/>
                <a:sym typeface="Times New Roman"/>
              </a:rPr>
              <a:t>Do đó, subClass cần </a:t>
            </a:r>
            <a:r>
              <a:rPr lang="vi" b="1" i="1">
                <a:solidFill>
                  <a:srgbClr val="FF0000"/>
                </a:solidFill>
                <a:latin typeface="Times New Roman"/>
                <a:ea typeface="Times New Roman"/>
                <a:cs typeface="Times New Roman"/>
                <a:sym typeface="Times New Roman"/>
              </a:rPr>
              <a:t>kế thừa những gì cụ thể</a:t>
            </a:r>
            <a:r>
              <a:rPr lang="vi">
                <a:latin typeface="Times New Roman"/>
                <a:ea typeface="Times New Roman"/>
                <a:cs typeface="Times New Roman"/>
                <a:sym typeface="Times New Roman"/>
              </a:rPr>
              <a:t> và hiện thực hóa </a:t>
            </a:r>
            <a:r>
              <a:rPr lang="vi" b="1" i="1">
                <a:solidFill>
                  <a:srgbClr val="FF0000"/>
                </a:solidFill>
                <a:latin typeface="Times New Roman"/>
                <a:ea typeface="Times New Roman"/>
                <a:cs typeface="Times New Roman"/>
                <a:sym typeface="Times New Roman"/>
              </a:rPr>
              <a:t>những gì trừu tượng</a:t>
            </a:r>
            <a:r>
              <a:rPr lang="vi">
                <a:latin typeface="Times New Roman"/>
                <a:ea typeface="Times New Roman"/>
                <a:cs typeface="Times New Roman"/>
                <a:sym typeface="Times New Roman"/>
              </a:rPr>
              <a:t> từ Abstract Class để tạo nên một class đúng ngữ nghĩa (tương đương đối tượng ở đời thực).</a:t>
            </a:r>
          </a:p>
        </p:txBody>
      </p:sp>
      <p:pic>
        <p:nvPicPr>
          <p:cNvPr id="115" name="Shape 115"/>
          <p:cNvPicPr preferRelativeResize="0"/>
          <p:nvPr/>
        </p:nvPicPr>
        <p:blipFill>
          <a:blip r:embed="rId3">
            <a:alphaModFix/>
          </a:blip>
          <a:stretch>
            <a:fillRect/>
          </a:stretch>
        </p:blipFill>
        <p:spPr>
          <a:xfrm>
            <a:off x="6260550" y="1017725"/>
            <a:ext cx="2571750" cy="3009900"/>
          </a:xfrm>
          <a:prstGeom prst="rect">
            <a:avLst/>
          </a:prstGeom>
          <a:noFill/>
          <a:ln>
            <a:noFill/>
          </a:ln>
        </p:spPr>
      </p:pic>
      <p:cxnSp>
        <p:nvCxnSpPr>
          <p:cNvPr id="116" name="Shape 116"/>
          <p:cNvCxnSpPr/>
          <p:nvPr/>
        </p:nvCxnSpPr>
        <p:spPr>
          <a:xfrm rot="10800000">
            <a:off x="7546425" y="2014575"/>
            <a:ext cx="0" cy="5628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vi"/>
              <a:t>-	Khi các lớp cụ thể kế thừa Abstract class có </a:t>
            </a:r>
            <a:r>
              <a:rPr lang="vi">
                <a:solidFill>
                  <a:srgbClr val="FF0000"/>
                </a:solidFill>
              </a:rPr>
              <a:t>chung</a:t>
            </a:r>
            <a:r>
              <a:rPr lang="vi"/>
              <a:t> thuộc tính và phương thức (ta trừu tượng hóa các thuộc tính và phương thức này trong Abstract class), hoặc khi ta muốn phạm vi truy cập ngoài public, còn có thể là private, protected (Interface mặc định là public)</a:t>
            </a:r>
          </a:p>
          <a:p>
            <a:pPr lvl="0" rtl="0">
              <a:spcBef>
                <a:spcPts val="0"/>
              </a:spcBef>
              <a:buNone/>
            </a:pPr>
            <a:r>
              <a:rPr lang="vi"/>
              <a:t>-	Khi ta muốn các thuộc tính mà lớp con kế thừa có thể thay đổi được giá trị. (Các thuộc tính của Interface là final, static).</a:t>
            </a:r>
          </a:p>
          <a:p>
            <a:pPr lvl="0" rtl="0">
              <a:spcBef>
                <a:spcPts val="0"/>
              </a:spcBef>
              <a:buNone/>
            </a:pPr>
            <a:r>
              <a:rPr lang="vi"/>
              <a:t>-	Khi ta muốn mở rộng lớp cụ thể (thêm thuộc tính, phương thức) trong tương lai. Ta chỉ cần thêm thuộc tính và phương thức vào Abstract class, các lớp con kế thừa sẽ tự động được cập nhật.</a:t>
            </a:r>
          </a:p>
        </p:txBody>
      </p:sp>
      <p:sp>
        <p:nvSpPr>
          <p:cNvPr id="122" name="Shape 1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228600" rtl="0">
              <a:spcBef>
                <a:spcPts val="0"/>
              </a:spcBef>
              <a:buClr>
                <a:srgbClr val="FF0000"/>
              </a:buClr>
              <a:buFont typeface="Times New Roman"/>
              <a:buAutoNum type="arabicPeriod"/>
            </a:pPr>
            <a:r>
              <a:rPr lang="vi">
                <a:solidFill>
                  <a:srgbClr val="FF0000"/>
                </a:solidFill>
                <a:latin typeface="Times New Roman"/>
                <a:ea typeface="Times New Roman"/>
                <a:cs typeface="Times New Roman"/>
                <a:sym typeface="Times New Roman"/>
              </a:rPr>
              <a:t>Sử dụng Abstract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vi">
                <a:latin typeface="Times New Roman"/>
                <a:ea typeface="Times New Roman"/>
                <a:cs typeface="Times New Roman"/>
                <a:sym typeface="Times New Roman"/>
              </a:rPr>
              <a:t>2.	Sử dụng Interface</a:t>
            </a:r>
          </a:p>
        </p:txBody>
      </p:sp>
      <p:sp>
        <p:nvSpPr>
          <p:cNvPr id="128" name="Shape 128"/>
          <p:cNvSpPr txBox="1">
            <a:spLocks noGrp="1"/>
          </p:cNvSpPr>
          <p:nvPr>
            <p:ph type="body" idx="1"/>
          </p:nvPr>
        </p:nvSpPr>
        <p:spPr>
          <a:xfrm>
            <a:off x="311700" y="1152475"/>
            <a:ext cx="8233586" cy="872268"/>
          </a:xfrm>
          <a:prstGeom prst="rect">
            <a:avLst/>
          </a:prstGeom>
        </p:spPr>
        <p:txBody>
          <a:bodyPr lIns="91425" tIns="91425" rIns="91425" bIns="91425" anchor="t" anchorCtr="0">
            <a:noAutofit/>
          </a:bodyPr>
          <a:lstStyle/>
          <a:p>
            <a:pPr marL="457200" lvl="0" indent="-228600" rtl="0">
              <a:spcBef>
                <a:spcPts val="0"/>
              </a:spcBef>
              <a:buFont typeface="Times New Roman"/>
              <a:buChar char="-"/>
            </a:pPr>
            <a:r>
              <a:rPr lang="vi">
                <a:latin typeface="Times New Roman"/>
                <a:ea typeface="Times New Roman"/>
                <a:cs typeface="Times New Roman"/>
                <a:sym typeface="Times New Roman"/>
              </a:rPr>
              <a:t>Sử dụng interface khi muốn </a:t>
            </a:r>
            <a:r>
              <a:rPr lang="vi" b="1" i="1">
                <a:solidFill>
                  <a:srgbClr val="FF0000"/>
                </a:solidFill>
                <a:latin typeface="Times New Roman"/>
                <a:ea typeface="Times New Roman"/>
                <a:cs typeface="Times New Roman"/>
                <a:sym typeface="Times New Roman"/>
              </a:rPr>
              <a:t>chuyên biệt</a:t>
            </a:r>
            <a:r>
              <a:rPr lang="vi">
                <a:latin typeface="Times New Roman"/>
                <a:ea typeface="Times New Roman"/>
                <a:cs typeface="Times New Roman"/>
                <a:sym typeface="Times New Roman"/>
              </a:rPr>
              <a:t> (tách) những khối chức năng (method), chứ không gom vào cùng </a:t>
            </a:r>
            <a:r>
              <a:rPr lang="en-US" smtClean="0">
                <a:latin typeface="Times New Roman"/>
                <a:ea typeface="Times New Roman"/>
                <a:cs typeface="Times New Roman"/>
                <a:sym typeface="Times New Roman"/>
              </a:rPr>
              <a:t>một </a:t>
            </a:r>
            <a:r>
              <a:rPr lang="vi" smtClean="0">
                <a:latin typeface="Times New Roman"/>
                <a:ea typeface="Times New Roman"/>
                <a:cs typeface="Times New Roman"/>
                <a:sym typeface="Times New Roman"/>
              </a:rPr>
              <a:t>khối </a:t>
            </a:r>
            <a:r>
              <a:rPr lang="vi">
                <a:latin typeface="Times New Roman"/>
                <a:ea typeface="Times New Roman"/>
                <a:cs typeface="Times New Roman"/>
                <a:sym typeface="Times New Roman"/>
              </a:rPr>
              <a:t>chung, gây dư thừa.</a:t>
            </a:r>
          </a:p>
        </p:txBody>
      </p:sp>
      <p:pic>
        <p:nvPicPr>
          <p:cNvPr id="2" name="Picture 1"/>
          <p:cNvPicPr>
            <a:picLocks noChangeAspect="1"/>
          </p:cNvPicPr>
          <p:nvPr/>
        </p:nvPicPr>
        <p:blipFill>
          <a:blip r:embed="rId3"/>
          <a:stretch>
            <a:fillRect/>
          </a:stretch>
        </p:blipFill>
        <p:spPr>
          <a:xfrm>
            <a:off x="1579790" y="2024743"/>
            <a:ext cx="6345011" cy="30862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vi"/>
              <a:t>-	Khi các lớp </a:t>
            </a:r>
            <a:r>
              <a:rPr lang="vi">
                <a:solidFill>
                  <a:srgbClr val="FF0000"/>
                </a:solidFill>
              </a:rPr>
              <a:t>không</a:t>
            </a:r>
            <a:r>
              <a:rPr lang="vi"/>
              <a:t> liên quan đến nhau nhưng lại có </a:t>
            </a:r>
            <a:r>
              <a:rPr lang="vi">
                <a:solidFill>
                  <a:srgbClr val="FF0000"/>
                </a:solidFill>
              </a:rPr>
              <a:t>chung</a:t>
            </a:r>
            <a:r>
              <a:rPr lang="vi"/>
              <a:t> một số phương thức, do đó các lớp này có thể cùng implements tới interface. (abstract chỉ dùng cho các lớp có liên quan với nhau)</a:t>
            </a:r>
          </a:p>
          <a:p>
            <a:pPr lvl="0" rtl="0">
              <a:spcBef>
                <a:spcPts val="0"/>
              </a:spcBef>
              <a:buNone/>
            </a:pPr>
            <a:r>
              <a:rPr lang="vi"/>
              <a:t>Ví dụ:</a:t>
            </a:r>
          </a:p>
        </p:txBody>
      </p:sp>
      <p:pic>
        <p:nvPicPr>
          <p:cNvPr id="154" name="Shape 154" descr="Capture.PNG"/>
          <p:cNvPicPr preferRelativeResize="0"/>
          <p:nvPr/>
        </p:nvPicPr>
        <p:blipFill>
          <a:blip r:embed="rId3">
            <a:alphaModFix/>
          </a:blip>
          <a:stretch>
            <a:fillRect/>
          </a:stretch>
        </p:blipFill>
        <p:spPr>
          <a:xfrm>
            <a:off x="1569224" y="2184225"/>
            <a:ext cx="4492171" cy="2461750"/>
          </a:xfrm>
          <a:prstGeom prst="rect">
            <a:avLst/>
          </a:prstGeom>
          <a:noFill/>
          <a:ln>
            <a:noFill/>
          </a:ln>
        </p:spPr>
      </p:pic>
      <p:sp>
        <p:nvSpPr>
          <p:cNvPr id="155" name="Shape 15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vi">
                <a:solidFill>
                  <a:srgbClr val="FF0000"/>
                </a:solidFill>
                <a:latin typeface="Times New Roman"/>
                <a:ea typeface="Times New Roman"/>
                <a:cs typeface="Times New Roman"/>
                <a:sym typeface="Times New Roman"/>
              </a:rPr>
              <a:t>2.	Sử dụng Inheritance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vi"/>
              <a:t>Ta muốn tạo ra một hoặc nhiều các hành vi mà không cần quan tâm các lớp implements tới interface này có liên quan với nhau hay không.</a:t>
            </a:r>
          </a:p>
          <a:p>
            <a:pPr marL="457200" lvl="0" indent="-228600" rtl="0">
              <a:spcBef>
                <a:spcPts val="0"/>
              </a:spcBef>
              <a:buChar char="-"/>
            </a:pPr>
            <a:r>
              <a:rPr lang="vi"/>
              <a:t>Ta muốn mở rộng kế thừa nhiều phương thức. </a:t>
            </a:r>
          </a:p>
        </p:txBody>
      </p:sp>
      <p:sp>
        <p:nvSpPr>
          <p:cNvPr id="161" name="Shape 1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vi">
                <a:solidFill>
                  <a:srgbClr val="FF0000"/>
                </a:solidFill>
                <a:latin typeface="Times New Roman"/>
                <a:ea typeface="Times New Roman"/>
                <a:cs typeface="Times New Roman"/>
                <a:sym typeface="Times New Roman"/>
              </a:rPr>
              <a:t>2.	Sử dụng Inheritance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vi">
                <a:latin typeface="Times New Roman"/>
                <a:ea typeface="Times New Roman"/>
                <a:cs typeface="Times New Roman"/>
                <a:sym typeface="Times New Roman"/>
              </a:rPr>
              <a:t>3.	Sử dụng Inheritance</a:t>
            </a:r>
          </a:p>
        </p:txBody>
      </p:sp>
      <p:sp>
        <p:nvSpPr>
          <p:cNvPr id="167" name="Shape 167"/>
          <p:cNvSpPr txBox="1">
            <a:spLocks noGrp="1"/>
          </p:cNvSpPr>
          <p:nvPr>
            <p:ph type="body" idx="1"/>
          </p:nvPr>
        </p:nvSpPr>
        <p:spPr>
          <a:xfrm>
            <a:off x="311700" y="1152475"/>
            <a:ext cx="3879300" cy="2526896"/>
          </a:xfrm>
          <a:prstGeom prst="rect">
            <a:avLst/>
          </a:prstGeom>
        </p:spPr>
        <p:txBody>
          <a:bodyPr lIns="91425" tIns="91425" rIns="91425" bIns="91425" anchor="t" anchorCtr="0">
            <a:noAutofit/>
          </a:bodyPr>
          <a:lstStyle/>
          <a:p>
            <a:pPr marL="457200" lvl="0" indent="-228600" rtl="0">
              <a:spcBef>
                <a:spcPts val="0"/>
              </a:spcBef>
              <a:buFont typeface="Times New Roman"/>
              <a:buChar char="-"/>
            </a:pPr>
            <a:r>
              <a:rPr lang="vi">
                <a:latin typeface="Times New Roman"/>
                <a:ea typeface="Times New Roman"/>
                <a:cs typeface="Times New Roman"/>
                <a:sym typeface="Times New Roman"/>
              </a:rPr>
              <a:t>Khi một lớp muốn kế thừa những thuộc tính và phương thức của lớp cha </a:t>
            </a:r>
            <a:r>
              <a:rPr lang="en-US" smtClean="0">
                <a:latin typeface="Times New Roman"/>
                <a:ea typeface="Times New Roman"/>
                <a:cs typeface="Times New Roman"/>
                <a:sym typeface="Times New Roman"/>
              </a:rPr>
              <a:t>của </a:t>
            </a:r>
            <a:r>
              <a:rPr lang="vi" smtClean="0">
                <a:latin typeface="Times New Roman"/>
                <a:ea typeface="Times New Roman"/>
                <a:cs typeface="Times New Roman"/>
                <a:sym typeface="Times New Roman"/>
              </a:rPr>
              <a:t>nó </a:t>
            </a:r>
            <a:r>
              <a:rPr lang="vi">
                <a:latin typeface="Times New Roman"/>
                <a:ea typeface="Times New Roman"/>
                <a:cs typeface="Times New Roman"/>
                <a:sym typeface="Times New Roman"/>
              </a:rPr>
              <a:t>(lớp chung</a:t>
            </a:r>
            <a:r>
              <a:rPr lang="vi" smtClean="0">
                <a:latin typeface="Times New Roman"/>
                <a:ea typeface="Times New Roman"/>
                <a:cs typeface="Times New Roman"/>
                <a:sym typeface="Times New Roman"/>
              </a:rPr>
              <a:t>).</a:t>
            </a:r>
            <a:endParaRPr lang="en-US" smtClean="0">
              <a:latin typeface="Times New Roman"/>
              <a:ea typeface="Times New Roman"/>
              <a:cs typeface="Times New Roman"/>
              <a:sym typeface="Times New Roman"/>
            </a:endParaRPr>
          </a:p>
          <a:p>
            <a:pPr marL="457200" lvl="0" indent="-228600" rtl="0">
              <a:spcBef>
                <a:spcPts val="0"/>
              </a:spcBef>
              <a:buFont typeface="Times New Roman"/>
              <a:buChar char="-"/>
            </a:pPr>
            <a:r>
              <a:rPr lang="en-US" smtClean="0">
                <a:latin typeface="Times New Roman"/>
                <a:ea typeface="Times New Roman"/>
                <a:cs typeface="Times New Roman"/>
                <a:sym typeface="Times New Roman"/>
              </a:rPr>
              <a:t>Một lớp con phải thỏa quan hệ là một (is a/an) lớp cha.</a:t>
            </a:r>
          </a:p>
          <a:p>
            <a:pPr marL="228600" lvl="0" rtl="0">
              <a:spcBef>
                <a:spcPts val="0"/>
              </a:spcBef>
            </a:pPr>
            <a:r>
              <a:rPr lang="en-US" smtClean="0">
                <a:latin typeface="Times New Roman"/>
                <a:ea typeface="Times New Roman"/>
                <a:cs typeface="Times New Roman"/>
                <a:sym typeface="Times New Roman"/>
              </a:rPr>
              <a:t>Vd: Circle is a Shape.</a:t>
            </a:r>
            <a:endParaRPr lang="vi">
              <a:latin typeface="Times New Roman"/>
              <a:ea typeface="Times New Roman"/>
              <a:cs typeface="Times New Roman"/>
              <a:sym typeface="Times New Roman"/>
            </a:endParaRPr>
          </a:p>
        </p:txBody>
      </p:sp>
      <p:pic>
        <p:nvPicPr>
          <p:cNvPr id="168" name="Shape 168"/>
          <p:cNvPicPr preferRelativeResize="0"/>
          <p:nvPr/>
        </p:nvPicPr>
        <p:blipFill>
          <a:blip r:embed="rId3">
            <a:alphaModFix/>
          </a:blip>
          <a:stretch>
            <a:fillRect/>
          </a:stretch>
        </p:blipFill>
        <p:spPr>
          <a:xfrm>
            <a:off x="5090049" y="1017725"/>
            <a:ext cx="3249850" cy="3803525"/>
          </a:xfrm>
          <a:prstGeom prst="rect">
            <a:avLst/>
          </a:prstGeom>
          <a:noFill/>
          <a:ln>
            <a:noFill/>
          </a:ln>
        </p:spPr>
      </p:pic>
      <p:cxnSp>
        <p:nvCxnSpPr>
          <p:cNvPr id="169" name="Shape 169"/>
          <p:cNvCxnSpPr/>
          <p:nvPr/>
        </p:nvCxnSpPr>
        <p:spPr>
          <a:xfrm rot="10800000">
            <a:off x="6714975" y="2341075"/>
            <a:ext cx="0" cy="5628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326</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Proxima Nova</vt:lpstr>
      <vt:lpstr>Times New Roman</vt:lpstr>
      <vt:lpstr>Arial</vt:lpstr>
      <vt:lpstr>Alfa Slab One</vt:lpstr>
      <vt:lpstr>gameday</vt:lpstr>
      <vt:lpstr>simple-light-2</vt:lpstr>
      <vt:lpstr>Abstract class, Interface &amp; Inheritance in Java</vt:lpstr>
      <vt:lpstr>Sử dụng Abstract Class</vt:lpstr>
      <vt:lpstr>Sử dụng Abstract Class</vt:lpstr>
      <vt:lpstr>Sử dụng Abstract Class</vt:lpstr>
      <vt:lpstr>2. Sử dụng Interface</vt:lpstr>
      <vt:lpstr>2. Sử dụng Inheritance</vt:lpstr>
      <vt:lpstr>2. Sử dụng Inheritance</vt:lpstr>
      <vt:lpstr>3. Sử dụng Inheritance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 Interface &amp; Inheritance in Java</dc:title>
  <cp:lastModifiedBy>snow</cp:lastModifiedBy>
  <cp:revision>6</cp:revision>
  <dcterms:modified xsi:type="dcterms:W3CDTF">2016-08-25T02:48:32Z</dcterms:modified>
</cp:coreProperties>
</file>