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8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825037" y="4455619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6" name="Shape 26"/>
          <p:cNvCxnSpPr/>
          <p:nvPr/>
        </p:nvCxnSpPr>
        <p:spPr>
          <a:xfrm>
            <a:off x="905744" y="4343400"/>
            <a:ext cx="740663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2583180" y="85513"/>
            <a:ext cx="402336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 rot="5400000">
            <a:off x="4650801" y="2307651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 rot="5400000">
            <a:off x="650301" y="393126"/>
            <a:ext cx="575742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8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22959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41" name="Shape 41"/>
          <p:cNvCxnSpPr/>
          <p:nvPr/>
        </p:nvCxnSpPr>
        <p:spPr>
          <a:xfrm>
            <a:off x="905744" y="4343400"/>
            <a:ext cx="740663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22958" y="1845733"/>
            <a:ext cx="370331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63439" y="1845734"/>
            <a:ext cx="370331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822959" y="1846051"/>
            <a:ext cx="3703319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822959" y="2582333"/>
            <a:ext cx="3703319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63439" y="1846051"/>
            <a:ext cx="3703319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63439" y="2582333"/>
            <a:ext cx="3703319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030052" y="0"/>
            <a:ext cx="4800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42900" y="594358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600450" y="731520"/>
            <a:ext cx="486917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49134" y="6459785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600450" y="6459785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9141619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1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822959" y="5074919"/>
            <a:ext cx="7584948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11" y="0"/>
            <a:ext cx="9143988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822959" y="5907023"/>
            <a:ext cx="7584948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6334316"/>
            <a:ext cx="9144001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7" name="Shape 17"/>
          <p:cNvCxnSpPr/>
          <p:nvPr/>
        </p:nvCxnSpPr>
        <p:spPr>
          <a:xfrm>
            <a:off x="895149" y="1737844"/>
            <a:ext cx="747521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07.png"/><Relationship Id="rId5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parxsystems.com/resources/uml2_tutorial/uml2_statediagram.html" TargetMode="External"/><Relationship Id="rId4" Type="http://schemas.openxmlformats.org/officeDocument/2006/relationships/hyperlink" Target="http://www.tutorialspoint.com/uml/uml_statechart_diagram.htm" TargetMode="External"/><Relationship Id="rId5" Type="http://schemas.openxmlformats.org/officeDocument/2006/relationships/hyperlink" Target="https://d1dlalugb0z2hd.cloudfront.net/solutions/statemachine/5_steps_to_draw_a_state_machine_diagram.pdf" TargetMode="External"/><Relationship Id="rId6" Type="http://schemas.openxmlformats.org/officeDocument/2006/relationships/hyperlink" Target="https://www.visual-paradigm.com/VPGallery/diagrams/State.html#state" TargetMode="External"/><Relationship Id="rId7" Type="http://schemas.openxmlformats.org/officeDocument/2006/relationships/hyperlink" Target="https://www.visual-paradigm.com/VPGallery/diagrams/State.html#state" TargetMode="External"/><Relationship Id="rId8" Type="http://schemas.openxmlformats.org/officeDocument/2006/relationships/hyperlink" Target="https://en.wikipedia.org/wiki/UML_state_machin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sers.csc.calpoly.edu/~jdalbey/SWE/Design/STDexamples.html" TargetMode="External"/><Relationship Id="rId4" Type="http://schemas.openxmlformats.org/officeDocument/2006/relationships/hyperlink" Target="http://users.csc.calpoly.edu/~jdalbey/SWE/Design/STDexample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US"/>
              <a:t>chart </a:t>
            </a:r>
            <a:r>
              <a:rPr b="0" i="0" lang="en-US" sz="8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825037" y="4455619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TRẦN NGỌC ĐẢN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BÙI THỊ THÚY QUỲNH</a:t>
            </a:r>
          </a:p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22959" y="319729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4320"/>
              <a:t>3. Sự thay đổi trạng thái (Transition)</a:t>
            </a:r>
          </a:p>
        </p:txBody>
      </p:sp>
      <p:sp>
        <p:nvSpPr>
          <p:cNvPr id="186" name="Shape 186"/>
          <p:cNvSpPr txBox="1"/>
          <p:nvPr>
            <p:ph idx="11" type="ftr"/>
          </p:nvPr>
        </p:nvSpPr>
        <p:spPr>
          <a:xfrm>
            <a:off x="2764639" y="6492910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7425343" y="6492910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8" name="Shape 188"/>
          <p:cNvSpPr txBox="1"/>
          <p:nvPr/>
        </p:nvSpPr>
        <p:spPr>
          <a:xfrm>
            <a:off x="822950" y="2199846"/>
            <a:ext cx="72183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❏"/>
            </a:pPr>
            <a:r>
              <a:rPr b="1" lang="en-US" sz="2400">
                <a:solidFill>
                  <a:srgbClr val="4472C4"/>
                </a:solidFill>
              </a:rPr>
              <a:t>Effect</a:t>
            </a:r>
            <a:r>
              <a:rPr lang="en-US" sz="2400">
                <a:solidFill>
                  <a:schemeClr val="dk1"/>
                </a:solidFill>
              </a:rPr>
              <a:t>: là một hệ quả của quá trình chuyển đổi lên đối tượng.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Ví dụ: </a:t>
            </a:r>
            <a:r>
              <a:rPr b="1" i="1" lang="en-US" sz="2400">
                <a:solidFill>
                  <a:srgbClr val="FF0000"/>
                </a:solidFill>
              </a:rPr>
              <a:t>[doorway -&gt; isEmpty]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75" y="3323050"/>
            <a:ext cx="8311299" cy="138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579675" y="5039175"/>
            <a:ext cx="2595300" cy="16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/>
              <a:t>Note: </a:t>
            </a:r>
            <a:r>
              <a:rPr lang="en-US" sz="2400"/>
              <a:t>Thông tin này có thể có hoặc không.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4320"/>
              <a:t>3</a:t>
            </a: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320"/>
              <a:t>S</a:t>
            </a: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ự thay đổi trạng thái (Transition)</a:t>
            </a:r>
          </a:p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552829" y="1935750"/>
            <a:ext cx="4054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1" i="1" lang="en-US" sz="2400">
                <a:solidFill>
                  <a:srgbClr val="0000FF"/>
                </a:solidFill>
              </a:rPr>
              <a:t>Self - T</a:t>
            </a:r>
            <a:r>
              <a:rPr b="1" i="1" lang="en-US" sz="2400">
                <a:solidFill>
                  <a:srgbClr val="0000FF"/>
                </a:solidFill>
              </a:rPr>
              <a:t>ransition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một trạng thái có thể có một transition mà </a:t>
            </a:r>
            <a:r>
              <a:rPr b="1" i="1" lang="en-US" sz="2400">
                <a:solidFill>
                  <a:srgbClr val="FF0000"/>
                </a:solidFill>
              </a:rPr>
              <a:t>có đầu ra trả về chính nó</a:t>
            </a:r>
            <a:r>
              <a:rPr lang="en-US" sz="2400">
                <a:solidFill>
                  <a:schemeClr val="dk1"/>
                </a:solidFill>
              </a:rPr>
              <a:t>. Điều này thường được sử dụng khi một Effect (hệ quả của hành động) có liên quan với transition.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375" y="2349975"/>
            <a:ext cx="3682375" cy="34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4320"/>
              <a:t>3</a:t>
            </a: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320"/>
              <a:t>S</a:t>
            </a: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ự thay đổi trạng thái (Transition)</a:t>
            </a:r>
          </a:p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552829" y="1935750"/>
            <a:ext cx="4054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1" i="1" lang="en-US" sz="2400">
                <a:solidFill>
                  <a:srgbClr val="0000FF"/>
                </a:solidFill>
              </a:rPr>
              <a:t>Compound State (trạng thái hỗn hợp)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Một biểu đồ trạng thái có thể bao gồm nhiều biểu đồ trạng thái con.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649" y="1808125"/>
            <a:ext cx="4134924" cy="44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4320"/>
              <a:t>3</a:t>
            </a: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320"/>
              <a:t>S</a:t>
            </a: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ự thay đổi trạng thái (Transition)</a:t>
            </a:r>
          </a:p>
        </p:txBody>
      </p:sp>
      <p:sp>
        <p:nvSpPr>
          <p:cNvPr id="214" name="Shape 214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6" name="Shape 216"/>
          <p:cNvSpPr txBox="1"/>
          <p:nvPr/>
        </p:nvSpPr>
        <p:spPr>
          <a:xfrm>
            <a:off x="495225" y="1737400"/>
            <a:ext cx="36171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/>
              <a:t>NOTE: </a:t>
            </a:r>
            <a:r>
              <a:rPr lang="en-US" sz="2400"/>
              <a:t>The alternative way to show the same information is as follows.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300" y="1835100"/>
            <a:ext cx="4128050" cy="439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1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Các trạng thái mà đối tượng của lớp có thể có.</a:t>
            </a:r>
          </a:p>
          <a:p>
            <a:pPr indent="-347980" lvl="2" marL="52578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Trạng thái khởi tạo (Initial): </a:t>
            </a:r>
          </a:p>
          <a:p>
            <a:pPr indent="-347980" lvl="2" marL="52578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Trạng thái kết thúc (Final):</a:t>
            </a:r>
          </a:p>
          <a:p>
            <a:pPr indent="-347980" lvl="2" marL="52578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Trạng thái (State): </a:t>
            </a:r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4860" y="2480790"/>
            <a:ext cx="585702" cy="616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4860" y="3134458"/>
            <a:ext cx="542233" cy="51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792" y="3781869"/>
            <a:ext cx="1257299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Một trạng thái có thể có 3 phần:</a:t>
            </a:r>
          </a:p>
          <a:p>
            <a:pPr indent="-9144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548" lvl="1" marL="38404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Phần thứ nhất: Tên trạng thái.</a:t>
            </a:r>
          </a:p>
          <a:p>
            <a:pPr indent="-193548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Phần thứ hai (không bắt buộc): Thuộc tính của lớp biểu hiện qua lược đồ trạng thái.</a:t>
            </a:r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img_6"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855" y="2432622"/>
            <a:ext cx="5098009" cy="142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Một trạng thái có thể có 3 phần: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Phần thứ ba (Không bắt buộc): nơi các sự kiện và các hành động có thể liệt kê. Có 3 loại sự kiện: </a:t>
            </a:r>
          </a:p>
          <a:p>
            <a:pPr indent="-211328" lvl="2" marL="56692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entry (đi vào): các hành động khởi nhập trạng thái.</a:t>
            </a:r>
          </a:p>
          <a:p>
            <a:pPr indent="-211328" lvl="2" marL="56692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do (thực hiện): hành động cần thực hiện trong trạng thái.</a:t>
            </a:r>
          </a:p>
          <a:p>
            <a:pPr indent="-211328" lvl="2" marL="56692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exit (đi ra): hành động khi rời bỏ trạng thái.</a:t>
            </a:r>
          </a:p>
          <a:p>
            <a:pPr indent="-91440" lvl="0" marL="9144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Ví dụ: Thực hiện hóa đơn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img_6"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226" y="2687894"/>
            <a:ext cx="7285924" cy="15709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 rot="10800000">
            <a:off x="3043825" y="4070958"/>
            <a:ext cx="1318242" cy="1052185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6" name="Shape 256"/>
          <p:cNvCxnSpPr/>
          <p:nvPr/>
        </p:nvCxnSpPr>
        <p:spPr>
          <a:xfrm rot="10800000">
            <a:off x="1282457" y="3857414"/>
            <a:ext cx="2891719" cy="1336046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7" name="Shape 257"/>
          <p:cNvCxnSpPr/>
          <p:nvPr/>
        </p:nvCxnSpPr>
        <p:spPr>
          <a:xfrm flipH="1" rot="10800000">
            <a:off x="4672207" y="4070958"/>
            <a:ext cx="903962" cy="1052185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8" name="Shape 258"/>
          <p:cNvCxnSpPr/>
          <p:nvPr/>
        </p:nvCxnSpPr>
        <p:spPr>
          <a:xfrm flipH="1" rot="10800000">
            <a:off x="4860098" y="4070958"/>
            <a:ext cx="2858021" cy="1160559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259" name="Shape 259"/>
          <p:cNvSpPr txBox="1"/>
          <p:nvPr/>
        </p:nvSpPr>
        <p:spPr>
          <a:xfrm>
            <a:off x="4100453" y="5231517"/>
            <a:ext cx="82227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1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Ví dụ: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830" y="2524044"/>
            <a:ext cx="6332058" cy="372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1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Hệ thống ký hiệu trong state diagram:</a:t>
            </a:r>
          </a:p>
          <a:p>
            <a:pPr indent="-347980" lvl="2" marL="52578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719" y="2453313"/>
            <a:ext cx="4590595" cy="371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Giới thiệu.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Trạng thái (State)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lang="en-US" sz="2400"/>
              <a:t>S</a:t>
            </a: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ự thay đổi trạng thái (Transition).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/>
              <a:t>tate diagram.</a:t>
            </a:r>
          </a:p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Các bước để vẽ một State diagram: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Xác định các trạng thái của đối tượng.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/>
              <a:t>Vẽ các transition.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200"/>
              <a:t> X</a:t>
            </a: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ác định các trigger của transition.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Xác định các guard và effect của transition </a:t>
            </a:r>
            <a:r>
              <a:rPr lang="en-US" sz="2200"/>
              <a:t>(nếu có)</a:t>
            </a: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84" name="Shape 284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822959" y="1845733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lang="en-US" sz="2400"/>
              <a:t>Ví dụ: Tạo state diagram của trò chơi (cờ)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Xác định các trạng thái của đối tượng.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887" y="2972125"/>
            <a:ext cx="53054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822959" y="1845733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Các bước để vẽ một State diagram: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/>
              <a:t>Vẽ các transition.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62" y="2963287"/>
            <a:ext cx="53244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822959" y="1845733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Các bước để vẽ một State diagram: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200"/>
              <a:t> X</a:t>
            </a: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ác định các trigger của transition.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125" y="3077300"/>
            <a:ext cx="53054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822959" y="1845733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Các bước để vẽ một State diagram: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Xác định các guard và effect của transition (n</a:t>
            </a:r>
            <a:r>
              <a:rPr lang="en-US" sz="2200"/>
              <a:t>ếu có)</a:t>
            </a: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319" name="Shape 319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475" y="3094550"/>
            <a:ext cx="53054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Tài liệu tham khảo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http://www.sparxsystems.com/resources/uml2_tutorial/uml2_statediagram.html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http://www.tutorialspoint.com/uml/uml_statechart_diagram.htm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https://d1dlalugb0z2hd.cloudfront.net/solutions/statemachine/5_steps_to_draw_a_state_machine_diagram.pdf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2400" u="sng">
                <a:solidFill>
                  <a:schemeClr val="hlink"/>
                </a:solidFill>
              </a:rPr>
              <a:t>h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t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tps://www.visual-paradigm.com/VPGallery/diagrams/State.html#state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https://en.wikipedia.org/wiki/UML_state_machine</a:t>
            </a: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28" name="Shape 328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Tài liệu tham khảo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822959" y="1845733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 startAt="6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ttp://users.csc.calpoly.edu/~jdalbey/SWE/Design/STDexamples.html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6"/>
            </a:pPr>
            <a:r>
              <a:t/>
            </a:r>
            <a:endParaRPr sz="2400"/>
          </a:p>
        </p:txBody>
      </p:sp>
      <p:sp>
        <p:nvSpPr>
          <p:cNvPr id="336" name="Shape 336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2747737"/>
            <a:ext cx="56007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Giới thiệu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822959" y="1845733"/>
            <a:ext cx="7543800" cy="4404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Biểu đồ trạng thái là một sự bổ sung cho lời miêu tả một lớp:</a:t>
            </a:r>
          </a:p>
          <a:p>
            <a:pPr indent="-295275" lvl="1" marL="688975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Chỉ ra tất cả các trạng thái mà đối tượng của lớp có thể có.</a:t>
            </a:r>
          </a:p>
          <a:p>
            <a:pPr indent="-295275" lvl="1" marL="6889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Các sự kiện nào làm thay đổi trạng thái của đối tượng.</a:t>
            </a:r>
          </a:p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Giới thiệu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822959" y="1845733"/>
            <a:ext cx="7543800" cy="4404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12712" lvl="0" marL="1127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Một sơ đồ trạng thái thể hiện những khía cạnh:</a:t>
            </a:r>
          </a:p>
          <a:p>
            <a:pPr indent="-460375" lvl="1" marL="6889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Trạng thái ban đầu.</a:t>
            </a:r>
          </a:p>
          <a:p>
            <a:pPr indent="-460375" lvl="1" marL="6889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Một số trạng thái ở giữa.</a:t>
            </a:r>
          </a:p>
          <a:p>
            <a:pPr indent="-460375" lvl="1" marL="6889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Một hoặc nhiều trạng thái kết thúc.</a:t>
            </a:r>
          </a:p>
          <a:p>
            <a:pPr indent="-460375" lvl="1" marL="6889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Sự biến đổi giữa các trạng thái.</a:t>
            </a:r>
          </a:p>
          <a:p>
            <a:pPr indent="-460375" lvl="1" marL="6889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Những sự kiện gây nên sự biến đổi từ một trạng thái này sang trạng thái khác.</a:t>
            </a:r>
          </a:p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Giới thiệu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22959" y="1845733"/>
            <a:ext cx="7543800" cy="4404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12713" lvl="0" marL="1127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Ví dụ</a:t>
            </a:r>
          </a:p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449" y="2325400"/>
            <a:ext cx="6496800" cy="3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Trạng thái (State)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Trạng thái (State)</a:t>
            </a: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là một kết quả của các hoạt động trước đó đã được đối tượng thực hiện.</a:t>
            </a:r>
          </a:p>
          <a:p>
            <a:pPr indent="-9144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Ví dụ:</a:t>
            </a:r>
          </a:p>
          <a:p>
            <a:pPr indent="-473075" lvl="1" marL="688975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Hóa đơn (đối tượng) đã được trả tiền (trạng thái).</a:t>
            </a:r>
          </a:p>
          <a:p>
            <a:pPr indent="-473075" lvl="1" marL="6889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Chiếc xe ôtô (đối tượng) đang đứng yên (trạng thái).</a:t>
            </a:r>
          </a:p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4320"/>
              <a:t>3</a:t>
            </a: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320"/>
              <a:t>S</a:t>
            </a: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ự thay đổi trạng thái (Transition)</a:t>
            </a:r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22959" y="1845733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1" i="1" lang="en-US" sz="2400">
                <a:solidFill>
                  <a:srgbClr val="0000FF"/>
                </a:solidFill>
              </a:rPr>
              <a:t>Sự chuyển đổi trạng thái (transition</a:t>
            </a:r>
            <a:r>
              <a:rPr b="1" i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là sự chuyển đổi từ một trạng thái đến một trạng thái khác, được ký hiệu là đường thẳng có mũi tên. Một transition có thể có các thành phần sau:</a:t>
            </a: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b="1" lang="en-US" sz="24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là hành động gây ra việc chuyển đổi.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Object “door” có trigger là </a:t>
            </a:r>
            <a:r>
              <a:rPr b="1"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4711525"/>
            <a:ext cx="7864924" cy="13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4320"/>
              <a:t>3. Sự thay đổi trạng thái (Transition)</a:t>
            </a:r>
          </a:p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22950" y="1845725"/>
            <a:ext cx="7543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>
                <a:solidFill>
                  <a:srgbClr val="4472C4"/>
                </a:solidFill>
              </a:rPr>
              <a:t>Guard</a:t>
            </a:r>
            <a:r>
              <a:rPr lang="en-US" sz="2400">
                <a:solidFill>
                  <a:schemeClr val="dk1"/>
                </a:solidFill>
              </a:rPr>
              <a:t>: là một điều kiện để hành động có thể xảy ra.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Ví dụ: </a:t>
            </a:r>
            <a:r>
              <a:rPr b="1" i="1" lang="en-US" sz="2400">
                <a:solidFill>
                  <a:srgbClr val="FF0000"/>
                </a:solidFill>
              </a:rPr>
              <a:t>[pin OK]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472C4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450" y="2256299"/>
            <a:ext cx="4363899" cy="4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882900" y="3709925"/>
            <a:ext cx="2595300" cy="16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/>
              <a:t>Note: </a:t>
            </a:r>
            <a:r>
              <a:rPr lang="en-US" sz="2400"/>
              <a:t>Thông tin này có thể có hoặc không.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22959" y="319729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4320"/>
              <a:t>3. Sự thay đổi trạng thái (Transition)</a:t>
            </a:r>
          </a:p>
        </p:txBody>
      </p:sp>
      <p:sp>
        <p:nvSpPr>
          <p:cNvPr id="177" name="Shape 177"/>
          <p:cNvSpPr txBox="1"/>
          <p:nvPr>
            <p:ph idx="11" type="ftr"/>
          </p:nvPr>
        </p:nvSpPr>
        <p:spPr>
          <a:xfrm>
            <a:off x="2764639" y="6492910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7425343" y="6492910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1677125"/>
            <a:ext cx="7801075" cy="469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1002675" y="1931300"/>
            <a:ext cx="32739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Ví dụ: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-US" sz="2400">
                <a:solidFill>
                  <a:srgbClr val="FF0000"/>
                </a:solidFill>
              </a:rPr>
              <a:t>[Voice], [SMS], [Fax].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