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Dependency_inversion_principle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Dependency_inversion_principle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Dependency_inversion_principle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oodesign.com/design-principles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oodesign.com/design-principles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oodesign.com/design-principles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Liskov_substitution_principl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Liskov_substitution_principl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http://www.codeproject.com/Articles/723631/SOLID-Principles-in-Laymans-Terms-Single-Responsib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http://www.codeproject.com/Articles/723631/SOLID-Principles-in-Laymans-Terms-Single-Responsib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http://www.codeproject.com/Articles/723631/SOLID-Principles-in-Laymans-Terms-Single-Responsib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https://en.wikipedia.org/wiki/Dependency_inversion_principle</a:t>
            </a:r>
          </a:p>
          <a:p>
            <a:pPr lvl="0" rtl="0">
              <a:spcBef>
                <a:spcPts val="0"/>
              </a:spcBef>
              <a:buNone/>
            </a:pPr>
            <a:r>
              <a:rPr lang="vi"/>
              <a:t>http://www.codeproject.com/Articles/567768/Object-Oriented-Design-Principles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https://en.wikipedia.org/wiki/Dependency_inversion_principle</a:t>
            </a:r>
          </a:p>
          <a:p>
            <a:pPr lvl="0" rtl="0">
              <a:spcBef>
                <a:spcPts val="0"/>
              </a:spcBef>
              <a:buNone/>
            </a:pPr>
            <a:r>
              <a:rPr lang="vi"/>
              <a:t>http://www.codeproject.com/Articles/567768/Object-Oriented-Design-Principles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https://en.wikipedia.org/wiki/Dependency_inversion_principle</a:t>
            </a:r>
          </a:p>
          <a:p>
            <a:pPr lvl="0" rtl="0">
              <a:spcBef>
                <a:spcPts val="0"/>
              </a:spcBef>
              <a:buNone/>
            </a:pPr>
            <a:r>
              <a:rPr lang="vi"/>
              <a:t>http://www.codeproject.com/Articles/567768/Object-Oriented-Design-Principles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http://www.codeproject.com/Articles/723631/SOLID-Principles-in-Laymans-Terms-Single-Responsib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http://www.codeproject.com/Articles/723631/SOLID-Principles-in-Laymans-Terms-Single-Responsib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 </a:t>
            </a:r>
            <a:r>
              <a:rPr lang="vi" u="sng">
                <a:solidFill>
                  <a:schemeClr val="accent5"/>
                </a:solidFill>
                <a:hlinkClick r:id="rId2"/>
              </a:rPr>
              <a:t>http://www.oodesign.com/design-principles.html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 </a:t>
            </a:r>
            <a:r>
              <a:rPr lang="vi" u="sng">
                <a:solidFill>
                  <a:schemeClr val="accent5"/>
                </a:solidFill>
                <a:hlinkClick r:id="rId2"/>
              </a:rPr>
              <a:t>http://www.oodesign.com/design-principles.html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 </a:t>
            </a:r>
            <a:r>
              <a:rPr lang="vi" u="sng">
                <a:solidFill>
                  <a:schemeClr val="hlink"/>
                </a:solidFill>
                <a:hlinkClick r:id="rId2"/>
              </a:rPr>
              <a:t>http://www.oodesign.com/design-principles.html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https://en.wikipedia.org/wiki/Liskov_substitution_principle</a:t>
            </a:r>
          </a:p>
          <a:p>
            <a:pPr lvl="0" rtl="0">
              <a:spcBef>
                <a:spcPts val="0"/>
              </a:spcBef>
              <a:buNone/>
            </a:pPr>
            <a:r>
              <a:rPr lang="vi"/>
              <a:t>http://www.codeproject.com/Articles/567768/Object-Oriented-Design-Principles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https://en.wikipedia.org/wiki/Liskov_substitution_principle</a:t>
            </a:r>
          </a:p>
          <a:p>
            <a:pPr lvl="0" rtl="0">
              <a:spcBef>
                <a:spcPts val="0"/>
              </a:spcBef>
              <a:buNone/>
            </a:pPr>
            <a:r>
              <a:rPr lang="vi"/>
              <a:t>http://www.codeproject.com/Articles/567768/Object-Oriented-Design-Principles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Subtype" TargetMode="External"/><Relationship Id="rId4" Type="http://schemas.openxmlformats.org/officeDocument/2006/relationships/hyperlink" Target="https://en.wikipedia.org/wiki/Datatyp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S.O.L.I.D Principles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Đoàn Minh Quân</a:t>
            </a:r>
          </a:p>
          <a:p>
            <a:pPr lvl="0">
              <a:spcBef>
                <a:spcPts val="0"/>
              </a:spcBef>
              <a:buNone/>
            </a:pPr>
            <a:r>
              <a:rPr lang="vi"/>
              <a:t>Trần Ngọc Đản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  SOL[I]D - Interface Segregation Principle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8520600" cy="34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FF"/>
              </a:buClr>
              <a:buSzPct val="100000"/>
              <a:buFont typeface="Times New Roman"/>
              <a:buChar char="-"/>
            </a:pPr>
            <a:r>
              <a:rPr lang="vi" sz="24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"Clients should not be forced to implement unnecessary methods which they will not use"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Times New Roman"/>
              <a:buChar char="-"/>
            </a:pP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we add methods that should not be there the classes implementing the interface will have to implement those methods as well.</a:t>
            </a:r>
          </a:p>
          <a:p>
            <a:pPr indent="-228600" lvl="0" marL="457200" rtl="0">
              <a:spcBef>
                <a:spcPts val="0"/>
              </a:spcBef>
              <a:buClr>
                <a:srgbClr val="252525"/>
              </a:buClr>
              <a:buFont typeface="Times New Roman"/>
              <a:buChar char="-"/>
            </a:pP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 conclusion Interfaces containing methods that are not specific to it are called polluted or fat interfaces. We should avoid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V.   SOL[I]D - Interface Segregation Principle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00" y="1417049"/>
            <a:ext cx="4215125" cy="352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825" y="1417050"/>
            <a:ext cx="4429125" cy="35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828825" y="1016112"/>
            <a:ext cx="15150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Bad example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599600" y="1016125"/>
            <a:ext cx="15150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Good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VI.   </a:t>
            </a: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SOLI[D] - Dependency inversion principle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FF"/>
              </a:buClr>
              <a:buSzPct val="100000"/>
              <a:buFont typeface="Times New Roman"/>
              <a:buChar char="●"/>
            </a:pPr>
            <a:r>
              <a:rPr lang="vi" sz="24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should “Depend upon Abstractions. Do not depend upon concretions.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A. High-level modules should not depend on low-level modules. Both should depend on abstractions.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B. Abstractions should not depend on details. Details should depend on abstractions.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5252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VI.   SOLI[D] - Dependency inversion principle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vi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the addition of an abstract layer, both high- and lower-level layers avoid the traditional dependencies from top to bottom. Nevertheless, the ″inversion″ concept does not mean that lower-level layers depend on higher-level layers. Both layers should depend on abstractions that draw the behavior needed by higher-level layers.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VI.   SOLI[D] - Dependency inversion principle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962525"/>
            <a:ext cx="6105300" cy="50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rgbClr val="000000"/>
              </a:buClr>
              <a:buSzPct val="141176"/>
              <a:buFont typeface="Times New Roman"/>
            </a:pPr>
            <a:r>
              <a:rPr lang="vi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Traditional layers pattern (should not appliment)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981200"/>
            <a:ext cx="70675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VI.   SOLI[D] - Dependency inversion principle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962525"/>
            <a:ext cx="6105300" cy="50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rgbClr val="000000"/>
              </a:buClr>
              <a:buSzPct val="141176"/>
              <a:buFont typeface="Times New Roman"/>
            </a:pPr>
            <a:r>
              <a:rPr lang="vi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Ownership inversion (should impplement)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350" y="1815649"/>
            <a:ext cx="5176024" cy="316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Clr>
                <a:srgbClr val="FF9900"/>
              </a:buClr>
              <a:buSzPct val="100000"/>
              <a:buFont typeface="Times New Roman"/>
              <a:buAutoNum type="romanUcPeriod"/>
            </a:pPr>
            <a:r>
              <a:rPr lang="vi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vi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S.O.L.I.D ?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collection of five principles following:</a:t>
            </a:r>
          </a:p>
          <a:p>
            <a:pPr indent="-3429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b="1"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ingle responsibility princeple.</a:t>
            </a:r>
          </a:p>
          <a:p>
            <a:pPr indent="-3429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b="1"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pen/closed principle</a:t>
            </a:r>
          </a:p>
          <a:p>
            <a:pPr indent="-3429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b="1"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iskov substitution principle</a:t>
            </a:r>
          </a:p>
          <a:p>
            <a:pPr indent="-3429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b="1"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nterface segregation principle</a:t>
            </a:r>
          </a:p>
          <a:p>
            <a:pPr indent="-3429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■"/>
            </a:pPr>
            <a:r>
              <a:rPr b="1"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ependency inversion principle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II.   [S]OLID - The Single Responsibility Principle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FF"/>
              </a:buClr>
              <a:buSzPct val="100000"/>
              <a:buFont typeface="Times New Roman"/>
              <a:buChar char="-"/>
            </a:pPr>
            <a:r>
              <a:rPr lang="vi" sz="24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class should have one single thing to do. And one thing only.</a:t>
            </a:r>
          </a:p>
          <a:p>
            <a:pPr indent="-381000" lvl="0" marL="457200" rtl="0">
              <a:spcBef>
                <a:spcPts val="0"/>
              </a:spcBef>
              <a:buClr>
                <a:srgbClr val="111111"/>
              </a:buClr>
              <a:buSzPct val="100000"/>
              <a:buFont typeface="Times New Roman"/>
              <a:buChar char="-"/>
            </a:pPr>
            <a:r>
              <a:rPr lang="vi" sz="2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is this a good thing? Because the clutter from having a class do too much stuff is long-term damaging to whatever you're trying to design.</a:t>
            </a:r>
          </a:p>
          <a:p>
            <a:pPr indent="-381000" lvl="0" marL="457200" rtl="0">
              <a:spcBef>
                <a:spcPts val="0"/>
              </a:spcBef>
              <a:buClr>
                <a:srgbClr val="111111"/>
              </a:buClr>
              <a:buSzPct val="100000"/>
              <a:buFont typeface="Times New Roman"/>
              <a:buChar char="-"/>
            </a:pPr>
            <a:r>
              <a:rPr lang="vi" sz="2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Deal with: </a:t>
            </a:r>
            <a:r>
              <a:rPr i="1" lang="vi" sz="2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leave </a:t>
            </a:r>
            <a:r>
              <a:rPr lang="vi" sz="2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your </a:t>
            </a:r>
            <a:r>
              <a:rPr i="1" lang="vi" sz="2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classes </a:t>
            </a:r>
            <a:r>
              <a:rPr lang="vi" sz="2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just </a:t>
            </a:r>
            <a:r>
              <a:rPr i="1" lang="vi" sz="2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thing to do</a:t>
            </a:r>
            <a:r>
              <a:rPr lang="vi" sz="2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II.   [S]OLID - The Single Responsibility Principle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920400"/>
            <a:ext cx="8202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24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e.g: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27" y="1119350"/>
            <a:ext cx="5424800" cy="33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6542275" y="1119350"/>
            <a:ext cx="23343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 you have a class that </a:t>
            </a:r>
            <a:r>
              <a:rPr i="1" lang="vi" sz="140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renders </a:t>
            </a:r>
            <a:r>
              <a:rPr lang="vi" sz="1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object AND </a:t>
            </a:r>
            <a:r>
              <a:rPr i="1" lang="vi" sz="140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saves </a:t>
            </a:r>
            <a:r>
              <a:rPr lang="vi" sz="1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to disk? Not good!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III.	   S[O]LID - The Open/Closed Principle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-"/>
            </a:pPr>
            <a:r>
              <a:rPr lang="vi" sz="2400">
                <a:solidFill>
                  <a:srgbClr val="0000FF"/>
                </a:solidFill>
                <a:highlight>
                  <a:srgbClr val="F2F9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“Software components should be open for extension, but closed for modification”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imes New Roman"/>
              <a:buChar char="-"/>
            </a:pPr>
            <a:r>
              <a:rPr lang="vi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vi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 Close Principle</a:t>
            </a:r>
            <a:r>
              <a:rPr lang="vi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states that the design and writing of the code should be done in a way that new functionality should be added with minimum changes in the existing code.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imes New Roman"/>
              <a:buChar char="-"/>
            </a:pPr>
            <a:r>
              <a:rPr lang="vi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design should be done in a way to allow the adding of new functionality as new classes, keeping as much as possible existing code unchanged.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III.   S[O]LID - The Open/Closed Principle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00" y="1680400"/>
            <a:ext cx="3884725" cy="30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829424" y="1114050"/>
            <a:ext cx="3646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Open-Close Principle - </a:t>
            </a:r>
            <a:r>
              <a:rPr lang="vi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100" y="1728975"/>
            <a:ext cx="3547099" cy="29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III.   S[O]LID - The Open/Closed Principle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100" y="1252625"/>
            <a:ext cx="3646350" cy="35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829425" y="1114050"/>
            <a:ext cx="3884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Open-Close Principle - </a:t>
            </a:r>
            <a:r>
              <a:rPr lang="vi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</a:t>
            </a:r>
            <a:r>
              <a:rPr lang="vi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425" y="1776350"/>
            <a:ext cx="3884699" cy="30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IV.   SO[L]ID - Liskov Substitution Principle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FF"/>
              </a:buClr>
              <a:buSzPct val="100000"/>
              <a:buFont typeface="Times New Roman"/>
              <a:buChar char="-"/>
            </a:pPr>
            <a:r>
              <a:rPr lang="vi" sz="24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Objects in a program should be replaceable with instances of their subtypes without altering the correctness of that program.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S is a </a:t>
            </a:r>
            <a:r>
              <a:rPr lang="vi" sz="2400">
                <a:solidFill>
                  <a:srgbClr val="0B008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subtype</a:t>
            </a: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T, then objects of </a:t>
            </a:r>
            <a:r>
              <a:rPr lang="vi" sz="2400">
                <a:solidFill>
                  <a:srgbClr val="0B008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type</a:t>
            </a: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 may be </a:t>
            </a:r>
            <a:r>
              <a:rPr i="1" lang="vi" sz="24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replaced </a:t>
            </a: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objects of type S (i.e., an object of the type T may be </a:t>
            </a:r>
            <a:r>
              <a:rPr i="1" lang="vi" sz="24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substituted</a:t>
            </a:r>
            <a:r>
              <a:rPr lang="vi" sz="24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 its subtype object of the type S) without altering any of the desirable properties of that program.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02425"/>
            <a:ext cx="8520600" cy="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IV.   SO[L]ID - </a:t>
            </a:r>
            <a:r>
              <a:rPr lang="vi" sz="2400">
                <a:solidFill>
                  <a:srgbClr val="FF99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Liskov Substitution Principle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919050"/>
            <a:ext cx="2609449" cy="31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450" y="3369700"/>
            <a:ext cx="2609450" cy="169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450" y="967100"/>
            <a:ext cx="5055099" cy="240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