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sldIdLst>
    <p:sldId id="256" r:id="rId2"/>
    <p:sldId id="264" r:id="rId3"/>
    <p:sldId id="265" r:id="rId4"/>
    <p:sldId id="259" r:id="rId5"/>
    <p:sldId id="266" r:id="rId6"/>
    <p:sldId id="267" r:id="rId7"/>
    <p:sldId id="268" r:id="rId8"/>
    <p:sldId id="260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BB47-F5A7-4D38-863F-528A48CA43E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BEFEA-4426-4553-A1B6-1E0224294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1EC686-A6F2-43DB-8B8E-537DE377E225}" type="datetime1">
              <a:rPr lang="en-US" smtClean="0"/>
              <a:t>7/28/2016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968C-D14A-4649-A9A1-F48077BE7377}" type="datetime1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4B-C283-4FC1-B92E-FF67401947B2}" type="datetime1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538C75-F9DE-4CB3-A6E6-A364F776D037}" type="datetime1">
              <a:rPr lang="en-US" smtClean="0"/>
              <a:t>7/28/2016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301775-3E2A-4EAB-B673-97BE6BC32886}" type="datetime1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D19-7E7A-46B9-B697-C431958012C2}" type="datetime1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32F-49C6-4611-A5CB-3207C80BEC19}" type="datetime1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CB5DE0-4E35-412D-AD31-8ECA80C05B18}" type="datetime1">
              <a:rPr lang="en-US" smtClean="0"/>
              <a:t>7/28/2016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A1F-29D3-4A56-9480-831B9DC36ECB}" type="datetime1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2AA960-2EAE-4119-BA04-D482EDEF11C2}" type="datetime1">
              <a:rPr lang="en-US" smtClean="0"/>
              <a:t>7/28/2016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17AB7C-89EC-45C4-BA54-4AC1566F135B}" type="datetime1">
              <a:rPr lang="en-US" smtClean="0"/>
              <a:t>7/28/2016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280C06-C6A9-404F-973B-AEBFBE73624A}" type="datetime1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arraylist_class.htm" TargetMode="External"/><Relationship Id="rId2" Type="http://schemas.openxmlformats.org/officeDocument/2006/relationships/hyperlink" Target="http://txnam.net/nhung-diem-moi-trong-java-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java/java_vector_class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Vector.html#Vector(int,%20int)" TargetMode="External"/><Relationship Id="rId2" Type="http://schemas.openxmlformats.org/officeDocument/2006/relationships/hyperlink" Target="https://docs.oracle.com/javase/7/docs/api/java/util/Vector.html#Vector(int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2800" y="685800"/>
            <a:ext cx="764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/>
              <a:t>Tìm hiểu phương thức mới trong Array và cấu trúc mảng nâng cao</a:t>
            </a:r>
          </a:p>
          <a:p>
            <a:pPr algn="ctr"/>
            <a:r>
              <a:rPr lang="en-US" sz="1600" i="1"/>
              <a:t> </a:t>
            </a:r>
            <a:r>
              <a:rPr lang="en-US" sz="1600" i="1" smtClean="0"/>
              <a:t>      </a:t>
            </a:r>
            <a:r>
              <a:rPr lang="en-US" sz="2400" i="1" smtClean="0"/>
              <a:t>(</a:t>
            </a:r>
            <a:r>
              <a:rPr lang="en-US" sz="2400" i="1" err="1" smtClean="0"/>
              <a:t>trong</a:t>
            </a:r>
            <a:r>
              <a:rPr lang="en-US" sz="2400" i="1" smtClean="0"/>
              <a:t> Java)</a:t>
            </a:r>
            <a:endParaRPr lang="en-US" sz="2400" i="1"/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2217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Thực hiện: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Đoàn Minh Quân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Trần Ngọc Đản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531091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VII. </a:t>
            </a:r>
            <a:r>
              <a:rPr lang="en-US" smtClean="0"/>
              <a:t>Tham khảo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1" y="1069170"/>
            <a:ext cx="7848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[1] </a:t>
            </a:r>
            <a:r>
              <a:rPr lang="en-US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txnam.net/nhung-diem-moi-trong-java-8.html</a:t>
            </a:r>
            <a:endParaRPr lang="en-US" smtClean="0"/>
          </a:p>
          <a:p>
            <a:r>
              <a:rPr lang="en-US"/>
              <a:t>[2] </a:t>
            </a:r>
            <a:r>
              <a:rPr lang="en-US">
                <a:hlinkClick r:id="rId3"/>
              </a:rPr>
              <a:t>http://www.tutorialspoint.com/java/java_arraylist_class.htm</a:t>
            </a:r>
            <a:endParaRPr lang="en-US"/>
          </a:p>
          <a:p>
            <a:r>
              <a:rPr lang="en-US"/>
              <a:t>[3] </a:t>
            </a:r>
            <a:r>
              <a:rPr lang="en-US">
                <a:hlinkClick r:id="rId4"/>
              </a:rPr>
              <a:t>http://www.tutorialspoint.com/java/java_vector_class.htm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53109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I. Sắp xếp song song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400" y="585572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Kết quả: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1" y="900423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Arial"/>
              </a:rPr>
              <a:t>Lớp java.util.Arrays bổ sung phương thức </a:t>
            </a:r>
            <a:r>
              <a:rPr lang="vi-VN">
                <a:solidFill>
                  <a:srgbClr val="FF0000"/>
                </a:solidFill>
                <a:latin typeface="Arial"/>
              </a:rPr>
              <a:t>parallelSort() </a:t>
            </a:r>
            <a:r>
              <a:rPr lang="vi-VN">
                <a:solidFill>
                  <a:srgbClr val="000000"/>
                </a:solidFill>
                <a:latin typeface="Arial"/>
              </a:rPr>
              <a:t>cho phép thực hiện việc sắp xếp các phần tử trên array một cách song </a:t>
            </a:r>
            <a:r>
              <a:rPr lang="vi-VN" smtClean="0">
                <a:solidFill>
                  <a:srgbClr val="000000"/>
                </a:solidFill>
                <a:latin typeface="Arial"/>
              </a:rPr>
              <a:t>song</a:t>
            </a:r>
            <a:r>
              <a:rPr lang="en-US" smtClean="0">
                <a:solidFill>
                  <a:srgbClr val="000000"/>
                </a:solidFill>
                <a:latin typeface="Arial"/>
              </a:rPr>
              <a:t> (tăng, giảm) </a:t>
            </a:r>
            <a:r>
              <a:rPr lang="en-US" baseline="30000" smtClean="0">
                <a:solidFill>
                  <a:srgbClr val="000000"/>
                </a:solidFill>
                <a:latin typeface="Arial"/>
              </a:rPr>
              <a:t>[1]</a:t>
            </a:r>
            <a:r>
              <a:rPr lang="en-US" smtClean="0">
                <a:solidFill>
                  <a:srgbClr val="000000"/>
                </a:solidFill>
                <a:latin typeface="Arial"/>
              </a:rPr>
              <a:t>.</a:t>
            </a:r>
            <a:endParaRPr lang="en-US"/>
          </a:p>
        </p:txBody>
      </p:sp>
      <p:pic>
        <p:nvPicPr>
          <p:cNvPr id="7170" name="Picture 2" descr="https://lh4.googleusercontent.com/lNtmJvriJfKBhIyoTFo2mdivSghZ_iP3oSQI2KXnsbjKQaX48JCKZ-_bQtphZ5_qrmdtqLJ9YhOACSjqpIHTYqpTJb2ed1mkX2M2V6uRSwAdo3YXSB3vsrxZ_RctII3gB6aIoZC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2" y="1546754"/>
            <a:ext cx="5137727" cy="40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A-KqM7IKoHQQhm2JMtzzpoIv6G45RTqi4OOViWRdt-rratMAohGZUNwq-Z6Kb1tH_l9fTC3Vne1_ldcQgnzAcAZlDts8CRsaa8EcWR30QCeP4dVKUVoZliQVPosJ2v1S_ABL3p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26" y="5486401"/>
            <a:ext cx="5775674" cy="12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531091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II. Chuyển đổi String thành mảng ký tự (ArrayChar)</a:t>
            </a:r>
            <a:r>
              <a:rPr lang="en-US" i="1" smtClean="0"/>
              <a:t> </a:t>
            </a:r>
            <a:endParaRPr lang="en-US" i="1"/>
          </a:p>
        </p:txBody>
      </p:sp>
      <p:pic>
        <p:nvPicPr>
          <p:cNvPr id="8194" name="Picture 2" descr="https://lh3.googleusercontent.com/ST7NsEH1g5Q7csPMthVbnp380O45aEySzBVQwdd1JqtaePH9isagG7QFSEvI9emmp2nNw8Y-YRWmeCHcvTi3izOQGT3qCRfeWAjGshyYOzcBdl5ReHyUDN06lUgFrowSKCUE4q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733799" cy="14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1" y="32766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Kết quả:</a:t>
            </a:r>
            <a:endParaRPr lang="en-US"/>
          </a:p>
        </p:txBody>
      </p:sp>
      <p:pic>
        <p:nvPicPr>
          <p:cNvPr id="8196" name="Picture 4" descr="https://lh3.googleusercontent.com/Kx7RScvo2Iy4N8fj3fhuiD3nw-8tMgr4-HXp7q_e1Au6XPWN6uNbuCrnBTAeXRSszLExnOatj1FpdMxBLRZze1RE7VRljaO5L4_-Hr7FQJL_XtAMLXCqNGcMawr5fGd4u6ZVh6h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16693"/>
            <a:ext cx="2305050" cy="30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 descr="https://lh3.googleusercontent.com/0ebTmuIIFjF_Inkh7dX273ze7CfCasCMicdAdEjNfCh-urQNPtRNi0Wi_umKwIXTvFx81A04hRdGe07Lh0Z5f-4AvsT4RQ2h0EljeNNON8_J6_R9mNmUdNn1vtFZIoPFWz2ZAZ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6" y="1828800"/>
            <a:ext cx="399983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1" y="53109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III. Object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544" y="457200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Kết quả:</a:t>
            </a:r>
            <a:endParaRPr lang="en-US"/>
          </a:p>
        </p:txBody>
      </p:sp>
      <p:pic>
        <p:nvPicPr>
          <p:cNvPr id="1030" name="Picture 6" descr="https://lh4.googleusercontent.com/pt01u3qdaAKcgkhXexE8roZbvuggOa_REIgvmdVURVJ_v3OujaAoOCJ2MoMqkDgzoOVeItF3kqD_u10ek1rc1iVh0K7Q_4_Ri0FF6h5m3aI9TJ-V9thrIaoaNuM5tWRkPjGDMg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5147"/>
            <a:ext cx="3657599" cy="75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1" y="106917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Mảng kiểu dữ liệu Object cho phép chứa các thành phần có kiểu dữ liệu khác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531091"/>
            <a:ext cx="723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IV. </a:t>
            </a:r>
            <a:r>
              <a:rPr lang="en-US" smtClean="0"/>
              <a:t>Cách tạo mảng động không biết trước kích thước mảng</a:t>
            </a:r>
            <a:endParaRPr lang="en-US" i="1"/>
          </a:p>
        </p:txBody>
      </p:sp>
      <p:pic>
        <p:nvPicPr>
          <p:cNvPr id="1026" name="Picture 2" descr="https://lh5.googleusercontent.com/hhDy2jdmDLAlGyeg0QugbUKZMtOK9bAUXQb2cPLhj_kD7Bp9kcZksf1Q2Ag5pJfQCpeeXVPYj-LlFQ4a-jhHNWJsJf_Jnoli8VfQpsnXWGyznhBzGjfVm-T68OUQRGSCzelTvFA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69173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399" y="108848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Hàm thêm phần tử vào mảng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399" y="10884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Hàm main</a:t>
            </a:r>
            <a:endParaRPr lang="en-US"/>
          </a:p>
        </p:txBody>
      </p:sp>
      <p:pic>
        <p:nvPicPr>
          <p:cNvPr id="2050" name="Picture 2" descr="https://lh6.googleusercontent.com/lm8ai6k6QmAkLP56Ycu6o5WGh5Cb5HCiXiCFOKenlGFWuZGqlGixeuMj0rS922ZKp4LSUZvU-7L3k5MKxJUfWEP8zJkHhmPjdx6nuMjkYutew_ralXgOD0xgogk5DQ6ItE84kk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752600"/>
            <a:ext cx="6768310" cy="43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1" y="531091"/>
            <a:ext cx="723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IV. </a:t>
            </a:r>
            <a:r>
              <a:rPr lang="en-US" smtClean="0"/>
              <a:t>Cách tạo mảng động không biết trước kích thước mảng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059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399" y="108848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</a:t>
            </a:r>
            <a:endParaRPr lang="en-US"/>
          </a:p>
        </p:txBody>
      </p:sp>
      <p:pic>
        <p:nvPicPr>
          <p:cNvPr id="3074" name="Picture 2" descr="https://lh6.googleusercontent.com/0TjHlVHPX96ZIhFQxMnJFG_XWZeBWTFQF6aVwmBkVkJpOWqNlljy1N3H1hg6cOkST9IZkQecVnW9DWhP2YZsuFSo60hbZqB9lV0uY_2rRXNyHs_SxpvVCcMwlo4-NIa1vuXWUB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828800"/>
            <a:ext cx="44544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1" y="531091"/>
            <a:ext cx="723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IV. </a:t>
            </a:r>
            <a:r>
              <a:rPr lang="en-US" smtClean="0"/>
              <a:t>Cách tạo mảng động không biết trước kích thước mảng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9590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531091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r>
              <a:rPr lang="en-US" smtClean="0"/>
              <a:t>. ArrayList </a:t>
            </a:r>
            <a:r>
              <a:rPr lang="en-US" i="1" smtClean="0"/>
              <a:t>(java.util.ArrayList)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406400" y="545007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Kết quả: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1" y="900423"/>
            <a:ext cx="7848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Là một lớp dữ liệu, cho phép thay đổi kích thước, có khả năng chứa các loại dữ liệu khác nhau bao gồm null. Lớp này tương đương với lớp vector.</a:t>
            </a:r>
            <a:r>
              <a:rPr lang="en-US" baseline="30000" smtClean="0"/>
              <a:t>[2]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1752600"/>
            <a:ext cx="665312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50075"/>
            <a:ext cx="3193749" cy="130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1" y="531091"/>
            <a:ext cx="350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VI. </a:t>
            </a:r>
            <a:r>
              <a:rPr lang="en-US" smtClean="0"/>
              <a:t>Vector </a:t>
            </a:r>
            <a:r>
              <a:rPr lang="en-US" i="1" smtClean="0"/>
              <a:t>(java.util.Vector) 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406399" y="531934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Kết quả: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1" y="900423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Là một mảng động, tương tự như ArrayList, cho phép thêm và xóa dữ liệu trong quá trình tồn tại. Nhưng kiểu dữ liệu trong một vector phải đồng bộ </a:t>
            </a:r>
            <a:r>
              <a:rPr lang="en-US" baseline="30000" smtClean="0"/>
              <a:t>[3]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00" y="154675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Constructor:</a:t>
            </a:r>
          </a:p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6230"/>
              </p:ext>
            </p:extLst>
          </p:nvPr>
        </p:nvGraphicFramePr>
        <p:xfrm>
          <a:off x="2057400" y="1606857"/>
          <a:ext cx="6172200" cy="989576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398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Vector</a:t>
                      </a:r>
                      <a:r>
                        <a:rPr lang="en-US" sz="1200">
                          <a:effectLst/>
                        </a:rPr>
                        <a:t>(int initialCapacity</a:t>
                      </a:r>
                      <a:r>
                        <a:rPr lang="en-US" sz="1200" smtClean="0">
                          <a:effectLst/>
                        </a:rPr>
                        <a:t>)</a:t>
                      </a:r>
                      <a:br>
                        <a:rPr lang="en-US" sz="1200" smtClean="0">
                          <a:effectLst/>
                        </a:rPr>
                      </a:br>
                      <a:r>
                        <a:rPr lang="en-US" sz="1200" smtClean="0">
                          <a:effectLst/>
                        </a:rPr>
                        <a:t>Constructs </a:t>
                      </a:r>
                      <a:r>
                        <a:rPr lang="en-US" sz="1200">
                          <a:effectLst/>
                        </a:rPr>
                        <a:t>an empty vector with the specified initial capacity and with its capacity increment equal to zero.</a:t>
                      </a:r>
                    </a:p>
                  </a:txBody>
                  <a:tcPr marL="43853" marR="18794" marT="18794" marB="18794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398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Vector</a:t>
                      </a:r>
                      <a:r>
                        <a:rPr lang="en-US" sz="1200">
                          <a:effectLst/>
                        </a:rPr>
                        <a:t>(int initialCapacity, int capacityIncrement</a:t>
                      </a:r>
                      <a:r>
                        <a:rPr lang="en-US" sz="1200" smtClean="0">
                          <a:effectLst/>
                        </a:rPr>
                        <a:t>)</a:t>
                      </a:r>
                      <a:br>
                        <a:rPr lang="en-US" sz="1200" smtClean="0">
                          <a:effectLst/>
                        </a:rPr>
                      </a:br>
                      <a:r>
                        <a:rPr lang="en-US" sz="1200" smtClean="0">
                          <a:effectLst/>
                        </a:rPr>
                        <a:t>Constructs </a:t>
                      </a:r>
                      <a:r>
                        <a:rPr lang="en-US" sz="1200">
                          <a:effectLst/>
                        </a:rPr>
                        <a:t>an empty vector with the specified initial capacity and capacity increment.</a:t>
                      </a:r>
                    </a:p>
                  </a:txBody>
                  <a:tcPr marL="43853" marR="18794" marT="18794" marB="18794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636982"/>
            <a:ext cx="4586870" cy="216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17" y="5590309"/>
            <a:ext cx="2913478" cy="73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6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</TotalTime>
  <Words>279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hv</cp:lastModifiedBy>
  <cp:revision>33</cp:revision>
  <dcterms:created xsi:type="dcterms:W3CDTF">2006-08-16T00:00:00Z</dcterms:created>
  <dcterms:modified xsi:type="dcterms:W3CDTF">2016-07-28T03:56:16Z</dcterms:modified>
</cp:coreProperties>
</file>