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3" r:id="rId4"/>
    <p:sldId id="261" r:id="rId5"/>
    <p:sldId id="258" r:id="rId6"/>
    <p:sldId id="259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 autoAdjust="0"/>
  </p:normalViewPr>
  <p:slideViewPr>
    <p:cSldViewPr snapToGrid="0">
      <p:cViewPr>
        <p:scale>
          <a:sx n="66" d="100"/>
          <a:sy n="66" d="100"/>
        </p:scale>
        <p:origin x="816" y="1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F4BC8-F2AE-42FA-A321-35FE1D08473E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A8A89-C0C0-4DAA-A288-CD402E8B4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8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8A89-C0C0-4DAA-A288-CD402E8B47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50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8A89-C0C0-4DAA-A288-CD402E8B47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93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FF8A-DCE7-4DF2-863F-7F03094AFC24}" type="datetime1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48F8-3944-4BD9-8DA6-49259DFBD4AE}" type="datetime1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1333-AF1B-47EF-B5FC-1A29384FB5AC}" type="datetime1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CC05-B42E-4634-9FFD-7E725227AA29}" type="datetime1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E8A8-7A87-47B5-B3E6-5A4A83F02899}" type="datetime1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1ECC-846E-4EBC-BB3B-07A007A4C2C5}" type="datetime1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1A18-9071-49C0-AA16-1A521F7E1DB9}" type="datetime1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7026-D31E-4414-9424-B2D221BF0940}" type="datetime1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5363-AF75-4E96-BA28-9FFF9D859C70}" type="datetime1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F872-A0EF-4EA4-85BB-08A23F002947}" type="datetime1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936E-4A9C-4D6C-B44B-9987A6B0291D}" type="datetime1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E043-5E43-4200-A64F-F7BDA1F6AFE8}" type="datetime1">
              <a:rPr lang="en-US" smtClean="0"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49C5-AEE6-4E37-9962-D6258620398F}" type="datetime1">
              <a:rPr lang="en-US" smtClean="0"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B237-D921-473D-A975-37809697E92F}" type="datetime1">
              <a:rPr lang="en-US" smtClean="0"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5DD5-2D67-4F88-AB14-EF883F9A9F14}" type="datetime1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A5BD-9A76-4F61-811F-6772098ED46B}" type="datetime1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C9C11-F3FF-431B-BDA8-96AC54BBFDE1}" type="datetime1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harmony.apache.org/subcomponents/classlibrary/regexp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450045/difference-between-matches-and-find-in-java-rege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450045/difference-between-matches-and-find-in-java-regex" TargetMode="External"/><Relationship Id="rId2" Type="http://schemas.openxmlformats.org/officeDocument/2006/relationships/hyperlink" Target="https://harmony.apache.org/subcomponents/classlibrary/regexp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430" y="1137482"/>
            <a:ext cx="10435492" cy="1629163"/>
          </a:xfrm>
        </p:spPr>
        <p:txBody>
          <a:bodyPr>
            <a:noAutofit/>
          </a:bodyPr>
          <a:lstStyle/>
          <a:p>
            <a:r>
              <a:rPr lang="en-US" sz="4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4800" b="1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4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matches() </a:t>
            </a:r>
            <a:r>
              <a:rPr lang="en-US" sz="4800" b="1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find() </a:t>
            </a:r>
            <a:r>
              <a:rPr lang="en-US" sz="4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 biểu </a:t>
            </a:r>
            <a:r>
              <a:rPr lang="en-US" sz="4800" b="1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4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4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 trong JAVA</a:t>
            </a:r>
            <a:endParaRPr lang="en-US" sz="48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6862" y="4256736"/>
            <a:ext cx="3098892" cy="947275"/>
          </a:xfrm>
        </p:spPr>
        <p:txBody>
          <a:bodyPr>
            <a:normAutofit lnSpcReduction="10000"/>
          </a:bodyPr>
          <a:lstStyle/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Thực </a:t>
            </a:r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hiện:</a:t>
            </a:r>
          </a:p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Trần </a:t>
            </a:r>
            <a:r>
              <a:rPr lang="en-US" sz="2400" b="1" err="1" smtClean="0"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err="1" smtClean="0">
                <a:latin typeface="Arial" panose="020B0604020202020204" pitchFamily="34" charset="0"/>
                <a:cs typeface="Arial" panose="020B0604020202020204" pitchFamily="34" charset="0"/>
              </a:rPr>
              <a:t>Đản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68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33599" y="513490"/>
            <a:ext cx="3941059" cy="20611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Hierarchy (Hệ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 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cấp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4221" y="2574660"/>
            <a:ext cx="38890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Phương thức </a:t>
            </a:r>
            <a:r>
              <a:rPr lang="en-US" sz="2000" b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find()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và </a:t>
            </a:r>
            <a:r>
              <a:rPr lang="en-US" sz="2000" b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maches()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nằm trong gói </a:t>
            </a:r>
            <a:r>
              <a:rPr lang="en-US" sz="2000" b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java.util.regex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Hai phương thức này được định nghĩa trong interface </a:t>
            </a:r>
            <a:r>
              <a:rPr lang="en-US" sz="2000" b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AbstractSet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, interface này cũng định nghĩa một thêm một số phương thức khác để hỗ trợ cho find() và matches(). </a:t>
            </a:r>
            <a:r>
              <a:rPr lang="en-US" sz="2000" i="1">
                <a:latin typeface="Arial" pitchFamily="34" charset="0"/>
                <a:cs typeface="Arial" pitchFamily="34" charset="0"/>
                <a:hlinkClick r:id="rId2"/>
              </a:rPr>
              <a:t>[</a:t>
            </a:r>
            <a:r>
              <a:rPr lang="en-US" sz="2000" i="1">
                <a:latin typeface="Arial" pitchFamily="34" charset="0"/>
                <a:cs typeface="Arial" pitchFamily="34" charset="0"/>
                <a:hlinkClick r:id="rId2"/>
              </a:rPr>
              <a:t>1</a:t>
            </a:r>
            <a:r>
              <a:rPr lang="en-US" sz="2000" i="1" smtClean="0">
                <a:latin typeface="Arial" pitchFamily="34" charset="0"/>
                <a:cs typeface="Arial" pitchFamily="34" charset="0"/>
                <a:hlinkClick r:id="rId2"/>
              </a:rPr>
              <a:t>]</a:t>
            </a:r>
            <a:endParaRPr lang="en-US" sz="2000" b="1" i="1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3240" y="0"/>
            <a:ext cx="71187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5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72316" y="2574660"/>
            <a:ext cx="39009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smtClean="0">
                <a:latin typeface="Arial" pitchFamily="34" charset="0"/>
                <a:cs typeface="Arial" pitchFamily="34" charset="0"/>
              </a:rPr>
              <a:t>Tokens or Leafs</a:t>
            </a:r>
            <a:r>
              <a:rPr lang="en-US" sz="2000" b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(LeafSet trong hình)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đại diện cho ordinal symbols, substring, ranges, character classes và một số thành phần của regular expressions. Do đó regular expression sử dụng được phương thức find() và matches().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3240" y="0"/>
            <a:ext cx="7118760" cy="685800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733599" y="513490"/>
            <a:ext cx="3941059" cy="20611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Hierarchy (Hệ thống phân cấp)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93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27562" y="1557273"/>
            <a:ext cx="99880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Phương thức </a:t>
            </a:r>
            <a:r>
              <a:rPr lang="en-US" sz="20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ind()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dùng để bắt (catch) một chuỗi thỏa một pattern. Kết quả trả về </a:t>
            </a:r>
            <a:r>
              <a:rPr lang="en-US" sz="20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nếu </a:t>
            </a:r>
            <a:r>
              <a:rPr lang="en-US" sz="2000" b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tồn tại chuỗi con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 của nó thỏa pattern. Ngược lại trả về false.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Phương thức 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matches()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dùng để bắt một chuỗi thỏa một pattern. Kết quả trả về </a:t>
            </a:r>
            <a:r>
              <a:rPr lang="en-US" sz="20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nếu </a:t>
            </a:r>
            <a:r>
              <a:rPr lang="en-US" sz="2000" b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toàn</a:t>
            </a:r>
            <a:r>
              <a:rPr lang="en-US" sz="2000" b="1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bộ chuỗi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đó thỏa pattern. Ngược lại trả về false. </a:t>
            </a:r>
            <a:r>
              <a:rPr lang="en-US" sz="2000" i="1" smtClean="0">
                <a:latin typeface="Arial" pitchFamily="34" charset="0"/>
                <a:cs typeface="Arial" pitchFamily="34" charset="0"/>
                <a:hlinkClick r:id="rId3"/>
              </a:rPr>
              <a:t>[2]</a:t>
            </a:r>
            <a:endParaRPr lang="en-US" sz="2000" i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02315" y="3716266"/>
            <a:ext cx="10937632" cy="2854677"/>
            <a:chOff x="1008185" y="2924556"/>
            <a:chExt cx="10937632" cy="2854677"/>
          </a:xfrm>
        </p:grpSpPr>
        <p:sp>
          <p:nvSpPr>
            <p:cNvPr id="5" name="Rectangle 4"/>
            <p:cNvSpPr/>
            <p:nvPr/>
          </p:nvSpPr>
          <p:spPr>
            <a:xfrm>
              <a:off x="8581293" y="2924556"/>
              <a:ext cx="336452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cap="none" spc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/>
                </a:rPr>
                <a:t>“a</a:t>
              </a:r>
              <a:r>
                <a:rPr lang="en-US" sz="5400" b="1" cap="none" spc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/>
                </a:rPr>
                <a:t>123</a:t>
              </a:r>
              <a:r>
                <a:rPr lang="en-US" sz="5400" b="1" cap="none" spc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/>
                </a:rPr>
                <a:t>b”</a:t>
              </a:r>
              <a:endParaRPr lang="en-US" sz="54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008185" y="3215960"/>
              <a:ext cx="10937632" cy="2563273"/>
              <a:chOff x="1008185" y="3215960"/>
              <a:chExt cx="10937632" cy="256327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8850925" y="4855903"/>
                <a:ext cx="3094892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5400" b="1" cap="none" spc="0" smtClean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1">
                            <a:tint val="40000"/>
                            <a:satMod val="250000"/>
                          </a:schemeClr>
                        </a:gs>
                        <a:gs pos="9000">
                          <a:schemeClr val="accent1">
                            <a:tint val="52000"/>
                            <a:satMod val="300000"/>
                          </a:schemeClr>
                        </a:gs>
                        <a:gs pos="50000">
                          <a:schemeClr val="accent1">
                            <a:shade val="20000"/>
                            <a:satMod val="300000"/>
                          </a:schemeClr>
                        </a:gs>
                        <a:gs pos="79000">
                          <a:schemeClr val="accent1">
                            <a:tint val="52000"/>
                            <a:satMod val="300000"/>
                          </a:schemeClr>
                        </a:gs>
                        <a:gs pos="100000">
                          <a:schemeClr val="accent1">
                            <a:tint val="40000"/>
                            <a:satMod val="250000"/>
                          </a:schemeClr>
                        </a:gs>
                      </a:gsLst>
                      <a:lin ang="5400000"/>
                    </a:gradFill>
                    <a:effectLst/>
                  </a:rPr>
                  <a:t>“a123b”</a:t>
                </a:r>
                <a:endParaRPr lang="en-US" sz="5400" b="1" cap="none" spc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363505" y="3855033"/>
                <a:ext cx="2866095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600" b="1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f</a:t>
                </a:r>
                <a:r>
                  <a:rPr lang="en-US" sz="3600" b="1" smtClean="0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ind()</a:t>
                </a:r>
                <a:endParaRPr lang="en-US" sz="3600" b="1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046984" y="4955659"/>
                <a:ext cx="2866095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600" b="1" smtClean="0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matches()</a:t>
                </a:r>
                <a:endParaRPr lang="en-US" sz="3600" b="1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008185" y="3215960"/>
                <a:ext cx="3399691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600" b="1" cap="none" spc="0" smtClean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1">
                            <a:tint val="40000"/>
                            <a:satMod val="250000"/>
                          </a:schemeClr>
                        </a:gs>
                        <a:gs pos="9000">
                          <a:schemeClr val="accent1">
                            <a:tint val="52000"/>
                            <a:satMod val="300000"/>
                          </a:schemeClr>
                        </a:gs>
                        <a:gs pos="50000">
                          <a:schemeClr val="accent1">
                            <a:shade val="20000"/>
                            <a:satMod val="300000"/>
                          </a:schemeClr>
                        </a:gs>
                        <a:gs pos="79000">
                          <a:schemeClr val="accent1">
                            <a:tint val="52000"/>
                            <a:satMod val="300000"/>
                          </a:schemeClr>
                        </a:gs>
                        <a:gs pos="100000">
                          <a:schemeClr val="accent1">
                            <a:tint val="40000"/>
                            <a:satMod val="250000"/>
                          </a:schemeClr>
                        </a:gs>
                      </a:gsLst>
                      <a:lin ang="5400000"/>
                    </a:gradFill>
                    <a:effectLst/>
                  </a:rPr>
                  <a:t>“\\d\\d\\d”</a:t>
                </a:r>
                <a:endParaRPr lang="en-US" sz="3600" b="1" cap="none" spc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137141" y="4994402"/>
                <a:ext cx="3399691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600" b="1" cap="none" spc="0" smtClean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1">
                            <a:tint val="40000"/>
                            <a:satMod val="250000"/>
                          </a:schemeClr>
                        </a:gs>
                        <a:gs pos="9000">
                          <a:schemeClr val="accent1">
                            <a:tint val="52000"/>
                            <a:satMod val="300000"/>
                          </a:schemeClr>
                        </a:gs>
                        <a:gs pos="50000">
                          <a:schemeClr val="accent1">
                            <a:shade val="20000"/>
                            <a:satMod val="300000"/>
                          </a:schemeClr>
                        </a:gs>
                        <a:gs pos="79000">
                          <a:schemeClr val="accent1">
                            <a:tint val="52000"/>
                            <a:satMod val="300000"/>
                          </a:schemeClr>
                        </a:gs>
                        <a:gs pos="100000">
                          <a:schemeClr val="accent1">
                            <a:tint val="40000"/>
                            <a:satMod val="250000"/>
                          </a:schemeClr>
                        </a:gs>
                      </a:gsLst>
                      <a:lin ang="5400000"/>
                    </a:gradFill>
                    <a:effectLst/>
                  </a:rPr>
                  <a:t>“\\d\\d\\d”</a:t>
                </a:r>
                <a:endParaRPr lang="en-US" sz="3600" b="1" cap="none" spc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4149969" y="3847886"/>
                <a:ext cx="1746739" cy="39186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7784123" y="3763109"/>
                <a:ext cx="2286000" cy="47664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4431325" y="5387366"/>
                <a:ext cx="64614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7831017" y="5387366"/>
                <a:ext cx="101990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8206156" y="5246580"/>
                <a:ext cx="234462" cy="29307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8229602" y="5246580"/>
                <a:ext cx="175846" cy="29307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itle 1"/>
          <p:cNvSpPr txBox="1">
            <a:spLocks/>
          </p:cNvSpPr>
          <p:nvPr/>
        </p:nvSpPr>
        <p:spPr>
          <a:xfrm>
            <a:off x="2029500" y="619397"/>
            <a:ext cx="7895781" cy="7070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sánh find() và matches()</a:t>
            </a:r>
          </a:p>
        </p:txBody>
      </p:sp>
    </p:spTree>
    <p:extLst>
      <p:ext uri="{BB962C8B-B14F-4D97-AF65-F5344CB8AC3E}">
        <p14:creationId xmlns:p14="http://schemas.microsoft.com/office/powerpoint/2010/main" val="179007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699" y="722801"/>
            <a:ext cx="7568345" cy="5988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710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06807" y="777968"/>
            <a:ext cx="99880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Muốn phương thức </a:t>
            </a:r>
            <a:r>
              <a:rPr lang="en-US" sz="2000" b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find</a:t>
            </a:r>
            <a:r>
              <a:rPr lang="en-US" sz="2000" b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thực hiện giống phương thức </a:t>
            </a:r>
            <a:r>
              <a:rPr lang="en-US" sz="2000" b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matches()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– tìm kiếm toàn chuỗi,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có nghĩa rằng Find() phải tìm từ </a:t>
            </a:r>
            <a:r>
              <a:rPr lang="en-US" sz="200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vị trí đầu tiên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 đến </a:t>
            </a:r>
            <a:r>
              <a:rPr lang="en-US" sz="200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vị trí cuối cùng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của chuỗi, thì phải thêm Subexpression ^$ vào pattern.</a:t>
            </a:r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07" y="1864336"/>
            <a:ext cx="8618578" cy="4466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217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1321" y="247069"/>
            <a:ext cx="99880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Phương thức </a:t>
            </a:r>
            <a:r>
              <a:rPr lang="en-US" sz="2000" b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matches()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chỉ trả về </a:t>
            </a:r>
            <a:r>
              <a:rPr lang="en-US" sz="20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nếu chuỗi phù hợp với pattern. Ngược lại trả về </a:t>
            </a:r>
            <a:r>
              <a:rPr lang="en-US" sz="20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Phương thức </a:t>
            </a:r>
            <a:r>
              <a:rPr lang="en-US" sz="2000" b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find()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sau khi tìm được chuỗi substring phù hợp với pattern, nó vẫn tiếp tục tiếp kiếm cho đến hết chuỗi chuỗi.</a:t>
            </a:r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82142" y="1570508"/>
            <a:ext cx="10731266" cy="528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8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06807" y="777968"/>
            <a:ext cx="9988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Arial" pitchFamily="34" charset="0"/>
                <a:cs typeface="Arial" pitchFamily="34" charset="0"/>
              </a:rPr>
              <a:t>Tham khảo</a:t>
            </a:r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311579" y="1855693"/>
            <a:ext cx="6702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hlinkClick r:id="rId2"/>
              </a:rPr>
              <a:t>1. </a:t>
            </a:r>
            <a:r>
              <a:rPr lang="en-US">
                <a:hlinkClick r:id="rId2"/>
              </a:rPr>
              <a:t>Regex </a:t>
            </a:r>
            <a:r>
              <a:rPr lang="en-US">
                <a:hlinkClick r:id="rId2"/>
              </a:rPr>
              <a:t>Processing </a:t>
            </a:r>
            <a:r>
              <a:rPr lang="en-US" smtClean="0">
                <a:hlinkClick r:id="rId2"/>
              </a:rPr>
              <a:t>Framework – Apache Harmony</a:t>
            </a:r>
            <a:endParaRPr lang="en-US"/>
          </a:p>
          <a:p>
            <a:endParaRPr lang="en-US" smtClean="0">
              <a:hlinkClick r:id="rId3"/>
            </a:endParaRPr>
          </a:p>
          <a:p>
            <a:r>
              <a:rPr lang="en-US" smtClean="0">
                <a:hlinkClick r:id="rId3"/>
              </a:rPr>
              <a:t>2. Difference </a:t>
            </a:r>
            <a:r>
              <a:rPr lang="en-US">
                <a:hlinkClick r:id="rId3"/>
              </a:rPr>
              <a:t>between matches() and find() in Java Regex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63003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315</TotalTime>
  <Words>350</Words>
  <Application>Microsoft Office PowerPoint</Application>
  <PresentationFormat>Widescreen</PresentationFormat>
  <Paragraphs>34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Wisp</vt:lpstr>
      <vt:lpstr>So sánh matches() và find() của biểu thức chính quy trong JAVA</vt:lpstr>
      <vt:lpstr>Class Hierarchy (Hệ thống phân cấp)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ENUM</dc:title>
  <dc:creator>SockLaoGia</dc:creator>
  <cp:lastModifiedBy>snow</cp:lastModifiedBy>
  <cp:revision>95</cp:revision>
  <dcterms:created xsi:type="dcterms:W3CDTF">2016-08-01T09:05:03Z</dcterms:created>
  <dcterms:modified xsi:type="dcterms:W3CDTF">2016-08-03T12:23:18Z</dcterms:modified>
</cp:coreProperties>
</file>