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84" r:id="rId13"/>
    <p:sldId id="285" r:id="rId14"/>
    <p:sldId id="271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0655" autoAdjust="0"/>
  </p:normalViewPr>
  <p:slideViewPr>
    <p:cSldViewPr snapToGrid="0">
      <p:cViewPr varScale="1">
        <p:scale>
          <a:sx n="67" d="100"/>
          <a:sy n="67" d="100"/>
        </p:scale>
        <p:origin x="816" y="28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72" y="1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6B70AA8A-C085-48CF-B584-751559E0BF1D}" type="datetime1">
              <a:rPr lang="pt-BR" smtClean="0"/>
              <a:t>01/10/2025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34B1AB0D-9516-44C6-B679-A2E9AAED135B}" type="datetime1">
              <a:rPr lang="pt-BR" smtClean="0"/>
              <a:pPr/>
              <a:t>01/10/2025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pt-BR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 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 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pic>
        <p:nvPicPr>
          <p:cNvPr id="6" name="Elemento 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pic>
        <p:nvPicPr>
          <p:cNvPr id="4" name="Elemento gráfico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lemento gráfico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3" name="Espaço Reservado para Rodapé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pt-BR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pt-BR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pt-BR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pt-BR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9" name="Espaço Reservado para Rodapé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0" name="Espaço Reservado para o Número do Slide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658" y="3586965"/>
            <a:ext cx="4941771" cy="1227923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sz="6000" b="1" dirty="0"/>
              <a:t>Big data</a:t>
            </a:r>
            <a:br>
              <a:rPr lang="pt-BR" dirty="0"/>
            </a:b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E0BB4D-5C86-E9E1-41BE-8C1616989DF3}"/>
              </a:ext>
            </a:extLst>
          </p:cNvPr>
          <p:cNvSpPr txBox="1"/>
          <p:nvPr/>
        </p:nvSpPr>
        <p:spPr>
          <a:xfrm>
            <a:off x="6451658" y="4814888"/>
            <a:ext cx="46720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Trabalho 01</a:t>
            </a:r>
          </a:p>
          <a:p>
            <a:r>
              <a:rPr lang="pt-BR" sz="2000" b="1" dirty="0"/>
              <a:t>Outubro/2025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AF976-2393-254A-0A9C-D5CA4CC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803" y="3792691"/>
            <a:ext cx="5655197" cy="1020609"/>
          </a:xfrm>
        </p:spPr>
        <p:txBody>
          <a:bodyPr>
            <a:normAutofit/>
          </a:bodyPr>
          <a:lstStyle/>
          <a:p>
            <a:r>
              <a:rPr lang="pt-BR" sz="5400" b="1" dirty="0" err="1"/>
              <a:t>dASHBOARD</a:t>
            </a:r>
            <a:endParaRPr lang="pt-BR" sz="5400" b="1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FCBC0C-AADE-5466-0CA9-1B594FF9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  <p:pic>
        <p:nvPicPr>
          <p:cNvPr id="12" name="Espaço Reservado para Imagem 6" descr="Luzes de discoteca">
            <a:extLst>
              <a:ext uri="{FF2B5EF4-FFF2-40B4-BE49-F238E27FC236}">
                <a16:creationId xmlns:a16="http://schemas.microsoft.com/office/drawing/2014/main" id="{7EE3A670-7084-5D33-0DE6-DA3939EE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84" r="18184"/>
          <a:stretch>
            <a:fillRect/>
          </a:stretch>
        </p:blipFill>
        <p:spPr>
          <a:xfrm>
            <a:off x="0" y="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086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sz="2400" b="1" dirty="0"/>
              <a:t>GRUPO 4</a:t>
            </a:r>
          </a:p>
          <a:p>
            <a:r>
              <a:rPr lang="pt-BR" dirty="0"/>
              <a:t>FERNANDO DIECKMANN MEDEIROS  </a:t>
            </a:r>
          </a:p>
          <a:p>
            <a:r>
              <a:rPr lang="pt-BR" dirty="0"/>
              <a:t>DANTON DE CAMPOS RODRIGUES </a:t>
            </a:r>
          </a:p>
          <a:p>
            <a:r>
              <a:rPr lang="pt-BR" dirty="0"/>
              <a:t>MATEUS DE ARAUJO FRAGA DA ROSA  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2766218"/>
            <a:ext cx="2895600" cy="1325563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3600" b="1" dirty="0"/>
              <a:t>Grupo 04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297680"/>
            <a:ext cx="6853238" cy="152651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dirty="0"/>
              <a:t>FERNANDO DIECKMANN MEDEIROS  </a:t>
            </a:r>
          </a:p>
          <a:p>
            <a:r>
              <a:rPr lang="pt-BR" dirty="0"/>
              <a:t>DANTON DE CAMPOS RODRIGUES </a:t>
            </a:r>
          </a:p>
          <a:p>
            <a:r>
              <a:rPr lang="pt-BR" dirty="0"/>
              <a:t>MATEUS DE ARAUJO FRAGA DA ROSA  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 poder da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613" y="3228976"/>
            <a:ext cx="4179570" cy="62110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temas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75BCF0-C553-83ED-F54B-DF67923F5D1E}"/>
              </a:ext>
            </a:extLst>
          </p:cNvPr>
          <p:cNvSpPr txBox="1"/>
          <p:nvPr/>
        </p:nvSpPr>
        <p:spPr>
          <a:xfrm>
            <a:off x="7186613" y="4200525"/>
            <a:ext cx="3600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Music Tracks     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Music 1950-2019</a:t>
            </a:r>
          </a:p>
        </p:txBody>
      </p:sp>
      <p:pic>
        <p:nvPicPr>
          <p:cNvPr id="7" name="Espaço Reservado para Imagem 6" descr="Luzes de discoteca">
            <a:extLst>
              <a:ext uri="{FF2B5EF4-FFF2-40B4-BE49-F238E27FC236}">
                <a16:creationId xmlns:a16="http://schemas.microsoft.com/office/drawing/2014/main" id="{DDA5F4D8-C4DB-5FD1-AB94-BC8BD8AD17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184" r="181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Links fornecidos para os temas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7288212" cy="273761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en-US" dirty="0"/>
              <a:t>Os </a:t>
            </a:r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obtidos</a:t>
            </a:r>
            <a:r>
              <a:rPr lang="en-US" dirty="0"/>
              <a:t> no </a:t>
            </a:r>
            <a:r>
              <a:rPr lang="en-US" sz="2000" dirty="0"/>
              <a:t>Kaggle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dos links a </a:t>
            </a:r>
            <a:r>
              <a:rPr lang="en-US" dirty="0" err="1"/>
              <a:t>seguir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Music 1950-2019</a:t>
            </a:r>
            <a:r>
              <a:rPr lang="en-US" dirty="0"/>
              <a:t> https://www.kaggle.com/datasets/saurabhshahane/music-dataset-1950-to-2019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Music Tracks </a:t>
            </a:r>
            <a:r>
              <a:rPr lang="en-US" dirty="0"/>
              <a:t>https://www.kaggle.com/datasets/thebumpkin/10400-classic-hits-10-genres-1923to-2023</a:t>
            </a:r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3675" y="406400"/>
            <a:ext cx="4627245" cy="345797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dirty="0"/>
              <a:t>Seleção de tema</a:t>
            </a:r>
            <a:br>
              <a:rPr lang="pt-BR" dirty="0"/>
            </a:br>
            <a:r>
              <a:rPr lang="pt-BR" dirty="0"/>
              <a:t>com auxilio de ia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687" y="571140"/>
            <a:ext cx="8420100" cy="62103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Resumo de analise da ia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3687" y="1423038"/>
            <a:ext cx="3924300" cy="46449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Prompt de Comando</a:t>
            </a:r>
          </a:p>
        </p:txBody>
      </p:sp>
      <p:sp>
        <p:nvSpPr>
          <p:cNvPr id="35" name="Espaço Reservado para Conteúdo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33687" y="1838982"/>
            <a:ext cx="8224838" cy="131059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just"/>
            <a:r>
              <a:rPr lang="pt-BR" dirty="0"/>
              <a:t>Entre os dois arquivos Tema de Análise, ‘tcc_ceds_music.csv’ e ‘ClassicHit.csv’, considerando os dados disponíveis nas colunas descritas na primeira linha de cada arquivo, qual dos dois apresenta maior consistência e riqueza de informações estatísticas?  </a:t>
            </a:r>
          </a:p>
          <a:p>
            <a:pPr rtl="0"/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9" name="Espaço Reservado para Texto 11">
            <a:extLst>
              <a:ext uri="{FF2B5EF4-FFF2-40B4-BE49-F238E27FC236}">
                <a16:creationId xmlns:a16="http://schemas.microsoft.com/office/drawing/2014/main" id="{2DAEA2A0-39A8-355D-7647-909488B99D3D}"/>
              </a:ext>
            </a:extLst>
          </p:cNvPr>
          <p:cNvSpPr txBox="1">
            <a:spLocks/>
          </p:cNvSpPr>
          <p:nvPr/>
        </p:nvSpPr>
        <p:spPr>
          <a:xfrm>
            <a:off x="2833687" y="3077512"/>
            <a:ext cx="3924300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Resumo de Análise da IA (Gemini)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DDA818-94A3-B79B-38CC-1CE1AA192ED0}"/>
              </a:ext>
            </a:extLst>
          </p:cNvPr>
          <p:cNvSpPr txBox="1"/>
          <p:nvPr/>
        </p:nvSpPr>
        <p:spPr>
          <a:xfrm>
            <a:off x="2833687" y="3460303"/>
            <a:ext cx="8086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Com base na análise dos </a:t>
            </a:r>
            <a:r>
              <a:rPr lang="pt-BR" dirty="0" err="1"/>
              <a:t>datasets</a:t>
            </a:r>
            <a:r>
              <a:rPr lang="pt-BR" dirty="0"/>
              <a:t> "tcc_ceds_music.csv" e "ClassicHit.csv", ambos apresentam alta consistência em relação à completude dos dados, sem valores ausentes. No entanto, para análises estatísticas numéricas padrão focadas em características de áudio, </a:t>
            </a:r>
            <a:r>
              <a:rPr lang="pt-BR" b="1" dirty="0">
                <a:highlight>
                  <a:srgbClr val="C0C0C0"/>
                </a:highlight>
              </a:rPr>
              <a:t>o arquivo "ClassicHit.csv" demonstra maior riqueza devido à diversidade de recursos numéricos </a:t>
            </a:r>
            <a:r>
              <a:rPr lang="pt-BR" dirty="0"/>
              <a:t>de áudio prontamente utilizáveis. O arquivo "tcc_ceds_music.csv", apesar de ter mais colunas, inclui recursos baseados em texto que exigem métodos de processamento mais avançados para serem integrados a análises estatísticas numéricas tradicionais.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1200149"/>
            <a:ext cx="9953308" cy="56801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Tratamento dos dados</a:t>
            </a:r>
          </a:p>
        </p:txBody>
      </p:sp>
      <p:sp>
        <p:nvSpPr>
          <p:cNvPr id="36" name="Espaço Reservado para Conteúdo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143125"/>
            <a:ext cx="9431655" cy="4156074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just" rtl="0"/>
            <a:r>
              <a:rPr lang="pt-BR" sz="2000" dirty="0"/>
              <a:t>Analise visual do conjunto de dados;</a:t>
            </a:r>
          </a:p>
          <a:p>
            <a:pPr algn="just" rtl="0"/>
            <a:r>
              <a:rPr lang="pt-BR" sz="2000" dirty="0"/>
              <a:t>Tabulação de colunas;</a:t>
            </a:r>
          </a:p>
          <a:p>
            <a:pPr algn="just" rtl="0"/>
            <a:r>
              <a:rPr lang="pt-BR" sz="2000" dirty="0"/>
              <a:t>Remoção de Duplicatas (Track);</a:t>
            </a:r>
          </a:p>
          <a:p>
            <a:pPr marL="0" indent="0" algn="just" rtl="0">
              <a:buNone/>
            </a:pPr>
            <a:r>
              <a:rPr lang="pt-BR" sz="2000" dirty="0"/>
              <a:t>4. Remoção de linhas com inconsistências (presença de vírgulas indevidas nos dados);</a:t>
            </a:r>
          </a:p>
          <a:p>
            <a:pPr marL="0" indent="0" algn="just" rtl="0">
              <a:buNone/>
            </a:pPr>
            <a:r>
              <a:rPr lang="pt-BR" sz="2000" dirty="0"/>
              <a:t>5. Posterior substituição de vírgulas por pontos no nome das faixas para otimização da leitura pelo script.</a:t>
            </a:r>
          </a:p>
          <a:p>
            <a:pPr marL="0" indent="0" algn="just">
              <a:buNone/>
            </a:pPr>
            <a:r>
              <a:rPr lang="pt-BR" sz="2000" dirty="0"/>
              <a:t>NOTA: A leitura das faixas indicou dificuldade pela presença de virgulas no “nome” da faixa e excesso de dados por linha (vírgulas indevidas);</a:t>
            </a:r>
          </a:p>
          <a:p>
            <a:pPr marL="0" indent="0" rtl="0">
              <a:buNone/>
            </a:pPr>
            <a:endParaRPr lang="pt-BR" sz="2000" dirty="0"/>
          </a:p>
        </p:txBody>
      </p:sp>
      <p:sp>
        <p:nvSpPr>
          <p:cNvPr id="68" name="Espaço Reservado para o Número do Slide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06" y="1324165"/>
            <a:ext cx="5884027" cy="49053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Enriquecimento de dados</a:t>
            </a: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 txBox="1">
            <a:spLocks/>
          </p:cNvSpPr>
          <p:nvPr/>
        </p:nvSpPr>
        <p:spPr>
          <a:xfrm>
            <a:off x="502806" y="2586038"/>
            <a:ext cx="10127094" cy="3428999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b="1" dirty="0"/>
              <a:t>Foram realizadas buscas por ‘Nome de Álbum’ e ‘Capa de Álbum’ nos APIs do Spotify, Deezer e Discogs. </a:t>
            </a:r>
          </a:p>
          <a:p>
            <a:pPr algn="just"/>
            <a:r>
              <a:rPr lang="pt-BR" sz="2000" b="1" dirty="0"/>
              <a:t>As informações obtidas foram incorporadas ao arquivo ‘ClassicHits.csv’ como novas colunas ‘Album_Name’ e ‘</a:t>
            </a:r>
            <a:r>
              <a:rPr lang="pt-BR" sz="2000" b="1" dirty="0" err="1"/>
              <a:t>Cover_Album_URL</a:t>
            </a:r>
            <a:r>
              <a:rPr lang="pt-BR" sz="2000" b="1" dirty="0"/>
              <a:t>’.</a:t>
            </a:r>
          </a:p>
          <a:p>
            <a:pPr algn="just"/>
            <a:r>
              <a:rPr lang="pt-BR" sz="2000" b="1" dirty="0"/>
              <a:t>Resultado:</a:t>
            </a:r>
          </a:p>
          <a:p>
            <a:pPr algn="just"/>
            <a:r>
              <a:rPr lang="pt-BR" sz="2000" b="1" dirty="0"/>
              <a:t>Numero de linhas do arquivo original (ClassicHits.csv): </a:t>
            </a:r>
            <a:r>
              <a:rPr lang="pt-BR" sz="2400" b="1" dirty="0"/>
              <a:t>15151</a:t>
            </a:r>
          </a:p>
          <a:p>
            <a:pPr algn="just"/>
            <a:r>
              <a:rPr lang="pt-BR" sz="2000" b="1" dirty="0"/>
              <a:t>Total remanescente de linhas (ClassicHits_Gold_29-05-25.csv): </a:t>
            </a:r>
            <a:r>
              <a:rPr lang="pt-BR" sz="2400" b="1" dirty="0"/>
              <a:t>14690</a:t>
            </a:r>
            <a:r>
              <a:rPr lang="pt-BR" sz="2000" b="1" dirty="0"/>
              <a:t> </a:t>
            </a:r>
          </a:p>
          <a:p>
            <a:pPr algn="just"/>
            <a:r>
              <a:rPr lang="pt-BR" sz="2000" b="1" dirty="0"/>
              <a:t>Faltas de dados nos APIs Spotify, Deezer e Discogs utilizados na busca por "Album_Name" e "Album_Cover_URL" : </a:t>
            </a:r>
            <a:r>
              <a:rPr lang="pt-BR" sz="2400" b="1" dirty="0"/>
              <a:t>1076</a:t>
            </a: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34_TF67328976_Win32" id="{5D810135-0794-4857-8BF9-B0A0881FFA16}" vid="{643E305F-B6E6-4704-9213-E244374D84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{01201E82-0689-4343-8990-68D396A09192}TF7521aafa-c748-4c40-a498-ba511be234dc8ba37504_win32-b8966802d0be</Template>
  <TotalTime>68</TotalTime>
  <Words>491</Words>
  <Application>Microsoft Office PowerPoint</Application>
  <PresentationFormat>Widescreen</PresentationFormat>
  <Paragraphs>59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Tema do Office</vt:lpstr>
      <vt:lpstr>Big data </vt:lpstr>
      <vt:lpstr>Grupo 04</vt:lpstr>
      <vt:lpstr>O poder da comunicação</vt:lpstr>
      <vt:lpstr>temas</vt:lpstr>
      <vt:lpstr>Links fornecidos para os temas</vt:lpstr>
      <vt:lpstr>Seleção de tema com auxilio de ia</vt:lpstr>
      <vt:lpstr>Resumo de analise da ia</vt:lpstr>
      <vt:lpstr>Tratamento dos dados</vt:lpstr>
      <vt:lpstr>Enriquecimento de dados</vt:lpstr>
      <vt:lpstr>dASHBOARD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D Medeiros</dc:creator>
  <cp:lastModifiedBy>Fernando D Medeiros</cp:lastModifiedBy>
  <cp:revision>2</cp:revision>
  <dcterms:created xsi:type="dcterms:W3CDTF">2025-10-01T13:25:14Z</dcterms:created>
  <dcterms:modified xsi:type="dcterms:W3CDTF">2025-10-01T14:33:29Z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